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71" r:id="rId3"/>
    <p:sldId id="257" r:id="rId4"/>
    <p:sldId id="264" r:id="rId5"/>
    <p:sldId id="265" r:id="rId6"/>
    <p:sldId id="260" r:id="rId7"/>
    <p:sldId id="266" r:id="rId8"/>
    <p:sldId id="270" r:id="rId9"/>
    <p:sldId id="261" r:id="rId10"/>
    <p:sldId id="274" r:id="rId11"/>
    <p:sldId id="262" r:id="rId12"/>
    <p:sldId id="272" r:id="rId13"/>
    <p:sldId id="267" r:id="rId14"/>
    <p:sldId id="268" r:id="rId15"/>
    <p:sldId id="263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92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D8A74-E874-4E70-8525-31C1EC2528F3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C8F8F8-9117-4854-A793-E9A5C99E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07BB0-7391-43AE-B8E3-C56100BF7E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7AB6F-955E-4B9E-BDD0-ADDDD55037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EB8D-0613-4E1B-97E3-3D4EDC7FCB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2E21F-5890-43D7-B323-79C943482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1FCEE-772B-4343-B1D6-6D29D2E91C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2452A7-0D5B-48B3-98A0-6A760BA05F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497C-1CA2-4CAB-8313-17C79A42B695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C88-9954-4B2A-A22D-29E29287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291C-8102-4F90-9615-55A033D41612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F484-8BFD-4EC1-B1E3-6448705F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0495-7DB2-49BE-8B6C-DF640219C3BD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8E8A-41E4-4567-BAED-13367D92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A667-D7D6-411E-973A-103076479C9F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6F1B-1E60-4BB7-823B-25EA42C6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E6B3-358C-4498-A2A9-20276DFF6760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4DCE-AF45-46F8-A3C6-8EDC0B78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7582-FE87-4E61-847F-86F274A4004A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68AB-D572-4BD4-A531-B33844AD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71AE-03E5-4903-9A3F-31DDD872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0E95-AC11-4A2C-898E-8A7AAA8C400C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4A89-D55A-48BB-BCC0-202EDC77A7BD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A166-881B-422B-A0C7-87DAD68B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D0BB-C724-4BD0-BF4D-2568CADCDE00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3370-7175-4624-88B4-69EFABF3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B67B-2EEC-426D-9F4A-B47B1B6F8A83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AC9-A957-4BFD-8380-0E9292C3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4803-4C36-498D-AE7B-FC9CEDCFC0C9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3F04-8C87-4504-BC3C-DBD18C6C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15495-2707-49AF-BED7-4A0F91A378D9}" type="datetimeFigureOut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A4E94-CCF2-48E5-A494-CB4EA665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57" r:id="rId4"/>
    <p:sldLayoutId id="2147483761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Objective: Students will be able to </a:t>
            </a:r>
            <a:r>
              <a:rPr lang="en-US" sz="2800" dirty="0" smtClean="0">
                <a:solidFill>
                  <a:srgbClr val="FF0000"/>
                </a:solidFill>
              </a:rPr>
              <a:t>define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recognize</a:t>
            </a:r>
            <a:r>
              <a:rPr lang="en-US" sz="2800" dirty="0" smtClean="0"/>
              <a:t>  and </a:t>
            </a:r>
            <a:r>
              <a:rPr lang="en-US" sz="2800" dirty="0" smtClean="0">
                <a:solidFill>
                  <a:srgbClr val="FF0000"/>
                </a:solidFill>
              </a:rPr>
              <a:t>explain</a:t>
            </a:r>
            <a:r>
              <a:rPr lang="en-US" sz="2800" dirty="0" smtClean="0"/>
              <a:t> symbolism, allegory and figurative language.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12332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Symbolism and Allegory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85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What does it mean to define, recognize, and explain?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572000"/>
          </a:xfrm>
        </p:spPr>
        <p:txBody>
          <a:bodyPr/>
          <a:lstStyle/>
          <a:p>
            <a:r>
              <a:rPr lang="en-US" sz="2400" dirty="0" smtClean="0"/>
              <a:t>Another example of a famous fable is the following from Aesop’s Fables:</a:t>
            </a:r>
          </a:p>
          <a:p>
            <a:r>
              <a:rPr lang="en-US" sz="2400" dirty="0" smtClean="0"/>
              <a:t>The Hound Dog and the Rabbit</a:t>
            </a:r>
            <a:endParaRPr lang="en-US" sz="2400" dirty="0"/>
          </a:p>
          <a:p>
            <a:r>
              <a:rPr lang="en-US" sz="2400" dirty="0" smtClean="0"/>
              <a:t>One day, a hound dog was hunting for a rabbit and managed to find one.  The hound chased the rabbit for a long time, but eventually, the rabbit escaped.  When another dog made fun of the hound dog for allowing the rabbit to escape, the hound dog replied: “You do now see the difference between the rabbit and I; I am only running for my dinner, while he is running for his life.”  </a:t>
            </a:r>
          </a:p>
          <a:p>
            <a:r>
              <a:rPr lang="en-US" sz="2400" dirty="0" smtClean="0"/>
              <a:t>The lesson: Incentive will spur effort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Pair/Share: Can you name another fable?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Fable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 set in the real world</a:t>
            </a:r>
          </a:p>
          <a:p>
            <a:pPr eaLnBrk="1" hangingPunct="1"/>
            <a:r>
              <a:rPr lang="en-US" dirty="0" smtClean="0"/>
              <a:t>Teaches a lesson about ethics or morality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Parable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deaflion.com/wp-content/uploads/2009/11/Good-Samari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565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200400"/>
            <a:ext cx="3951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Remember the Good Samaritan??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-Many stories in the Bible are parables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Some famous parables and allegorical stories/movies/television programs are:</a:t>
            </a:r>
            <a:endParaRPr lang="en-US" dirty="0"/>
          </a:p>
          <a:p>
            <a:r>
              <a:rPr lang="en-US" u="sng" dirty="0" smtClean="0"/>
              <a:t>Animal Farm </a:t>
            </a:r>
          </a:p>
          <a:p>
            <a:r>
              <a:rPr lang="en-US" dirty="0" smtClean="0"/>
              <a:t>“The </a:t>
            </a:r>
            <a:r>
              <a:rPr lang="en-US" dirty="0" smtClean="0"/>
              <a:t>Emperor’s New </a:t>
            </a:r>
            <a:r>
              <a:rPr lang="en-US" dirty="0" smtClean="0"/>
              <a:t>Clothes” </a:t>
            </a:r>
            <a:endParaRPr lang="en-US" dirty="0" smtClean="0"/>
          </a:p>
          <a:p>
            <a:r>
              <a:rPr lang="en-US" u="sng" dirty="0" smtClean="0"/>
              <a:t>The Wizard of Oz </a:t>
            </a:r>
          </a:p>
          <a:p>
            <a:r>
              <a:rPr lang="en-US" dirty="0" smtClean="0"/>
              <a:t>“The </a:t>
            </a:r>
            <a:r>
              <a:rPr lang="en-US" dirty="0" smtClean="0"/>
              <a:t>Boy Who Cried </a:t>
            </a:r>
            <a:r>
              <a:rPr lang="en-US" dirty="0" smtClean="0"/>
              <a:t>Wolf”</a:t>
            </a:r>
            <a:endParaRPr lang="en-US" dirty="0" smtClean="0"/>
          </a:p>
          <a:p>
            <a:r>
              <a:rPr lang="en-US" u="sng" dirty="0" smtClean="0"/>
              <a:t>Avatar </a:t>
            </a:r>
          </a:p>
          <a:p>
            <a:r>
              <a:rPr lang="en-US" u="sng" dirty="0" smtClean="0"/>
              <a:t>The Matrix</a:t>
            </a:r>
          </a:p>
          <a:p>
            <a:r>
              <a:rPr lang="en-US" u="sng" dirty="0" smtClean="0"/>
              <a:t>Of Mice and Men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Allegory/Parables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5715000" cy="5181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 a old English play called </a:t>
            </a:r>
            <a:r>
              <a:rPr lang="en-US" sz="2400" i="1" dirty="0" smtClean="0">
                <a:solidFill>
                  <a:schemeClr val="bg1"/>
                </a:solidFill>
              </a:rPr>
              <a:t>Everyman, </a:t>
            </a:r>
            <a:r>
              <a:rPr lang="en-US" sz="2400" dirty="0" smtClean="0">
                <a:solidFill>
                  <a:schemeClr val="bg1"/>
                </a:solidFill>
              </a:rPr>
              <a:t>the main character is named Everyman ( he stands for exactly what his name indicates.)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One day Everyman is summoned by death to give an accounting of his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Everyman asks his friends Fellowship, Beauty, Strength and Good Deeds to go with him to tell death that he has led a good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Only Good Deeds stays with him until the 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Pair/Share: What do you think the lesson is from this story?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Allegory continued…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7" name="Picture 3" descr="C:\Users\trimm_n\AppData\Local\Microsoft\Windows\Temporary Internet Files\Content.IE5\BGDB43GD\MC900445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38" y="1371600"/>
            <a:ext cx="231530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symbol</a:t>
            </a:r>
            <a:r>
              <a:rPr lang="en-US" dirty="0" smtClean="0"/>
              <a:t> can be a word, place, character or object that means something beyond what it is on a literal level.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r>
              <a:rPr lang="en-US" dirty="0" smtClean="0"/>
              <a:t> involves using many </a:t>
            </a:r>
            <a:r>
              <a:rPr lang="en-US" u="sng" dirty="0" smtClean="0"/>
              <a:t>interconnected symbols</a:t>
            </a:r>
            <a:r>
              <a:rPr lang="en-US" dirty="0" smtClean="0"/>
              <a:t> or allegorical figures in such a way that nearly every element of the narrative has a meaning beyond the literal level, i.e., everything in the narrative is a symbol that relates to other symbols within the story.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Symbolism vs.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dirty="0" smtClean="0"/>
              <a:t>symbol </a:t>
            </a:r>
            <a:r>
              <a:rPr lang="en-US" dirty="0" smtClean="0"/>
              <a:t>is _____________________.</a:t>
            </a:r>
          </a:p>
          <a:p>
            <a:pPr eaLnBrk="1" hangingPunct="1"/>
            <a:r>
              <a:rPr lang="en-US" dirty="0" smtClean="0"/>
              <a:t>Symbols can be _______, _________, __________, or _________.</a:t>
            </a:r>
          </a:p>
          <a:p>
            <a:pPr eaLnBrk="1" hangingPunct="1"/>
            <a:r>
              <a:rPr lang="en-US" dirty="0" smtClean="0"/>
              <a:t>Symbols represent _______________________.</a:t>
            </a:r>
          </a:p>
          <a:p>
            <a:pPr eaLnBrk="1" hangingPunct="1"/>
            <a:r>
              <a:rPr lang="en-US" dirty="0" smtClean="0"/>
              <a:t>Name the four things that can be symbols.</a:t>
            </a:r>
          </a:p>
          <a:p>
            <a:pPr eaLnBrk="1" hangingPunct="1"/>
            <a:r>
              <a:rPr lang="en-US" dirty="0" smtClean="0"/>
              <a:t>Symbols allow writers to __________.</a:t>
            </a:r>
          </a:p>
          <a:p>
            <a:pPr eaLnBrk="1" hangingPunct="1"/>
            <a:r>
              <a:rPr lang="en-US" dirty="0" smtClean="0"/>
              <a:t>An allegory is ______ in which _______________.</a:t>
            </a:r>
          </a:p>
          <a:p>
            <a:pPr marL="0" indent="0" eaLnBrk="1" hangingPunct="1">
              <a:buNone/>
            </a:pPr>
            <a:r>
              <a:rPr lang="en-US" dirty="0" smtClean="0"/>
              <a:t>and _______ stand for something beyond themselves.</a:t>
            </a:r>
          </a:p>
          <a:p>
            <a:pPr eaLnBrk="1" hangingPunct="1"/>
            <a:r>
              <a:rPr lang="en-US" dirty="0" smtClean="0"/>
              <a:t>Name two types of Allegories.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>
                <a:solidFill>
                  <a:srgbClr val="FF0000"/>
                </a:solidFill>
              </a:rPr>
              <a:t>Closure</a:t>
            </a:r>
            <a:r>
              <a:rPr dirty="0" smtClean="0"/>
              <a:t>:</a:t>
            </a:r>
            <a:br>
              <a:rPr dirty="0" smtClean="0"/>
            </a:br>
            <a:r>
              <a:rPr dirty="0" smtClean="0"/>
              <a:t>Symbolism and Allegory Review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movie or book that utilizes a symbol (you cannot use an example from this </a:t>
            </a:r>
            <a:r>
              <a:rPr lang="en-US" dirty="0" err="1" smtClean="0"/>
              <a:t>powerpoint</a:t>
            </a:r>
            <a:r>
              <a:rPr lang="en-US" dirty="0" smtClean="0"/>
              <a:t>!)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Name the movie/book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literal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figurative (symbolic)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Explain why the symbol was used</a:t>
            </a:r>
          </a:p>
          <a:p>
            <a:pPr marL="823913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5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if you can explain what the following symbols mean: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APK (Activating Prior Knowledge)</a:t>
            </a:r>
            <a:endParaRPr lang="en-US" dirty="0"/>
          </a:p>
        </p:txBody>
      </p:sp>
      <p:pic>
        <p:nvPicPr>
          <p:cNvPr id="1028" name="Picture 4" descr="http://ts4.mm.bing.net/th?id=H.484090571961302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599"/>
            <a:ext cx="1613646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4.yimg.com/sr/img/3/e10c662e-c6db-38a3-893f-b6cfc2bf46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9812"/>
            <a:ext cx="190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61860253079983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043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 symbol is often an event, object, person or animal to </a:t>
            </a:r>
            <a:r>
              <a:rPr lang="en-US" dirty="0" smtClean="0"/>
              <a:t>which </a:t>
            </a:r>
            <a:r>
              <a:rPr lang="en-US" dirty="0" smtClean="0"/>
              <a:t>an extraordinary meaning or significance has been attached.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 Symbols</a:t>
            </a:r>
            <a:endParaRPr dirty="0"/>
          </a:p>
        </p:txBody>
      </p:sp>
      <p:pic>
        <p:nvPicPr>
          <p:cNvPr id="1031" name="Picture 7" descr="C:\Users\home\AppData\Local\Microsoft\Windows\Temporary Internet Files\Content.IE5\TE5BMH76\MPj043877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/>
          <a:stretch>
            <a:fillRect/>
          </a:stretch>
        </p:blipFill>
        <p:spPr bwMode="auto">
          <a:xfrm>
            <a:off x="3505200" y="3224348"/>
            <a:ext cx="2052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trimm_n\AppData\Local\Microsoft\Windows\Temporary Internet Files\Content.IE5\BGDB43GD\MP9004327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1"/>
            <a:ext cx="27829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trimm_n\AppData\Local\Microsoft\Windows\Temporary Internet Files\Content.IE5\BGDB43GD\MP9004424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0256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277" y="5314256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Pair/share: What ideas do these pictures symbolize?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can be inherited or invented.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Ex. The Statue of Liberty came to symbolize freedom for people immigrating to the United States by way of Ellis Island.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Concept Development: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Where do Symbols come from?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4" descr="C:\Users\trimm_n\AppData\Local\Microsoft\Windows\Temporary Internet Files\Content.IE5\0XZUNZTE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934424" cy="27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trimm_n\AppData\Local\Microsoft\Windows\Temporary Internet Files\Content.IE5\YIIXQC3D\MP9004007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337505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allow writers to suggest layers of meanings and </a:t>
            </a:r>
            <a:r>
              <a:rPr lang="en-US" dirty="0" smtClean="0">
                <a:solidFill>
                  <a:schemeClr val="bg1"/>
                </a:solidFill>
              </a:rPr>
              <a:t>possibilities </a:t>
            </a:r>
            <a:r>
              <a:rPr lang="en-US" dirty="0" smtClean="0">
                <a:solidFill>
                  <a:schemeClr val="bg1"/>
                </a:solidFill>
              </a:rPr>
              <a:t>that a simple literal statement could not convey as well.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Symbols allow writers to convey an idea with layers of meaning without having to explain those layers in the text.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symbol is like a pebble cast into a pond: It sends out ever widening ripples.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Pair/Share: Tell your partner a symbol from one of our readings this year or last year.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Importance: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Create Symbols in literature?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4954"/>
            <a:ext cx="8229600" cy="1928446"/>
          </a:xfrm>
        </p:spPr>
        <p:txBody>
          <a:bodyPr/>
          <a:lstStyle/>
          <a:p>
            <a:pPr lvl="1" eaLnBrk="1" hangingPunct="1"/>
            <a:r>
              <a:rPr lang="en-US" dirty="0" smtClean="0"/>
              <a:t>An Allegory is a story in which characters, settings and actions stand for something beyond themselves.</a:t>
            </a:r>
          </a:p>
          <a:p>
            <a:pPr lvl="1" eaLnBrk="1" hangingPunct="1"/>
            <a:r>
              <a:rPr lang="en-US" dirty="0" smtClean="0"/>
              <a:t>In some types of Allegories, the characters and setting represent </a:t>
            </a:r>
            <a:r>
              <a:rPr lang="en-US" dirty="0" smtClean="0">
                <a:solidFill>
                  <a:srgbClr val="C00000"/>
                </a:solidFill>
              </a:rPr>
              <a:t>abstract</a:t>
            </a:r>
            <a:r>
              <a:rPr lang="en-US" dirty="0" smtClean="0"/>
              <a:t> ideas of moral qualities.</a:t>
            </a:r>
          </a:p>
          <a:p>
            <a:pPr lvl="1" eaLnBrk="1" hangingPunct="1"/>
            <a:r>
              <a:rPr lang="en-US" dirty="0" smtClean="0"/>
              <a:t>In other types, characters and situations stand for historical figures and events.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sz="6000" dirty="0" smtClean="0">
                <a:solidFill>
                  <a:srgbClr val="C00000"/>
                </a:solidFill>
              </a:rPr>
              <a:t>Allegory</a:t>
            </a:r>
            <a:r>
              <a:rPr dirty="0" smtClean="0"/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Allegory can be read on one level for its </a:t>
            </a:r>
            <a:r>
              <a:rPr lang="en-US" u="sng" dirty="0" smtClean="0"/>
              <a:t>literal</a:t>
            </a:r>
            <a:r>
              <a:rPr lang="en-US" dirty="0" smtClean="0"/>
              <a:t> or straightforward meaning</a:t>
            </a:r>
          </a:p>
          <a:p>
            <a:r>
              <a:rPr lang="en-US" dirty="0" smtClean="0"/>
              <a:t>An allegory can be read for its </a:t>
            </a:r>
            <a:r>
              <a:rPr lang="en-US" u="sng" dirty="0" smtClean="0"/>
              <a:t>symbolic</a:t>
            </a:r>
            <a:r>
              <a:rPr lang="en-US" dirty="0" smtClean="0"/>
              <a:t>, or </a:t>
            </a:r>
            <a:r>
              <a:rPr lang="en-US" u="sng" dirty="0" smtClean="0"/>
              <a:t>allegorical</a:t>
            </a:r>
            <a:r>
              <a:rPr lang="en-US" dirty="0" smtClean="0"/>
              <a:t> meaning</a:t>
            </a:r>
          </a:p>
          <a:p>
            <a:r>
              <a:rPr lang="en-US" dirty="0" smtClean="0"/>
              <a:t>Allegories are often intended to teach a moral lesson or make a comment about goodness and depravity.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Allegories</a:t>
            </a:r>
            <a:endParaRPr lang="en-US" dirty="0"/>
          </a:p>
        </p:txBody>
      </p:sp>
      <p:pic>
        <p:nvPicPr>
          <p:cNvPr id="35843" name="Picture 3" descr="C:\Users\trimm_n\AppData\Local\Microsoft\Windows\Temporary Internet Files\Content.IE5\YIIXQC3D\MC900128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6715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Dangerous Game:</a:t>
            </a:r>
          </a:p>
          <a:p>
            <a:r>
              <a:rPr lang="en-US" dirty="0" err="1" smtClean="0"/>
              <a:t>Zaroff</a:t>
            </a:r>
            <a:r>
              <a:rPr lang="en-US" dirty="0" smtClean="0"/>
              <a:t>:    Allegory for _______________</a:t>
            </a:r>
          </a:p>
          <a:p>
            <a:endParaRPr lang="en-US" dirty="0" smtClean="0"/>
          </a:p>
          <a:p>
            <a:r>
              <a:rPr lang="en-US" dirty="0" smtClean="0"/>
              <a:t>Thank you Ma’am:</a:t>
            </a:r>
          </a:p>
          <a:p>
            <a:r>
              <a:rPr lang="en-US" dirty="0" smtClean="0"/>
              <a:t>Shoes: Symbol for ________________</a:t>
            </a:r>
          </a:p>
          <a:p>
            <a:endParaRPr lang="en-US" dirty="0"/>
          </a:p>
          <a:p>
            <a:r>
              <a:rPr lang="en-US" dirty="0" smtClean="0"/>
              <a:t>The Casks of Amontillado: </a:t>
            </a:r>
          </a:p>
          <a:p>
            <a:r>
              <a:rPr lang="en-US" dirty="0" err="1" smtClean="0"/>
              <a:t>Fortunato</a:t>
            </a:r>
            <a:r>
              <a:rPr lang="en-US" dirty="0" smtClean="0"/>
              <a:t>: Symbol/Allegory for ___________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Symbols and Allegory in past stories we have read…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ALLEGORY, usually has animals</a:t>
            </a:r>
          </a:p>
          <a:p>
            <a:pPr eaLnBrk="1" hangingPunct="1"/>
            <a:r>
              <a:rPr lang="en-US" dirty="0" smtClean="0"/>
              <a:t>Used to teach moral lessons to children</a:t>
            </a:r>
          </a:p>
          <a:p>
            <a:pPr eaLnBrk="1" hangingPunct="1"/>
            <a:r>
              <a:rPr lang="en-US" dirty="0" smtClean="0"/>
              <a:t>Animals/characters represent</a:t>
            </a:r>
          </a:p>
          <a:p>
            <a:pPr lvl="1" eaLnBrk="1" hangingPunct="1"/>
            <a:r>
              <a:rPr lang="en-US" dirty="0" smtClean="0"/>
              <a:t>Virtues=good human qualities</a:t>
            </a:r>
          </a:p>
          <a:p>
            <a:pPr lvl="1" eaLnBrk="1" hangingPunct="1"/>
            <a:r>
              <a:rPr lang="en-US" dirty="0" smtClean="0"/>
              <a:t>Vices=bad human qualities</a:t>
            </a:r>
          </a:p>
          <a:p>
            <a:pPr lvl="1" eaLnBrk="1" hangingPunct="1"/>
            <a:r>
              <a:rPr lang="en-US" dirty="0" smtClean="0"/>
              <a:t>**Fables teach lessons	about</a:t>
            </a:r>
          </a:p>
          <a:p>
            <a:pPr lvl="1" eaLnBrk="1" hangingPunct="1"/>
            <a:r>
              <a:rPr lang="en-US" dirty="0" smtClean="0"/>
              <a:t> life**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Fable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ome\AppData\Local\Microsoft\Windows\Temporary Internet Files\Content.IE5\TE5BMH76\MCj039144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1170"/>
            <a:ext cx="18240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:\Users\home\AppData\Local\Microsoft\Windows\Temporary Internet Files\Content.IE5\17ITIC57\MCAN02339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1493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C:\Users\home\AppData\Local\Microsoft\Windows\Temporary Internet Files\Content.IE5\17ITIC57\MCj011588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429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2"/>
          <p:cNvSpPr txBox="1">
            <a:spLocks noChangeArrowheads="1"/>
          </p:cNvSpPr>
          <p:nvPr/>
        </p:nvSpPr>
        <p:spPr bwMode="auto">
          <a:xfrm>
            <a:off x="990600" y="57912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Represents Perseverance</a:t>
            </a:r>
          </a:p>
        </p:txBody>
      </p:sp>
      <p:sp>
        <p:nvSpPr>
          <p:cNvPr id="10248" name="TextBox 25"/>
          <p:cNvSpPr txBox="1">
            <a:spLocks noChangeArrowheads="1"/>
          </p:cNvSpPr>
          <p:nvPr/>
        </p:nvSpPr>
        <p:spPr bwMode="auto">
          <a:xfrm>
            <a:off x="6324600" y="22860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Represents arrogance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873</TotalTime>
  <Words>831</Words>
  <Application>Microsoft Office PowerPoint</Application>
  <PresentationFormat>On-screen Show (4:3)</PresentationFormat>
  <Paragraphs>96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Symbolism and Allegory</vt:lpstr>
      <vt:lpstr>APK (Activating Prior Knowledge)</vt:lpstr>
      <vt:lpstr>Concept Development: Symbols</vt:lpstr>
      <vt:lpstr>     Concept Development:  Where do Symbols come from?</vt:lpstr>
      <vt:lpstr>Importance:  Why Create Symbols in literature?</vt:lpstr>
      <vt:lpstr>Concept Development: Allegory </vt:lpstr>
      <vt:lpstr>Examples of Allegories</vt:lpstr>
      <vt:lpstr> Symbols and Allegory in past stories we have read…</vt:lpstr>
      <vt:lpstr>Concept Development: Fable</vt:lpstr>
      <vt:lpstr>Concept Development: Fable</vt:lpstr>
      <vt:lpstr>Concept Development: Parable</vt:lpstr>
      <vt:lpstr>Concept Development: Allegory/Parables</vt:lpstr>
      <vt:lpstr>Allegory continued…</vt:lpstr>
      <vt:lpstr>        Symbolism vs. Allegory</vt:lpstr>
      <vt:lpstr>Closure: Symbolism and Allegory Review</vt:lpstr>
      <vt:lpstr>Independent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 and Allegory</dc:title>
  <dc:creator>home</dc:creator>
  <cp:lastModifiedBy>MHS</cp:lastModifiedBy>
  <cp:revision>42</cp:revision>
  <dcterms:created xsi:type="dcterms:W3CDTF">2010-01-24T23:38:25Z</dcterms:created>
  <dcterms:modified xsi:type="dcterms:W3CDTF">2013-01-14T17:52:42Z</dcterms:modified>
</cp:coreProperties>
</file>