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7" r:id="rId11"/>
    <p:sldId id="265" r:id="rId12"/>
    <p:sldId id="269" r:id="rId13"/>
    <p:sldId id="270" r:id="rId14"/>
    <p:sldId id="266" r:id="rId15"/>
    <p:sldId id="268"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B5D2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98" d="100"/>
          <a:sy n="98" d="100"/>
        </p:scale>
        <p:origin x="-624"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0D6935-E858-5745-9A59-1FA5DA403A7A}" type="datetimeFigureOut">
              <a:rPr lang="en-US" smtClean="0"/>
              <a:pPr/>
              <a:t>2/15/11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4941B-A40E-2D4D-BA32-DBC577B6243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0D6935-E858-5745-9A59-1FA5DA403A7A}" type="datetimeFigureOut">
              <a:rPr lang="en-US" smtClean="0"/>
              <a:pPr/>
              <a:t>2/15/11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4941B-A40E-2D4D-BA32-DBC577B6243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0D6935-E858-5745-9A59-1FA5DA403A7A}" type="datetimeFigureOut">
              <a:rPr lang="en-US" smtClean="0"/>
              <a:pPr/>
              <a:t>2/15/11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4941B-A40E-2D4D-BA32-DBC577B6243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0D6935-E858-5745-9A59-1FA5DA403A7A}" type="datetimeFigureOut">
              <a:rPr lang="en-US" smtClean="0"/>
              <a:pPr/>
              <a:t>2/15/11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4941B-A40E-2D4D-BA32-DBC577B6243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0D6935-E858-5745-9A59-1FA5DA403A7A}" type="datetimeFigureOut">
              <a:rPr lang="en-US" smtClean="0"/>
              <a:pPr/>
              <a:t>2/15/11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4941B-A40E-2D4D-BA32-DBC577B6243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0D6935-E858-5745-9A59-1FA5DA403A7A}" type="datetimeFigureOut">
              <a:rPr lang="en-US" smtClean="0"/>
              <a:pPr/>
              <a:t>2/15/11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14941B-A40E-2D4D-BA32-DBC577B6243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0D6935-E858-5745-9A59-1FA5DA403A7A}" type="datetimeFigureOut">
              <a:rPr lang="en-US" smtClean="0"/>
              <a:pPr/>
              <a:t>2/15/11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14941B-A40E-2D4D-BA32-DBC577B6243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0D6935-E858-5745-9A59-1FA5DA403A7A}" type="datetimeFigureOut">
              <a:rPr lang="en-US" smtClean="0"/>
              <a:pPr/>
              <a:t>2/15/11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14941B-A40E-2D4D-BA32-DBC577B6243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0D6935-E858-5745-9A59-1FA5DA403A7A}" type="datetimeFigureOut">
              <a:rPr lang="en-US" smtClean="0"/>
              <a:pPr/>
              <a:t>2/15/11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14941B-A40E-2D4D-BA32-DBC577B6243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0D6935-E858-5745-9A59-1FA5DA403A7A}" type="datetimeFigureOut">
              <a:rPr lang="en-US" smtClean="0"/>
              <a:pPr/>
              <a:t>2/15/11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14941B-A40E-2D4D-BA32-DBC577B6243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0D6935-E858-5745-9A59-1FA5DA403A7A}" type="datetimeFigureOut">
              <a:rPr lang="en-US" smtClean="0"/>
              <a:pPr/>
              <a:t>2/15/11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14941B-A40E-2D4D-BA32-DBC577B6243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0D6935-E858-5745-9A59-1FA5DA403A7A}" type="datetimeFigureOut">
              <a:rPr lang="en-US" smtClean="0"/>
              <a:pPr/>
              <a:t>2/15/11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14941B-A40E-2D4D-BA32-DBC577B6243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Grade 3 RC 2.6 Problem/ Solution</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5676" y="334213"/>
            <a:ext cx="5288324" cy="6162840"/>
          </a:xfrm>
        </p:spPr>
        <p:txBody>
          <a:bodyPr>
            <a:normAutofit fontScale="92500" lnSpcReduction="10000"/>
          </a:bodyPr>
          <a:lstStyle/>
          <a:p>
            <a:r>
              <a:rPr lang="en-US" dirty="0"/>
              <a:t> An Ant, going to a river to drink, fell in, and was washed downstream. A Dove felt sorry for her, and</a:t>
            </a:r>
            <a:r>
              <a:rPr lang="en-US" dirty="0" smtClean="0"/>
              <a:t> dropped </a:t>
            </a:r>
            <a:r>
              <a:rPr lang="en-US" dirty="0"/>
              <a:t>a small branch into the river. This helped the Ant climb onto the shore. Some time later, the Ant saw a man holding a gun aimed at the Dove. The Ant stung him in the foot sharply, made</a:t>
            </a:r>
            <a:r>
              <a:rPr lang="en-US" dirty="0" smtClean="0"/>
              <a:t> the man </a:t>
            </a:r>
            <a:r>
              <a:rPr lang="en-US" dirty="0"/>
              <a:t>miss his aim, and saved the Dove's life.</a:t>
            </a:r>
            <a:r>
              <a:rPr lang="en-US" dirty="0" smtClean="0"/>
              <a:t> </a:t>
            </a:r>
            <a:endParaRPr lang="en-US" dirty="0"/>
          </a:p>
        </p:txBody>
      </p:sp>
      <p:sp>
        <p:nvSpPr>
          <p:cNvPr id="5" name="TextBox 4"/>
          <p:cNvSpPr txBox="1"/>
          <p:nvPr/>
        </p:nvSpPr>
        <p:spPr>
          <a:xfrm>
            <a:off x="173788" y="14386"/>
            <a:ext cx="3997159" cy="4616648"/>
          </a:xfrm>
          <a:prstGeom prst="rect">
            <a:avLst/>
          </a:prstGeom>
          <a:noFill/>
          <a:ln w="3175" cmpd="sng">
            <a:solidFill>
              <a:schemeClr val="tx1"/>
            </a:solidFill>
          </a:ln>
        </p:spPr>
        <p:txBody>
          <a:bodyPr wrap="square" rtlCol="0">
            <a:spAutoFit/>
          </a:bodyPr>
          <a:lstStyle/>
          <a:p>
            <a:pPr marL="514350" indent="-514350">
              <a:buAutoNum type="arabicPeriod"/>
            </a:pPr>
            <a:r>
              <a:rPr lang="en-US" sz="2800" dirty="0" smtClean="0"/>
              <a:t>Read the story</a:t>
            </a:r>
          </a:p>
          <a:p>
            <a:pPr marL="514350" indent="-514350"/>
            <a:r>
              <a:rPr lang="en-US" sz="2800" dirty="0" smtClean="0"/>
              <a:t>2.  Who is it about?  What is happening?</a:t>
            </a:r>
          </a:p>
          <a:p>
            <a:pPr marL="514350" indent="-514350"/>
            <a:r>
              <a:rPr lang="en-US" sz="2800" dirty="0" smtClean="0"/>
              <a:t>3.  Identify the problem</a:t>
            </a:r>
          </a:p>
          <a:p>
            <a:pPr lvl="1"/>
            <a:r>
              <a:rPr lang="en-US" sz="2400" dirty="0" smtClean="0"/>
              <a:t>Something that needs to be solved or worked out</a:t>
            </a:r>
          </a:p>
          <a:p>
            <a:r>
              <a:rPr lang="en-US" sz="2000" dirty="0" smtClean="0">
                <a:solidFill>
                  <a:schemeClr val="tx1">
                    <a:lumMod val="50000"/>
                    <a:lumOff val="50000"/>
                  </a:schemeClr>
                </a:solidFill>
              </a:rPr>
              <a:t>How did I identify the problem?</a:t>
            </a:r>
          </a:p>
          <a:p>
            <a:pPr>
              <a:buNone/>
            </a:pPr>
            <a:r>
              <a:rPr lang="en-US" sz="2800" dirty="0" smtClean="0"/>
              <a:t>4.  Identify the solution</a:t>
            </a:r>
          </a:p>
          <a:p>
            <a:pPr lvl="1"/>
            <a:r>
              <a:rPr lang="en-US" sz="2400" dirty="0" smtClean="0"/>
              <a:t>The way the problem is solved or worked out</a:t>
            </a:r>
          </a:p>
          <a:p>
            <a:r>
              <a:rPr lang="en-US" sz="2000" dirty="0" smtClean="0">
                <a:solidFill>
                  <a:srgbClr val="7F7F7F"/>
                </a:solidFill>
              </a:rPr>
              <a:t>How did I identify the solution?</a:t>
            </a:r>
          </a:p>
          <a:p>
            <a:endParaRPr lang="en-US" dirty="0"/>
          </a:p>
        </p:txBody>
      </p:sp>
      <p:sp>
        <p:nvSpPr>
          <p:cNvPr id="6" name="TextBox 5"/>
          <p:cNvSpPr txBox="1"/>
          <p:nvPr/>
        </p:nvSpPr>
        <p:spPr>
          <a:xfrm>
            <a:off x="173787" y="4631033"/>
            <a:ext cx="3997159" cy="2308324"/>
          </a:xfrm>
          <a:prstGeom prst="rect">
            <a:avLst/>
          </a:prstGeom>
          <a:noFill/>
          <a:ln w="28575" cmpd="sng">
            <a:solidFill>
              <a:schemeClr val="tx1"/>
            </a:solidFill>
          </a:ln>
        </p:spPr>
        <p:txBody>
          <a:bodyPr wrap="square" rtlCol="0">
            <a:spAutoFit/>
          </a:bodyPr>
          <a:lstStyle/>
          <a:p>
            <a:pPr lvl="0"/>
            <a:r>
              <a:rPr lang="en-US" dirty="0" smtClean="0"/>
              <a:t>Problem</a:t>
            </a:r>
          </a:p>
          <a:p>
            <a:pPr lvl="1"/>
            <a:r>
              <a:rPr lang="en-US" dirty="0" smtClean="0"/>
              <a:t>The problem is_____</a:t>
            </a:r>
          </a:p>
          <a:p>
            <a:pPr lvl="1"/>
            <a:endParaRPr lang="en-US" dirty="0" smtClean="0"/>
          </a:p>
          <a:p>
            <a:pPr lvl="1"/>
            <a:r>
              <a:rPr lang="en-US" dirty="0" smtClean="0"/>
              <a:t>                           </a:t>
            </a:r>
          </a:p>
          <a:p>
            <a:pPr lvl="0"/>
            <a:endParaRPr lang="en-US" dirty="0" smtClean="0"/>
          </a:p>
          <a:p>
            <a:pPr lvl="0"/>
            <a:r>
              <a:rPr lang="en-US" dirty="0" smtClean="0">
                <a:solidFill>
                  <a:srgbClr val="984807"/>
                </a:solidFill>
              </a:rPr>
              <a:t>Solution</a:t>
            </a:r>
          </a:p>
          <a:p>
            <a:pPr lvl="1"/>
            <a:r>
              <a:rPr lang="en-US" dirty="0" smtClean="0">
                <a:solidFill>
                  <a:srgbClr val="984807"/>
                </a:solidFill>
              </a:rPr>
              <a:t>The solution is__________</a:t>
            </a:r>
          </a:p>
          <a:p>
            <a:endParaRPr lang="en-US" dirty="0"/>
          </a:p>
        </p:txBody>
      </p:sp>
      <p:sp>
        <p:nvSpPr>
          <p:cNvPr id="8" name="Down Arrow Callout 7"/>
          <p:cNvSpPr/>
          <p:nvPr/>
        </p:nvSpPr>
        <p:spPr>
          <a:xfrm>
            <a:off x="173787" y="4631033"/>
            <a:ext cx="3997159" cy="1407375"/>
          </a:xfrm>
          <a:prstGeom prst="downArrowCallout">
            <a:avLst/>
          </a:prstGeom>
          <a:solidFill>
            <a:schemeClr val="accent1">
              <a:alpha val="40000"/>
            </a:schemeClr>
          </a:solidFill>
          <a:ln>
            <a:solidFill>
              <a:schemeClr val="tx2">
                <a:lumMod val="40000"/>
                <a:lumOff val="60000"/>
                <a:alpha val="0"/>
              </a:schemeClr>
            </a:solidFill>
          </a:ln>
        </p:spPr>
        <p:style>
          <a:lnRef idx="1">
            <a:schemeClr val="accent1"/>
          </a:lnRef>
          <a:fillRef idx="3">
            <a:schemeClr val="accent1"/>
          </a:fillRef>
          <a:effectRef idx="2">
            <a:schemeClr val="accent1"/>
          </a:effectRef>
          <a:fontRef idx="minor">
            <a:schemeClr val="lt1"/>
          </a:fontRef>
        </p:style>
      </p:sp>
      <p:cxnSp>
        <p:nvCxnSpPr>
          <p:cNvPr id="9" name="Straight Connector 8"/>
          <p:cNvCxnSpPr/>
          <p:nvPr/>
        </p:nvCxnSpPr>
        <p:spPr>
          <a:xfrm flipV="1">
            <a:off x="5334000" y="1226207"/>
            <a:ext cx="884621" cy="8759"/>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4243788" y="2384264"/>
            <a:ext cx="3949666" cy="1"/>
          </a:xfrm>
          <a:prstGeom prst="line">
            <a:avLst/>
          </a:prstGeom>
          <a:ln>
            <a:solidFill>
              <a:schemeClr val="accent6">
                <a:lumMod val="50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V="1">
            <a:off x="5334000" y="4095198"/>
            <a:ext cx="3315138" cy="4764"/>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V="1">
            <a:off x="4318000" y="4902308"/>
            <a:ext cx="3444276" cy="8760"/>
          </a:xfrm>
          <a:prstGeom prst="line">
            <a:avLst/>
          </a:prstGeom>
          <a:ln>
            <a:solidFill>
              <a:schemeClr val="accent6">
                <a:lumMod val="50000"/>
              </a:schemeClr>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74659" y="123200"/>
            <a:ext cx="5437806" cy="6523787"/>
          </a:xfrm>
        </p:spPr>
        <p:txBody>
          <a:bodyPr>
            <a:noAutofit/>
          </a:bodyPr>
          <a:lstStyle/>
          <a:p>
            <a:r>
              <a:rPr lang="en-US" sz="2400" dirty="0"/>
              <a:t> The Hares felt so picked-upon by the other animals, they did not know where to go.  As soon as they saw any animal approach them, off they would run.  One day, they saw a herd of wild Horses stampeding.  This scared the Hares, and they ran off to hide by a lake.  But just as they got near the bank of the lake, they saw a group of Frogs.  The Frogs had heard the pounding of the ground caused by the Hares and were frightened.  The Frogs hopped into the lake.  The Hares realized that they could live quietly next to the Frogs and neither would</a:t>
            </a:r>
            <a:r>
              <a:rPr lang="en-US" sz="2400" dirty="0" smtClean="0"/>
              <a:t> ever have </a:t>
            </a:r>
            <a:r>
              <a:rPr lang="en-US" sz="2400" dirty="0"/>
              <a:t>to be afraid again</a:t>
            </a:r>
            <a:r>
              <a:rPr lang="en-US" sz="2400" dirty="0" smtClean="0"/>
              <a:t>.</a:t>
            </a:r>
            <a:endParaRPr lang="en-US" sz="2400" dirty="0"/>
          </a:p>
        </p:txBody>
      </p:sp>
      <p:sp>
        <p:nvSpPr>
          <p:cNvPr id="5" name="TextBox 4"/>
          <p:cNvSpPr txBox="1"/>
          <p:nvPr/>
        </p:nvSpPr>
        <p:spPr>
          <a:xfrm>
            <a:off x="173788" y="160421"/>
            <a:ext cx="3997159" cy="4339650"/>
          </a:xfrm>
          <a:prstGeom prst="rect">
            <a:avLst/>
          </a:prstGeom>
          <a:noFill/>
          <a:ln w="3175" cmpd="sng">
            <a:solidFill>
              <a:schemeClr val="tx1"/>
            </a:solidFill>
          </a:ln>
        </p:spPr>
        <p:txBody>
          <a:bodyPr wrap="square" rtlCol="0">
            <a:spAutoFit/>
          </a:bodyPr>
          <a:lstStyle/>
          <a:p>
            <a:pPr marL="514350" indent="-514350"/>
            <a:r>
              <a:rPr lang="en-US" sz="2800" dirty="0" smtClean="0"/>
              <a:t>1. Read the story</a:t>
            </a:r>
          </a:p>
          <a:p>
            <a:pPr marL="514350" indent="-514350"/>
            <a:r>
              <a:rPr lang="en-US" sz="2800" dirty="0" smtClean="0"/>
              <a:t>2.  Who is it about?  What is happening?</a:t>
            </a:r>
          </a:p>
          <a:p>
            <a:pPr>
              <a:buNone/>
            </a:pPr>
            <a:r>
              <a:rPr lang="en-US" sz="2800" dirty="0" smtClean="0"/>
              <a:t>3.  Identify the problem</a:t>
            </a:r>
          </a:p>
          <a:p>
            <a:pPr lvl="1"/>
            <a:r>
              <a:rPr lang="en-US" sz="2400" dirty="0" smtClean="0"/>
              <a:t>Something that needs to be solved or worked out</a:t>
            </a:r>
          </a:p>
          <a:p>
            <a:r>
              <a:rPr lang="en-US" sz="2000" dirty="0" smtClean="0">
                <a:solidFill>
                  <a:schemeClr val="tx1">
                    <a:lumMod val="50000"/>
                    <a:lumOff val="50000"/>
                  </a:schemeClr>
                </a:solidFill>
              </a:rPr>
              <a:t>How did I identify the problem?</a:t>
            </a:r>
          </a:p>
          <a:p>
            <a:pPr>
              <a:buNone/>
            </a:pPr>
            <a:r>
              <a:rPr lang="en-US" sz="2800" dirty="0" smtClean="0"/>
              <a:t>4.  Identify the solution</a:t>
            </a:r>
          </a:p>
          <a:p>
            <a:pPr lvl="1"/>
            <a:r>
              <a:rPr lang="en-US" sz="2400" dirty="0" smtClean="0"/>
              <a:t>The way the problem is solved or worked out</a:t>
            </a:r>
          </a:p>
          <a:p>
            <a:r>
              <a:rPr lang="en-US" sz="2000" dirty="0" smtClean="0">
                <a:solidFill>
                  <a:srgbClr val="7F7F7F"/>
                </a:solidFill>
              </a:rPr>
              <a:t>How did I identify the solution?</a:t>
            </a:r>
            <a:endParaRPr lang="en-US" dirty="0"/>
          </a:p>
        </p:txBody>
      </p:sp>
      <p:sp>
        <p:nvSpPr>
          <p:cNvPr id="6" name="TextBox 5"/>
          <p:cNvSpPr txBox="1"/>
          <p:nvPr/>
        </p:nvSpPr>
        <p:spPr>
          <a:xfrm>
            <a:off x="173787" y="4482550"/>
            <a:ext cx="3997159" cy="2308324"/>
          </a:xfrm>
          <a:prstGeom prst="rect">
            <a:avLst/>
          </a:prstGeom>
          <a:noFill/>
          <a:ln w="28575" cmpd="sng">
            <a:solidFill>
              <a:schemeClr val="tx1"/>
            </a:solidFill>
          </a:ln>
        </p:spPr>
        <p:txBody>
          <a:bodyPr wrap="square" rtlCol="0">
            <a:spAutoFit/>
          </a:bodyPr>
          <a:lstStyle/>
          <a:p>
            <a:pPr lvl="0"/>
            <a:r>
              <a:rPr lang="en-US" dirty="0" smtClean="0"/>
              <a:t>Problem</a:t>
            </a:r>
          </a:p>
          <a:p>
            <a:pPr lvl="1"/>
            <a:r>
              <a:rPr lang="en-US" dirty="0" smtClean="0"/>
              <a:t>The problem is_____</a:t>
            </a:r>
          </a:p>
          <a:p>
            <a:pPr lvl="1"/>
            <a:endParaRPr lang="en-US" dirty="0" smtClean="0"/>
          </a:p>
          <a:p>
            <a:pPr lvl="1"/>
            <a:r>
              <a:rPr lang="en-US" dirty="0" smtClean="0"/>
              <a:t>                           </a:t>
            </a:r>
          </a:p>
          <a:p>
            <a:pPr lvl="0"/>
            <a:endParaRPr lang="en-US" dirty="0" smtClean="0"/>
          </a:p>
          <a:p>
            <a:pPr lvl="0"/>
            <a:r>
              <a:rPr lang="en-US" dirty="0" smtClean="0">
                <a:solidFill>
                  <a:srgbClr val="984807"/>
                </a:solidFill>
              </a:rPr>
              <a:t>Solution</a:t>
            </a:r>
          </a:p>
          <a:p>
            <a:pPr lvl="1"/>
            <a:r>
              <a:rPr lang="en-US" dirty="0" smtClean="0">
                <a:solidFill>
                  <a:srgbClr val="984807"/>
                </a:solidFill>
              </a:rPr>
              <a:t>The solution is__________</a:t>
            </a:r>
          </a:p>
          <a:p>
            <a:endParaRPr lang="en-US" dirty="0"/>
          </a:p>
        </p:txBody>
      </p:sp>
      <p:cxnSp>
        <p:nvCxnSpPr>
          <p:cNvPr id="9" name="Straight Connector 8"/>
          <p:cNvCxnSpPr/>
          <p:nvPr/>
        </p:nvCxnSpPr>
        <p:spPr>
          <a:xfrm rot="10800000" flipV="1">
            <a:off x="4989109" y="531274"/>
            <a:ext cx="3510012"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rot="10800000" flipV="1">
            <a:off x="4335764" y="2721170"/>
            <a:ext cx="3027257" cy="1"/>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4335764" y="5272301"/>
            <a:ext cx="2687865" cy="1588"/>
          </a:xfrm>
          <a:prstGeom prst="line">
            <a:avLst/>
          </a:prstGeom>
          <a:ln>
            <a:solidFill>
              <a:schemeClr val="accent6">
                <a:lumMod val="50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4335764" y="5636712"/>
            <a:ext cx="3407104" cy="1588"/>
          </a:xfrm>
          <a:prstGeom prst="line">
            <a:avLst/>
          </a:prstGeom>
          <a:ln>
            <a:solidFill>
              <a:schemeClr val="accent6">
                <a:lumMod val="50000"/>
              </a:schemeClr>
            </a:solidFill>
          </a:ln>
        </p:spPr>
        <p:style>
          <a:lnRef idx="2">
            <a:schemeClr val="accent1"/>
          </a:lnRef>
          <a:fillRef idx="0">
            <a:schemeClr val="accent1"/>
          </a:fillRef>
          <a:effectRef idx="1">
            <a:schemeClr val="accent1"/>
          </a:effectRef>
          <a:fontRef idx="minor">
            <a:schemeClr val="tx1"/>
          </a:fontRef>
        </p:style>
      </p:cxnSp>
      <p:sp>
        <p:nvSpPr>
          <p:cNvPr id="10" name="Down Arrow Callout 9"/>
          <p:cNvSpPr/>
          <p:nvPr/>
        </p:nvSpPr>
        <p:spPr>
          <a:xfrm>
            <a:off x="173788" y="4500071"/>
            <a:ext cx="3997157" cy="1343969"/>
          </a:xfrm>
          <a:prstGeom prst="downArrowCallout">
            <a:avLst/>
          </a:prstGeom>
          <a:solidFill>
            <a:srgbClr val="B5D2FF">
              <a:alpha val="27000"/>
            </a:srgbClr>
          </a:solidFill>
          <a:ln/>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par>
                                <p:cTn id="15" presetID="2" presetClass="entr" presetSubtype="4" accel="50000" decel="50000" fill="hold" nodeType="with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083" y="518318"/>
            <a:ext cx="8697853" cy="5895872"/>
          </a:xfrm>
          <a:ln w="38100" cmpd="dbl">
            <a:solidFill>
              <a:schemeClr val="tx1"/>
            </a:solidFill>
          </a:ln>
        </p:spPr>
        <p:txBody>
          <a:bodyPr>
            <a:normAutofit fontScale="25000" lnSpcReduction="20000"/>
          </a:bodyPr>
          <a:lstStyle/>
          <a:p>
            <a:r>
              <a:rPr lang="en-US" sz="11200" dirty="0" smtClean="0"/>
              <a:t>What is something that needs to be solved or worked out called?</a:t>
            </a:r>
          </a:p>
          <a:p>
            <a:r>
              <a:rPr lang="en-US" sz="11200" dirty="0" smtClean="0"/>
              <a:t>What do we call the way a problem is solved or worked out?</a:t>
            </a:r>
          </a:p>
          <a:p>
            <a:endParaRPr lang="en-US" dirty="0" smtClean="0"/>
          </a:p>
          <a:p>
            <a:pPr>
              <a:buNone/>
            </a:pPr>
            <a:r>
              <a:rPr lang="en-US" sz="5600" dirty="0" smtClean="0"/>
              <a:t>Identify the problem and solution in the following:</a:t>
            </a:r>
            <a:r>
              <a:rPr lang="en-US" sz="2800" dirty="0" smtClean="0"/>
              <a:t> </a:t>
            </a:r>
            <a:endParaRPr lang="en-US" sz="2800" dirty="0"/>
          </a:p>
          <a:p>
            <a:r>
              <a:rPr lang="en-US" sz="12800" dirty="0"/>
              <a:t>     Some boys playing near a </a:t>
            </a:r>
            <a:r>
              <a:rPr lang="en-US" sz="12800" dirty="0" smtClean="0"/>
              <a:t>pond </a:t>
            </a:r>
            <a:r>
              <a:rPr lang="en-US" sz="12800" dirty="0"/>
              <a:t>saw</a:t>
            </a:r>
            <a:r>
              <a:rPr lang="en-US" sz="12800" dirty="0" smtClean="0"/>
              <a:t> many </a:t>
            </a:r>
            <a:r>
              <a:rPr lang="en-US" sz="12800" dirty="0"/>
              <a:t>Frogs in the water and thought it would be fun to throw stones at them.  </a:t>
            </a:r>
            <a:r>
              <a:rPr lang="en-US" sz="12800" dirty="0" smtClean="0"/>
              <a:t>The boys </a:t>
            </a:r>
            <a:r>
              <a:rPr lang="en-US" sz="12800" dirty="0"/>
              <a:t>killed several of the Frogs.  Surprisingly, one of the Frogs, lifted his head out of the water and cried out:  "Please, stop, boys!  This game that is fun for you is bringing death to my friends."</a:t>
            </a:r>
            <a:r>
              <a:rPr lang="en-US" sz="12800" dirty="0" smtClean="0"/>
              <a:t> </a:t>
            </a:r>
          </a:p>
          <a:p>
            <a:endParaRPr lang="en-US" sz="4129" dirty="0" smtClean="0"/>
          </a:p>
          <a:p>
            <a:endParaRPr lang="en-US" sz="4129" dirty="0" smtClean="0"/>
          </a:p>
          <a:p>
            <a:r>
              <a:rPr lang="en-US" sz="7200" dirty="0" smtClean="0"/>
              <a:t>What did you learn about problems and solutions today?</a:t>
            </a:r>
          </a:p>
          <a:p>
            <a:endParaRPr lang="en-US" dirty="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Independent Practice</a:t>
            </a:r>
            <a:endParaRPr lang="en-US" dirty="0"/>
          </a:p>
        </p:txBody>
      </p:sp>
      <p:sp>
        <p:nvSpPr>
          <p:cNvPr id="3" name="Content Placeholder 2"/>
          <p:cNvSpPr>
            <a:spLocks noGrp="1"/>
          </p:cNvSpPr>
          <p:nvPr>
            <p:ph idx="1"/>
          </p:nvPr>
        </p:nvSpPr>
        <p:spPr/>
        <p:txBody>
          <a:bodyPr/>
          <a:lstStyle/>
          <a:p>
            <a:r>
              <a:rPr lang="en-US" dirty="0" smtClean="0"/>
              <a:t>Read the stories and write the problem and solution on your graphic organizer.</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5802" y="0"/>
            <a:ext cx="9740102" cy="4625991"/>
          </a:xfrm>
        </p:spPr>
        <p:txBody>
          <a:bodyPr>
            <a:noAutofit/>
          </a:bodyPr>
          <a:lstStyle/>
          <a:p>
            <a:pPr>
              <a:buNone/>
            </a:pPr>
            <a:r>
              <a:rPr lang="en-US" sz="2400" dirty="0" smtClean="0"/>
              <a:t>		One </a:t>
            </a:r>
            <a:r>
              <a:rPr lang="en-US" sz="2400" dirty="0"/>
              <a:t>summer day, a Grasshopper was hopping about in a field, playing and singing.  An Ant, who was working very hard passed by, with an ear of corn he was taking to his nest.    "Why not come and play with me," said the Grasshopper, "instead of working so hard under the hot sun?" </a:t>
            </a:r>
          </a:p>
          <a:p>
            <a:pPr>
              <a:buNone/>
            </a:pPr>
            <a:r>
              <a:rPr lang="en-US" sz="2400" dirty="0"/>
              <a:t>   "I am helping to store food for the winter," said the Ant, "and you should do the same." </a:t>
            </a:r>
          </a:p>
          <a:p>
            <a:pPr>
              <a:buNone/>
            </a:pPr>
            <a:r>
              <a:rPr lang="en-US" sz="2400" dirty="0"/>
              <a:t>  </a:t>
            </a:r>
            <a:r>
              <a:rPr lang="en-US" sz="2400" dirty="0" smtClean="0"/>
              <a:t> "Why think about winter now?" said the Grasshopper; “we have plenty of food."  But the Ant went on his way and kept on with his work.  When the winter came, the Grasshopper had no food and was hungry.  The Grasshopper watched every day while the Ant ate corn and grain from the collection he had worked on all summer. </a:t>
            </a:r>
            <a:endParaRPr lang="en-US" sz="2400" dirty="0"/>
          </a:p>
          <a:p>
            <a:endParaRPr lang="en-US" sz="2400" dirty="0"/>
          </a:p>
        </p:txBody>
      </p:sp>
      <p:sp>
        <p:nvSpPr>
          <p:cNvPr id="5" name="TextBox 4"/>
          <p:cNvSpPr txBox="1"/>
          <p:nvPr/>
        </p:nvSpPr>
        <p:spPr>
          <a:xfrm>
            <a:off x="0" y="4625991"/>
            <a:ext cx="9144000" cy="2523768"/>
          </a:xfrm>
          <a:prstGeom prst="rect">
            <a:avLst/>
          </a:prstGeom>
          <a:noFill/>
          <a:ln w="3175" cmpd="sng">
            <a:solidFill>
              <a:schemeClr val="tx1"/>
            </a:solidFill>
          </a:ln>
        </p:spPr>
        <p:txBody>
          <a:bodyPr wrap="square" rtlCol="0">
            <a:spAutoFit/>
          </a:bodyPr>
          <a:lstStyle/>
          <a:p>
            <a:pPr>
              <a:buNone/>
            </a:pPr>
            <a:r>
              <a:rPr lang="en-US" sz="2000" dirty="0" smtClean="0"/>
              <a:t>1.  Read the story Who/What is it about?</a:t>
            </a:r>
          </a:p>
          <a:p>
            <a:pPr>
              <a:buNone/>
            </a:pPr>
            <a:r>
              <a:rPr lang="en-US" sz="2000" dirty="0" smtClean="0"/>
              <a:t>2.  Identify the problem</a:t>
            </a:r>
          </a:p>
          <a:p>
            <a:pPr lvl="1"/>
            <a:r>
              <a:rPr lang="en-US" sz="2000" dirty="0" smtClean="0"/>
              <a:t>Something that needs to be solved or worked out</a:t>
            </a:r>
          </a:p>
          <a:p>
            <a:r>
              <a:rPr lang="en-US" sz="2000" dirty="0" smtClean="0">
                <a:solidFill>
                  <a:schemeClr val="tx1">
                    <a:lumMod val="50000"/>
                    <a:lumOff val="50000"/>
                  </a:schemeClr>
                </a:solidFill>
              </a:rPr>
              <a:t>How did I identify the problem?</a:t>
            </a:r>
          </a:p>
          <a:p>
            <a:pPr>
              <a:buNone/>
            </a:pPr>
            <a:r>
              <a:rPr lang="en-US" sz="2000" dirty="0" smtClean="0"/>
              <a:t>3.  Identify the solution</a:t>
            </a:r>
          </a:p>
          <a:p>
            <a:pPr lvl="1"/>
            <a:r>
              <a:rPr lang="en-US" sz="2000" dirty="0" smtClean="0"/>
              <a:t>The way the problem is solved or worked out</a:t>
            </a:r>
          </a:p>
          <a:p>
            <a:r>
              <a:rPr lang="en-US" sz="2000" dirty="0" smtClean="0">
                <a:solidFill>
                  <a:srgbClr val="7F7F7F"/>
                </a:solidFill>
              </a:rPr>
              <a:t>How did I identify the solution?</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76638" y="0"/>
            <a:ext cx="5167362" cy="6497053"/>
          </a:xfrm>
        </p:spPr>
        <p:txBody>
          <a:bodyPr>
            <a:noAutofit/>
          </a:bodyPr>
          <a:lstStyle/>
          <a:p>
            <a:r>
              <a:rPr lang="en-US" sz="2300" dirty="0"/>
              <a:t>Two men were traveling together, when a Bear suddenly met them on the path.  One of the men climbed quickly into a tree and hid in the branches.  The other man knew he would be attacked.  So, he fell flat on the ground.  The Bear came up and pushed him with his snout and smelled him. The man held his breath and pretended to be dead. The Bear soon left him, because Bears will not touch a dead body.  After the Bear was gone, the Traveler from the tree got down and asked his friend what the Bear had </a:t>
            </a:r>
            <a:r>
              <a:rPr lang="en-US" sz="2300" dirty="0" smtClean="0"/>
              <a:t>whispered.  </a:t>
            </a:r>
            <a:r>
              <a:rPr lang="en-US" sz="2300" dirty="0"/>
              <a:t>"He gave me this advice," his companion </a:t>
            </a:r>
            <a:r>
              <a:rPr lang="en-US" sz="2300" dirty="0" smtClean="0"/>
              <a:t>replied,  "Never travel with a friend who deserts you at the approach of danger." </a:t>
            </a:r>
            <a:endParaRPr lang="en-US" sz="2300" dirty="0"/>
          </a:p>
        </p:txBody>
      </p:sp>
      <p:sp>
        <p:nvSpPr>
          <p:cNvPr id="5" name="TextBox 4"/>
          <p:cNvSpPr txBox="1"/>
          <p:nvPr/>
        </p:nvSpPr>
        <p:spPr>
          <a:xfrm>
            <a:off x="173787" y="0"/>
            <a:ext cx="3997159" cy="4185762"/>
          </a:xfrm>
          <a:prstGeom prst="rect">
            <a:avLst/>
          </a:prstGeom>
          <a:noFill/>
          <a:ln w="3175" cmpd="sng">
            <a:solidFill>
              <a:schemeClr val="tx1"/>
            </a:solidFill>
          </a:ln>
        </p:spPr>
        <p:txBody>
          <a:bodyPr wrap="square" rtlCol="0">
            <a:spAutoFit/>
          </a:bodyPr>
          <a:lstStyle/>
          <a:p>
            <a:pPr marL="514350" indent="-514350">
              <a:buAutoNum type="arabicPeriod"/>
            </a:pPr>
            <a:r>
              <a:rPr lang="en-US" sz="2800" dirty="0" smtClean="0"/>
              <a:t>Read the story</a:t>
            </a:r>
          </a:p>
          <a:p>
            <a:pPr marL="514350" indent="-514350">
              <a:buAutoNum type="arabicPeriod"/>
            </a:pPr>
            <a:r>
              <a:rPr lang="en-US" sz="2800" dirty="0" smtClean="0"/>
              <a:t>Who/What?</a:t>
            </a:r>
          </a:p>
          <a:p>
            <a:pPr>
              <a:buNone/>
            </a:pPr>
            <a:r>
              <a:rPr lang="en-US" sz="2800" dirty="0" smtClean="0"/>
              <a:t>3.  Identify the problem</a:t>
            </a:r>
          </a:p>
          <a:p>
            <a:pPr lvl="1"/>
            <a:r>
              <a:rPr lang="en-US" sz="2400" dirty="0" smtClean="0"/>
              <a:t>Something that needs to be solved or worked out</a:t>
            </a:r>
          </a:p>
          <a:p>
            <a:r>
              <a:rPr lang="en-US" sz="2000" dirty="0" smtClean="0">
                <a:solidFill>
                  <a:schemeClr val="tx1">
                    <a:lumMod val="50000"/>
                    <a:lumOff val="50000"/>
                  </a:schemeClr>
                </a:solidFill>
              </a:rPr>
              <a:t>How did I identify the problem?</a:t>
            </a:r>
          </a:p>
          <a:p>
            <a:pPr>
              <a:buNone/>
            </a:pPr>
            <a:r>
              <a:rPr lang="en-US" sz="2800" dirty="0" smtClean="0"/>
              <a:t>4.  Identify the solution</a:t>
            </a:r>
          </a:p>
          <a:p>
            <a:pPr lvl="1"/>
            <a:r>
              <a:rPr lang="en-US" sz="2400" dirty="0" smtClean="0"/>
              <a:t>The way the problem is solved or worked out</a:t>
            </a:r>
          </a:p>
          <a:p>
            <a:r>
              <a:rPr lang="en-US" sz="2000" dirty="0" smtClean="0">
                <a:solidFill>
                  <a:srgbClr val="7F7F7F"/>
                </a:solidFill>
              </a:rPr>
              <a:t>How did I identify the solution?</a:t>
            </a:r>
          </a:p>
          <a:p>
            <a:endParaRPr lang="en-US" dirty="0"/>
          </a:p>
        </p:txBody>
      </p:sp>
      <p:sp>
        <p:nvSpPr>
          <p:cNvPr id="6" name="TextBox 5"/>
          <p:cNvSpPr txBox="1"/>
          <p:nvPr/>
        </p:nvSpPr>
        <p:spPr>
          <a:xfrm>
            <a:off x="173787" y="4340251"/>
            <a:ext cx="3997159" cy="2308324"/>
          </a:xfrm>
          <a:prstGeom prst="rect">
            <a:avLst/>
          </a:prstGeom>
          <a:noFill/>
          <a:ln w="28575" cmpd="sng">
            <a:solidFill>
              <a:schemeClr val="tx1"/>
            </a:solidFill>
          </a:ln>
        </p:spPr>
        <p:txBody>
          <a:bodyPr wrap="square" rtlCol="0">
            <a:spAutoFit/>
          </a:bodyPr>
          <a:lstStyle/>
          <a:p>
            <a:pPr lvl="0"/>
            <a:r>
              <a:rPr lang="en-US" dirty="0" smtClean="0"/>
              <a:t>Problem</a:t>
            </a:r>
          </a:p>
          <a:p>
            <a:pPr lvl="1"/>
            <a:r>
              <a:rPr lang="en-US" dirty="0" smtClean="0"/>
              <a:t>Write the problem here</a:t>
            </a:r>
          </a:p>
          <a:p>
            <a:pPr lvl="1"/>
            <a:endParaRPr lang="en-US" dirty="0" smtClean="0"/>
          </a:p>
          <a:p>
            <a:pPr lvl="1"/>
            <a:r>
              <a:rPr lang="en-US" dirty="0" smtClean="0"/>
              <a:t>                           </a:t>
            </a:r>
          </a:p>
          <a:p>
            <a:pPr lvl="0"/>
            <a:endParaRPr lang="en-US" dirty="0" smtClean="0"/>
          </a:p>
          <a:p>
            <a:pPr lvl="0"/>
            <a:r>
              <a:rPr lang="en-US" dirty="0" smtClean="0">
                <a:solidFill>
                  <a:srgbClr val="984807"/>
                </a:solidFill>
              </a:rPr>
              <a:t>Solution</a:t>
            </a:r>
          </a:p>
          <a:p>
            <a:pPr lvl="1"/>
            <a:r>
              <a:rPr lang="en-US" dirty="0" smtClean="0">
                <a:solidFill>
                  <a:srgbClr val="984807"/>
                </a:solidFill>
              </a:rPr>
              <a:t>Write the solution here</a:t>
            </a:r>
          </a:p>
          <a:p>
            <a:endParaRPr lang="en-US" dirty="0"/>
          </a:p>
        </p:txBody>
      </p:sp>
      <p:sp>
        <p:nvSpPr>
          <p:cNvPr id="8" name="Down Arrow Callout 7"/>
          <p:cNvSpPr/>
          <p:nvPr/>
        </p:nvSpPr>
        <p:spPr>
          <a:xfrm>
            <a:off x="173787" y="4340251"/>
            <a:ext cx="3997159" cy="1472431"/>
          </a:xfrm>
          <a:prstGeom prst="downArrowCallout">
            <a:avLst/>
          </a:prstGeom>
          <a:solidFill>
            <a:schemeClr val="accent1">
              <a:alpha val="40000"/>
            </a:schemeClr>
          </a:solidFill>
          <a:ln>
            <a:solidFill>
              <a:schemeClr val="tx2">
                <a:lumMod val="40000"/>
                <a:lumOff val="60000"/>
                <a:alpha val="0"/>
              </a:schemeClr>
            </a:solidFill>
          </a:ln>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474"/>
            <a:ext cx="8229600" cy="1143000"/>
          </a:xfrm>
        </p:spPr>
        <p:txBody>
          <a:bodyPr>
            <a:normAutofit fontScale="90000"/>
          </a:bodyPr>
          <a:lstStyle/>
          <a:p>
            <a:r>
              <a:rPr lang="en-US" sz="4889" dirty="0" smtClean="0"/>
              <a:t>We will </a:t>
            </a:r>
            <a:r>
              <a:rPr lang="en-US" sz="4889" b="1" dirty="0" smtClean="0"/>
              <a:t>identify</a:t>
            </a:r>
            <a:r>
              <a:rPr lang="en-US" sz="4889" baseline="30000" dirty="0" smtClean="0"/>
              <a:t>1</a:t>
            </a:r>
            <a:r>
              <a:rPr lang="en-US" sz="4889" dirty="0" smtClean="0"/>
              <a:t> problems and solutions in </a:t>
            </a:r>
            <a:r>
              <a:rPr lang="en-US" sz="4889" b="1" dirty="0" smtClean="0"/>
              <a:t>fables</a:t>
            </a:r>
            <a:r>
              <a:rPr lang="en-US" sz="4889" baseline="30000" dirty="0" smtClean="0"/>
              <a:t>2</a:t>
            </a:r>
            <a:r>
              <a:rPr lang="en-US" dirty="0" smtClean="0"/>
              <a:t>.</a:t>
            </a:r>
            <a:endParaRPr lang="en-US" dirty="0"/>
          </a:p>
        </p:txBody>
      </p:sp>
      <p:sp>
        <p:nvSpPr>
          <p:cNvPr id="3" name="Content Placeholder 2"/>
          <p:cNvSpPr>
            <a:spLocks noGrp="1"/>
          </p:cNvSpPr>
          <p:nvPr>
            <p:ph idx="1"/>
          </p:nvPr>
        </p:nvSpPr>
        <p:spPr>
          <a:xfrm>
            <a:off x="457200" y="3288632"/>
            <a:ext cx="8229600" cy="4525963"/>
          </a:xfrm>
        </p:spPr>
        <p:txBody>
          <a:bodyPr/>
          <a:lstStyle/>
          <a:p>
            <a:r>
              <a:rPr lang="en-US" baseline="30000" dirty="0" smtClean="0"/>
              <a:t>1</a:t>
            </a:r>
            <a:r>
              <a:rPr lang="en-US" b="1" dirty="0" smtClean="0"/>
              <a:t> identify </a:t>
            </a:r>
            <a:r>
              <a:rPr lang="en-US" dirty="0" smtClean="0"/>
              <a:t>means find</a:t>
            </a:r>
          </a:p>
          <a:p>
            <a:r>
              <a:rPr lang="en-US" baseline="30000" dirty="0" smtClean="0"/>
              <a:t>2</a:t>
            </a:r>
            <a:r>
              <a:rPr lang="en-US" b="1" dirty="0" smtClean="0"/>
              <a:t> fables </a:t>
            </a:r>
            <a:r>
              <a:rPr lang="en-US" dirty="0" smtClean="0"/>
              <a:t>are short stories that teach lessons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Sometimes things go wrong and need to be fixed.  </a:t>
            </a:r>
            <a:endParaRPr lang="en-US" dirty="0"/>
          </a:p>
        </p:txBody>
      </p:sp>
      <p:sp>
        <p:nvSpPr>
          <p:cNvPr id="3" name="Content Placeholder 2"/>
          <p:cNvSpPr>
            <a:spLocks noGrp="1"/>
          </p:cNvSpPr>
          <p:nvPr>
            <p:ph idx="1"/>
          </p:nvPr>
        </p:nvSpPr>
        <p:spPr>
          <a:xfrm>
            <a:off x="457200" y="5053724"/>
            <a:ext cx="8012386" cy="1693040"/>
          </a:xfrm>
        </p:spPr>
        <p:txBody>
          <a:bodyPr>
            <a:normAutofit fontScale="85000" lnSpcReduction="20000"/>
          </a:bodyPr>
          <a:lstStyle/>
          <a:p>
            <a:r>
              <a:rPr lang="en-US" dirty="0" smtClean="0"/>
              <a:t>What is wrong in the picture?</a:t>
            </a:r>
          </a:p>
          <a:p>
            <a:r>
              <a:rPr lang="en-US" dirty="0" smtClean="0"/>
              <a:t>How would you fix it?</a:t>
            </a:r>
          </a:p>
          <a:p>
            <a:pPr>
              <a:buNone/>
            </a:pPr>
            <a:r>
              <a:rPr lang="en-US" dirty="0" smtClean="0"/>
              <a:t>Today we are going to read fables and identify their problems and solutions.</a:t>
            </a:r>
            <a:endParaRPr lang="en-US" dirty="0"/>
          </a:p>
        </p:txBody>
      </p:sp>
      <p:pic>
        <p:nvPicPr>
          <p:cNvPr id="9" name="Picture 8"/>
          <p:cNvPicPr>
            <a:picLocks noChangeAspect="1"/>
          </p:cNvPicPr>
          <p:nvPr/>
        </p:nvPicPr>
        <p:blipFill>
          <a:blip r:embed="rId2"/>
          <a:stretch>
            <a:fillRect/>
          </a:stretch>
        </p:blipFill>
        <p:spPr>
          <a:xfrm>
            <a:off x="457200" y="1816692"/>
            <a:ext cx="3832138" cy="2768676"/>
          </a:xfrm>
          <a:prstGeom prst="rect">
            <a:avLst/>
          </a:prstGeom>
        </p:spPr>
      </p:pic>
      <p:pic>
        <p:nvPicPr>
          <p:cNvPr id="11" name="Picture 10"/>
          <p:cNvPicPr>
            <a:picLocks noChangeAspect="1"/>
          </p:cNvPicPr>
          <p:nvPr/>
        </p:nvPicPr>
        <p:blipFill>
          <a:blip r:embed="rId3"/>
          <a:stretch>
            <a:fillRect/>
          </a:stretch>
        </p:blipFill>
        <p:spPr>
          <a:xfrm>
            <a:off x="5385154" y="1816692"/>
            <a:ext cx="3677148" cy="276867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decel="5000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accel="50000" decel="5000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1+#ppt_w/2"/>
                                          </p:val>
                                        </p:tav>
                                        <p:tav tm="100000">
                                          <p:val>
                                            <p:strVal val="#ppt_x"/>
                                          </p:val>
                                        </p:tav>
                                      </p:tavLst>
                                    </p:anim>
                                    <p:anim calcmode="lin" valueType="num">
                                      <p:cBhvr additive="base">
                                        <p:cTn id="14"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1053"/>
            <a:ext cx="8229600" cy="5721684"/>
          </a:xfrm>
        </p:spPr>
        <p:txBody>
          <a:bodyPr>
            <a:normAutofit fontScale="92500" lnSpcReduction="20000"/>
          </a:bodyPr>
          <a:lstStyle/>
          <a:p>
            <a:r>
              <a:rPr lang="en-US" dirty="0" smtClean="0"/>
              <a:t>A </a:t>
            </a:r>
            <a:r>
              <a:rPr lang="en-US" b="1" dirty="0" smtClean="0"/>
              <a:t>problem</a:t>
            </a:r>
            <a:r>
              <a:rPr lang="en-US" dirty="0" smtClean="0"/>
              <a:t> in text is something that needs to be solved or worked out.</a:t>
            </a:r>
          </a:p>
          <a:p>
            <a:pPr lvl="1"/>
            <a:r>
              <a:rPr lang="en-US" dirty="0" smtClean="0"/>
              <a:t>The problem is usually found near the beginning of the text</a:t>
            </a:r>
          </a:p>
          <a:p>
            <a:pPr lvl="2"/>
            <a:r>
              <a:rPr lang="en-US" dirty="0" smtClean="0"/>
              <a:t>What is a problem in text?  A problem in text is_______</a:t>
            </a:r>
          </a:p>
          <a:p>
            <a:r>
              <a:rPr lang="en-US" dirty="0" smtClean="0"/>
              <a:t>Examples:</a:t>
            </a:r>
          </a:p>
          <a:p>
            <a:pPr lvl="2"/>
            <a:r>
              <a:rPr lang="en-US" dirty="0" smtClean="0"/>
              <a:t>My homework fell in the mud!</a:t>
            </a:r>
          </a:p>
          <a:p>
            <a:pPr lvl="2"/>
            <a:r>
              <a:rPr lang="en-US" dirty="0" smtClean="0"/>
              <a:t>The glass fell out of my hand and broke.</a:t>
            </a:r>
          </a:p>
          <a:p>
            <a:pPr lvl="2">
              <a:buNone/>
            </a:pPr>
            <a:endParaRPr lang="en-US" dirty="0" smtClean="0"/>
          </a:p>
          <a:p>
            <a:r>
              <a:rPr lang="en-US" dirty="0" smtClean="0"/>
              <a:t>Which sentence below is a problem?</a:t>
            </a:r>
          </a:p>
          <a:p>
            <a:pPr lvl="1"/>
            <a:r>
              <a:rPr lang="en-US" dirty="0" smtClean="0"/>
              <a:t>1.  The baby takes a bath.</a:t>
            </a:r>
          </a:p>
          <a:p>
            <a:pPr lvl="1"/>
            <a:r>
              <a:rPr lang="en-US" dirty="0" smtClean="0"/>
              <a:t>2.  The bathtub is overflowing.</a:t>
            </a:r>
          </a:p>
          <a:p>
            <a:pPr lvl="2"/>
            <a:r>
              <a:rPr lang="en-US" dirty="0" smtClean="0"/>
              <a:t>How did you know?</a:t>
            </a:r>
          </a:p>
          <a:p>
            <a:pPr lvl="1">
              <a:buNone/>
            </a:pPr>
            <a:r>
              <a:rPr lang="en-US"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1000"/>
                                        <p:tgtEl>
                                          <p:spTgt spid="3">
                                            <p:txEl>
                                              <p:pRg st="7" end="7"/>
                                            </p:txEl>
                                          </p:spTgt>
                                        </p:tgtEl>
                                      </p:cBhvr>
                                    </p:animEffect>
                                    <p:anim calcmode="lin" valueType="num">
                                      <p:cBhvr>
                                        <p:cTn id="4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par>
                                <p:cTn id="51" presetID="37" presetClass="entr" presetSubtype="0" fill="hold" grpId="0"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1000"/>
                                        <p:tgtEl>
                                          <p:spTgt spid="3">
                                            <p:txEl>
                                              <p:pRg st="8" end="8"/>
                                            </p:txEl>
                                          </p:spTgt>
                                        </p:tgtEl>
                                      </p:cBhvr>
                                    </p:animEffect>
                                    <p:anim calcmode="lin" valueType="num">
                                      <p:cBhvr>
                                        <p:cTn id="5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900" decel="100000" fill="hold"/>
                                        <p:tgtEl>
                                          <p:spTgt spid="3">
                                            <p:txEl>
                                              <p:pRg st="8" end="8"/>
                                            </p:txEl>
                                          </p:spTgt>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3">
                                            <p:txEl>
                                              <p:pRg st="8" end="8"/>
                                            </p:txEl>
                                          </p:spTgt>
                                        </p:tgtEl>
                                        <p:attrNameLst>
                                          <p:attrName>ppt_y</p:attrName>
                                        </p:attrNameLst>
                                      </p:cBhvr>
                                      <p:tavLst>
                                        <p:tav tm="0">
                                          <p:val>
                                            <p:strVal val="#ppt_y-.03"/>
                                          </p:val>
                                        </p:tav>
                                        <p:tav tm="100000">
                                          <p:val>
                                            <p:strVal val="#ppt_y"/>
                                          </p:val>
                                        </p:tav>
                                      </p:tavLst>
                                    </p:anim>
                                  </p:childTnLst>
                                </p:cTn>
                              </p:par>
                              <p:par>
                                <p:cTn id="57" presetID="37" presetClass="entr" presetSubtype="0" fill="hold" grpId="0" nodeType="with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Effect transition="in" filter="fade">
                                      <p:cBhvr>
                                        <p:cTn id="59" dur="1000"/>
                                        <p:tgtEl>
                                          <p:spTgt spid="3">
                                            <p:txEl>
                                              <p:pRg st="9" end="9"/>
                                            </p:txEl>
                                          </p:spTgt>
                                        </p:tgtEl>
                                      </p:cBhvr>
                                    </p:animEffect>
                                    <p:anim calcmode="lin" valueType="num">
                                      <p:cBhvr>
                                        <p:cTn id="6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1" dur="900" decel="100000" fill="hold"/>
                                        <p:tgtEl>
                                          <p:spTgt spid="3">
                                            <p:txEl>
                                              <p:pRg st="9" end="9"/>
                                            </p:txEl>
                                          </p:spTgt>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3">
                                            <p:txEl>
                                              <p:pRg st="9" end="9"/>
                                            </p:txEl>
                                          </p:spTgt>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animEffect transition="in" filter="fade">
                                      <p:cBhvr>
                                        <p:cTn id="65" dur="1000"/>
                                        <p:tgtEl>
                                          <p:spTgt spid="3">
                                            <p:txEl>
                                              <p:pRg st="10" end="10"/>
                                            </p:txEl>
                                          </p:spTgt>
                                        </p:tgtEl>
                                      </p:cBhvr>
                                    </p:animEffect>
                                    <p:anim calcmode="lin" valueType="num">
                                      <p:cBhvr>
                                        <p:cTn id="66"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7" dur="900" decel="100000" fill="hold"/>
                                        <p:tgtEl>
                                          <p:spTgt spid="3">
                                            <p:txEl>
                                              <p:pRg st="10" end="10"/>
                                            </p:txEl>
                                          </p:spTgt>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3">
                                            <p:txEl>
                                              <p:pRg st="10" end="10"/>
                                            </p:txEl>
                                          </p:spTgt>
                                        </p:tgtEl>
                                        <p:attrNameLst>
                                          <p:attrName>ppt_y</p:attrName>
                                        </p:attrNameLst>
                                      </p:cBhvr>
                                      <p:tavLst>
                                        <p:tav tm="0">
                                          <p:val>
                                            <p:strVal val="#ppt_y-.03"/>
                                          </p:val>
                                        </p:tav>
                                        <p:tav tm="100000">
                                          <p:val>
                                            <p:strVal val="#ppt_y"/>
                                          </p:val>
                                        </p:tav>
                                      </p:tavLst>
                                    </p:anim>
                                  </p:childTnLst>
                                </p:cTn>
                              </p:par>
                              <p:par>
                                <p:cTn id="69" presetID="37" presetClass="entr" presetSubtype="0" fill="hold" grpId="0" nodeType="withEffect">
                                  <p:stCondLst>
                                    <p:cond delay="0"/>
                                  </p:stCondLst>
                                  <p:childTnLst>
                                    <p:set>
                                      <p:cBhvr>
                                        <p:cTn id="70" dur="1" fill="hold">
                                          <p:stCondLst>
                                            <p:cond delay="0"/>
                                          </p:stCondLst>
                                        </p:cTn>
                                        <p:tgtEl>
                                          <p:spTgt spid="3">
                                            <p:txEl>
                                              <p:pRg st="11" end="11"/>
                                            </p:txEl>
                                          </p:spTgt>
                                        </p:tgtEl>
                                        <p:attrNameLst>
                                          <p:attrName>style.visibility</p:attrName>
                                        </p:attrNameLst>
                                      </p:cBhvr>
                                      <p:to>
                                        <p:strVal val="visible"/>
                                      </p:to>
                                    </p:set>
                                    <p:animEffect transition="in" filter="fade">
                                      <p:cBhvr>
                                        <p:cTn id="71" dur="1000"/>
                                        <p:tgtEl>
                                          <p:spTgt spid="3">
                                            <p:txEl>
                                              <p:pRg st="11" end="11"/>
                                            </p:txEl>
                                          </p:spTgt>
                                        </p:tgtEl>
                                      </p:cBhvr>
                                    </p:animEffect>
                                    <p:anim calcmode="lin" valueType="num">
                                      <p:cBhvr>
                                        <p:cTn id="72"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3" dur="900" decel="100000" fill="hold"/>
                                        <p:tgtEl>
                                          <p:spTgt spid="3">
                                            <p:txEl>
                                              <p:pRg st="11" end="11"/>
                                            </p:txEl>
                                          </p:spTgt>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3">
                                            <p:txEl>
                                              <p:pRg st="11" end="1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1368" y="655053"/>
            <a:ext cx="8229600" cy="4525963"/>
          </a:xfrm>
        </p:spPr>
        <p:txBody>
          <a:bodyPr>
            <a:normAutofit fontScale="85000" lnSpcReduction="20000"/>
          </a:bodyPr>
          <a:lstStyle/>
          <a:p>
            <a:r>
              <a:rPr lang="en-US" dirty="0" smtClean="0"/>
              <a:t>A </a:t>
            </a:r>
            <a:r>
              <a:rPr lang="en-US" b="1" dirty="0" smtClean="0"/>
              <a:t>solution</a:t>
            </a:r>
            <a:r>
              <a:rPr lang="en-US" dirty="0" smtClean="0"/>
              <a:t> in text is the way the problem is solved or worked out. A solution is the “fix.”</a:t>
            </a:r>
          </a:p>
          <a:p>
            <a:pPr lvl="1"/>
            <a:r>
              <a:rPr lang="en-US" dirty="0" smtClean="0"/>
              <a:t>The solution is usually found near the end of the text.</a:t>
            </a:r>
          </a:p>
          <a:p>
            <a:pPr lvl="2"/>
            <a:r>
              <a:rPr lang="en-US" dirty="0" smtClean="0"/>
              <a:t>What is a solution in text?  A solution in text is_______</a:t>
            </a:r>
          </a:p>
          <a:p>
            <a:r>
              <a:rPr lang="en-US" dirty="0" smtClean="0"/>
              <a:t>Examples:</a:t>
            </a:r>
          </a:p>
          <a:p>
            <a:pPr lvl="2"/>
            <a:r>
              <a:rPr lang="en-US" dirty="0" smtClean="0"/>
              <a:t>Luckily, I could still see the answers and copy them onto another homework paper.</a:t>
            </a:r>
          </a:p>
          <a:p>
            <a:pPr lvl="2"/>
            <a:r>
              <a:rPr lang="en-US" dirty="0" smtClean="0"/>
              <a:t>Mom helped me sweep up the broken pieces of glass and asked me to be more careful next time.</a:t>
            </a:r>
          </a:p>
          <a:p>
            <a:pPr lvl="2"/>
            <a:endParaRPr lang="en-US" dirty="0" smtClean="0"/>
          </a:p>
          <a:p>
            <a:r>
              <a:rPr lang="en-US" dirty="0" smtClean="0"/>
              <a:t>Which sentence below is a solution?</a:t>
            </a:r>
          </a:p>
          <a:p>
            <a:pPr lvl="1"/>
            <a:r>
              <a:rPr lang="en-US" dirty="0"/>
              <a:t>3</a:t>
            </a:r>
            <a:r>
              <a:rPr lang="en-US" dirty="0" smtClean="0"/>
              <a:t>.  Open the drain and let the water go down.</a:t>
            </a:r>
          </a:p>
          <a:p>
            <a:pPr lvl="1"/>
            <a:r>
              <a:rPr lang="en-US" dirty="0"/>
              <a:t>4</a:t>
            </a:r>
            <a:r>
              <a:rPr lang="en-US" dirty="0" smtClean="0"/>
              <a:t>.  Wash the baby’s hair then rinse it with water.</a:t>
            </a:r>
          </a:p>
          <a:p>
            <a:pPr lvl="1">
              <a:buNone/>
            </a:pPr>
            <a:endParaRPr lang="en-US" dirty="0" smtClean="0"/>
          </a:p>
          <a:p>
            <a:pPr lvl="1"/>
            <a:endParaRPr lang="en-US" dirty="0"/>
          </a:p>
        </p:txBody>
      </p:sp>
      <p:sp>
        <p:nvSpPr>
          <p:cNvPr id="4" name="TextBox 3"/>
          <p:cNvSpPr txBox="1"/>
          <p:nvPr/>
        </p:nvSpPr>
        <p:spPr>
          <a:xfrm>
            <a:off x="521368" y="6154457"/>
            <a:ext cx="2031325" cy="369332"/>
          </a:xfrm>
          <a:prstGeom prst="rect">
            <a:avLst/>
          </a:prstGeom>
          <a:noFill/>
        </p:spPr>
        <p:txBody>
          <a:bodyPr wrap="none" rtlCol="0">
            <a:spAutoFit/>
          </a:bodyPr>
          <a:lstStyle/>
          <a:p>
            <a:r>
              <a:rPr lang="en-US" dirty="0" smtClean="0"/>
              <a:t>How did you know?</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1000"/>
                                        <p:tgtEl>
                                          <p:spTgt spid="3">
                                            <p:txEl>
                                              <p:pRg st="7" end="7"/>
                                            </p:txEl>
                                          </p:spTgt>
                                        </p:tgtEl>
                                      </p:cBhvr>
                                    </p:animEffect>
                                    <p:anim calcmode="lin" valueType="num">
                                      <p:cBhvr>
                                        <p:cTn id="4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par>
                                <p:cTn id="51" presetID="37" presetClass="entr" presetSubtype="0" fill="hold" grpId="0"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1000"/>
                                        <p:tgtEl>
                                          <p:spTgt spid="3">
                                            <p:txEl>
                                              <p:pRg st="8" end="8"/>
                                            </p:txEl>
                                          </p:spTgt>
                                        </p:tgtEl>
                                      </p:cBhvr>
                                    </p:animEffect>
                                    <p:anim calcmode="lin" valueType="num">
                                      <p:cBhvr>
                                        <p:cTn id="5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900" decel="100000" fill="hold"/>
                                        <p:tgtEl>
                                          <p:spTgt spid="3">
                                            <p:txEl>
                                              <p:pRg st="8" end="8"/>
                                            </p:txEl>
                                          </p:spTgt>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3">
                                            <p:txEl>
                                              <p:pRg st="8" end="8"/>
                                            </p:txEl>
                                          </p:spTgt>
                                        </p:tgtEl>
                                        <p:attrNameLst>
                                          <p:attrName>ppt_y</p:attrName>
                                        </p:attrNameLst>
                                      </p:cBhvr>
                                      <p:tavLst>
                                        <p:tav tm="0">
                                          <p:val>
                                            <p:strVal val="#ppt_y-.03"/>
                                          </p:val>
                                        </p:tav>
                                        <p:tav tm="100000">
                                          <p:val>
                                            <p:strVal val="#ppt_y"/>
                                          </p:val>
                                        </p:tav>
                                      </p:tavLst>
                                    </p:anim>
                                  </p:childTnLst>
                                </p:cTn>
                              </p:par>
                              <p:par>
                                <p:cTn id="57" presetID="37" presetClass="entr" presetSubtype="0" fill="hold" grpId="0" nodeType="with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Effect transition="in" filter="fade">
                                      <p:cBhvr>
                                        <p:cTn id="59" dur="1000"/>
                                        <p:tgtEl>
                                          <p:spTgt spid="3">
                                            <p:txEl>
                                              <p:pRg st="9" end="9"/>
                                            </p:txEl>
                                          </p:spTgt>
                                        </p:tgtEl>
                                      </p:cBhvr>
                                    </p:animEffect>
                                    <p:anim calcmode="lin" valueType="num">
                                      <p:cBhvr>
                                        <p:cTn id="6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1" dur="900" decel="100000" fill="hold"/>
                                        <p:tgtEl>
                                          <p:spTgt spid="3">
                                            <p:txEl>
                                              <p:pRg st="9" end="9"/>
                                            </p:txEl>
                                          </p:spTgt>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3">
                                            <p:txEl>
                                              <p:pRg st="9" end="9"/>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219"/>
            <a:ext cx="8229600" cy="1143000"/>
          </a:xfrm>
        </p:spPr>
        <p:txBody>
          <a:bodyPr>
            <a:normAutofit fontScale="90000"/>
          </a:bodyPr>
          <a:lstStyle/>
          <a:p>
            <a:r>
              <a:rPr lang="en-US" dirty="0" smtClean="0"/>
              <a:t>Why you need to identify problems and solutions</a:t>
            </a:r>
            <a:endParaRPr lang="en-US" dirty="0"/>
          </a:p>
        </p:txBody>
      </p:sp>
      <p:sp>
        <p:nvSpPr>
          <p:cNvPr id="3" name="Content Placeholder 2"/>
          <p:cNvSpPr>
            <a:spLocks noGrp="1"/>
          </p:cNvSpPr>
          <p:nvPr>
            <p:ph idx="1"/>
          </p:nvPr>
        </p:nvSpPr>
        <p:spPr>
          <a:xfrm>
            <a:off x="457200" y="1268219"/>
            <a:ext cx="8229600" cy="4525963"/>
          </a:xfrm>
        </p:spPr>
        <p:txBody>
          <a:bodyPr/>
          <a:lstStyle/>
          <a:p>
            <a:r>
              <a:rPr lang="en-US" dirty="0" smtClean="0"/>
              <a:t>You will better understand what you are reading</a:t>
            </a:r>
          </a:p>
          <a:p>
            <a:r>
              <a:rPr lang="en-US" dirty="0" smtClean="0"/>
              <a:t>You will need it in 4</a:t>
            </a:r>
            <a:r>
              <a:rPr lang="en-US" baseline="30000" dirty="0" smtClean="0"/>
              <a:t>th</a:t>
            </a:r>
            <a:r>
              <a:rPr lang="en-US" dirty="0" smtClean="0"/>
              <a:t> grade</a:t>
            </a:r>
          </a:p>
          <a:p>
            <a:r>
              <a:rPr lang="en-US" dirty="0" smtClean="0"/>
              <a:t>CST, DPA</a:t>
            </a:r>
          </a:p>
          <a:p>
            <a:endParaRPr lang="en-US" dirty="0"/>
          </a:p>
        </p:txBody>
      </p:sp>
      <p:sp>
        <p:nvSpPr>
          <p:cNvPr id="4" name="TextBox 3"/>
          <p:cNvSpPr txBox="1"/>
          <p:nvPr/>
        </p:nvSpPr>
        <p:spPr>
          <a:xfrm>
            <a:off x="3606608" y="3096952"/>
            <a:ext cx="5021115" cy="1477328"/>
          </a:xfrm>
          <a:prstGeom prst="rect">
            <a:avLst/>
          </a:prstGeom>
          <a:noFill/>
          <a:ln w="12700" cmpd="sng">
            <a:solidFill>
              <a:schemeClr val="tx1"/>
            </a:solidFill>
          </a:ln>
        </p:spPr>
        <p:txBody>
          <a:bodyPr wrap="square" rtlCol="0">
            <a:spAutoFit/>
          </a:bodyPr>
          <a:lstStyle/>
          <a:p>
            <a:r>
              <a:rPr lang="en-US" b="1" dirty="0" smtClean="0"/>
              <a:t>12  What </a:t>
            </a:r>
            <a:r>
              <a:rPr lang="en-US" b="1" dirty="0"/>
              <a:t>is Frog’s problem in this passage</a:t>
            </a:r>
            <a:r>
              <a:rPr lang="en-US" b="1" dirty="0" smtClean="0"/>
              <a:t>?</a:t>
            </a:r>
          </a:p>
          <a:p>
            <a:r>
              <a:rPr lang="en-US" b="1" dirty="0" smtClean="0"/>
              <a:t>A  He </a:t>
            </a:r>
            <a:r>
              <a:rPr lang="en-US" b="1" dirty="0"/>
              <a:t>is hungry.</a:t>
            </a:r>
            <a:r>
              <a:rPr lang="en-US" b="1" dirty="0" smtClean="0"/>
              <a:t> </a:t>
            </a:r>
          </a:p>
          <a:p>
            <a:r>
              <a:rPr lang="en-US" b="1" dirty="0" smtClean="0"/>
              <a:t>B  He </a:t>
            </a:r>
            <a:r>
              <a:rPr lang="en-US" b="1" dirty="0"/>
              <a:t>is in danger</a:t>
            </a:r>
            <a:r>
              <a:rPr lang="en-US" b="1" dirty="0" smtClean="0"/>
              <a:t>.</a:t>
            </a:r>
          </a:p>
          <a:p>
            <a:r>
              <a:rPr lang="en-US" b="1" dirty="0" smtClean="0"/>
              <a:t>C  He </a:t>
            </a:r>
            <a:r>
              <a:rPr lang="en-US" b="1" dirty="0"/>
              <a:t>has no friends</a:t>
            </a:r>
            <a:r>
              <a:rPr lang="en-US" b="1" dirty="0" smtClean="0"/>
              <a:t>.</a:t>
            </a:r>
          </a:p>
          <a:p>
            <a:r>
              <a:rPr lang="en-US" b="1" dirty="0" smtClean="0"/>
              <a:t>D  He </a:t>
            </a:r>
            <a:r>
              <a:rPr lang="en-US" b="1" dirty="0"/>
              <a:t>thinks too slowly.</a:t>
            </a:r>
            <a:endParaRPr lang="en-US" dirty="0"/>
          </a:p>
        </p:txBody>
      </p:sp>
      <p:sp>
        <p:nvSpPr>
          <p:cNvPr id="5" name="TextBox 4"/>
          <p:cNvSpPr txBox="1"/>
          <p:nvPr/>
        </p:nvSpPr>
        <p:spPr>
          <a:xfrm>
            <a:off x="3606608" y="4795896"/>
            <a:ext cx="5080192" cy="1754327"/>
          </a:xfrm>
          <a:prstGeom prst="rect">
            <a:avLst/>
          </a:prstGeom>
          <a:noFill/>
          <a:ln w="12700" cmpd="sng">
            <a:solidFill>
              <a:schemeClr val="tx1"/>
            </a:solidFill>
          </a:ln>
        </p:spPr>
        <p:txBody>
          <a:bodyPr wrap="square" rtlCol="0">
            <a:spAutoFit/>
          </a:bodyPr>
          <a:lstStyle/>
          <a:p>
            <a:r>
              <a:rPr lang="en-US" b="1" dirty="0"/>
              <a:t>How does Frog solve his problem in this passage</a:t>
            </a:r>
            <a:r>
              <a:rPr lang="en-US" b="1" dirty="0" smtClean="0"/>
              <a:t>?</a:t>
            </a:r>
          </a:p>
          <a:p>
            <a:r>
              <a:rPr lang="en-US" b="1" dirty="0" smtClean="0"/>
              <a:t>A  He </a:t>
            </a:r>
            <a:r>
              <a:rPr lang="en-US" b="1" dirty="0"/>
              <a:t>hides</a:t>
            </a:r>
            <a:r>
              <a:rPr lang="en-US" b="1" dirty="0" smtClean="0"/>
              <a:t>.</a:t>
            </a:r>
          </a:p>
          <a:p>
            <a:r>
              <a:rPr lang="en-US" b="1" dirty="0" smtClean="0"/>
              <a:t>B  He </a:t>
            </a:r>
            <a:r>
              <a:rPr lang="en-US" b="1" dirty="0"/>
              <a:t>runs away.</a:t>
            </a:r>
            <a:r>
              <a:rPr lang="en-US" b="1" dirty="0" smtClean="0"/>
              <a:t> </a:t>
            </a:r>
          </a:p>
          <a:p>
            <a:r>
              <a:rPr lang="en-US" b="1" dirty="0" smtClean="0"/>
              <a:t>C  He outsmarts Coyote.</a:t>
            </a:r>
          </a:p>
          <a:p>
            <a:r>
              <a:rPr lang="en-US" b="1" dirty="0" smtClean="0"/>
              <a:t>D  He becomes friends with Coyote.</a:t>
            </a:r>
            <a:endParaRPr lang="en-US" dirty="0"/>
          </a:p>
        </p:txBody>
      </p:sp>
      <p:pic>
        <p:nvPicPr>
          <p:cNvPr id="7" name="Picture 6"/>
          <p:cNvPicPr>
            <a:picLocks noChangeAspect="1"/>
          </p:cNvPicPr>
          <p:nvPr/>
        </p:nvPicPr>
        <p:blipFill>
          <a:blip r:embed="rId2"/>
          <a:stretch>
            <a:fillRect/>
          </a:stretch>
        </p:blipFill>
        <p:spPr>
          <a:xfrm>
            <a:off x="617500" y="3576777"/>
            <a:ext cx="2424386" cy="2752827"/>
          </a:xfrm>
          <a:prstGeom prst="rect">
            <a:avLst/>
          </a:prstGeom>
          <a:ln w="38100" cmpd="sng">
            <a:solidFill>
              <a:schemeClr val="tx1"/>
            </a:solidFill>
          </a:ln>
        </p:spPr>
      </p:pic>
      <p:sp>
        <p:nvSpPr>
          <p:cNvPr id="8" name="TextBox 7"/>
          <p:cNvSpPr txBox="1"/>
          <p:nvPr/>
        </p:nvSpPr>
        <p:spPr>
          <a:xfrm>
            <a:off x="1264155" y="6550223"/>
            <a:ext cx="7089363" cy="307777"/>
          </a:xfrm>
          <a:prstGeom prst="rect">
            <a:avLst/>
          </a:prstGeom>
          <a:noFill/>
        </p:spPr>
        <p:txBody>
          <a:bodyPr wrap="none" rtlCol="0">
            <a:spAutoFit/>
          </a:bodyPr>
          <a:lstStyle/>
          <a:p>
            <a:r>
              <a:rPr lang="en-US" sz="1400" dirty="0" smtClean="0">
                <a:solidFill>
                  <a:schemeClr val="tx1">
                    <a:lumMod val="50000"/>
                    <a:lumOff val="50000"/>
                  </a:schemeClr>
                </a:solidFill>
              </a:rPr>
              <a:t>Can you think of another reason why it might be important to identify problems and solutions?</a:t>
            </a:r>
            <a:endParaRPr lang="en-US" sz="1400"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20048"/>
            <a:ext cx="8229600" cy="5537952"/>
          </a:xfrm>
        </p:spPr>
        <p:txBody>
          <a:bodyPr/>
          <a:lstStyle/>
          <a:p>
            <a:pPr marL="514350" indent="-514350">
              <a:buAutoNum type="arabicPeriod"/>
            </a:pPr>
            <a:r>
              <a:rPr lang="en-US" dirty="0" smtClean="0"/>
              <a:t>Read the story</a:t>
            </a:r>
          </a:p>
          <a:p>
            <a:pPr marL="514350" indent="-514350">
              <a:buAutoNum type="arabicPeriod"/>
            </a:pPr>
            <a:r>
              <a:rPr lang="en-US" dirty="0" smtClean="0"/>
              <a:t>Who is it about?  What is happening?</a:t>
            </a:r>
          </a:p>
          <a:p>
            <a:pPr>
              <a:buNone/>
            </a:pPr>
            <a:r>
              <a:rPr lang="en-US" dirty="0" smtClean="0"/>
              <a:t>3.  Identify the problem</a:t>
            </a:r>
          </a:p>
          <a:p>
            <a:pPr lvl="1"/>
            <a:r>
              <a:rPr lang="en-US" dirty="0" smtClean="0"/>
              <a:t>Something that needs to be solved or worked out</a:t>
            </a:r>
          </a:p>
          <a:p>
            <a:r>
              <a:rPr lang="en-US" dirty="0" smtClean="0">
                <a:solidFill>
                  <a:schemeClr val="accent2"/>
                </a:solidFill>
              </a:rPr>
              <a:t>How did I identify the problem?</a:t>
            </a:r>
          </a:p>
          <a:p>
            <a:pPr>
              <a:buNone/>
            </a:pPr>
            <a:r>
              <a:rPr lang="en-US" dirty="0" smtClean="0"/>
              <a:t>4.  Identify the solution (fix)</a:t>
            </a:r>
          </a:p>
          <a:p>
            <a:pPr lvl="1"/>
            <a:r>
              <a:rPr lang="en-US" dirty="0" smtClean="0"/>
              <a:t>The way the problem is solved or worked out</a:t>
            </a:r>
          </a:p>
          <a:p>
            <a:r>
              <a:rPr lang="en-US" dirty="0" smtClean="0">
                <a:solidFill>
                  <a:srgbClr val="B2B2B2"/>
                </a:solidFill>
              </a:rPr>
              <a:t>How did I identify the solution?</a:t>
            </a:r>
            <a:endParaRPr lang="en-US" dirty="0">
              <a:solidFill>
                <a:srgbClr val="B2B2B2"/>
              </a:solidFill>
            </a:endParaRPr>
          </a:p>
        </p:txBody>
      </p:sp>
      <p:sp>
        <p:nvSpPr>
          <p:cNvPr id="4" name="TextBox 3"/>
          <p:cNvSpPr txBox="1"/>
          <p:nvPr/>
        </p:nvSpPr>
        <p:spPr>
          <a:xfrm>
            <a:off x="751606" y="384661"/>
            <a:ext cx="7427234" cy="707886"/>
          </a:xfrm>
          <a:prstGeom prst="rect">
            <a:avLst/>
          </a:prstGeom>
          <a:noFill/>
          <a:ln w="38100" cmpd="dbl">
            <a:solidFill>
              <a:schemeClr val="tx1"/>
            </a:solidFill>
          </a:ln>
        </p:spPr>
        <p:txBody>
          <a:bodyPr wrap="none" rtlCol="0">
            <a:spAutoFit/>
          </a:bodyPr>
          <a:lstStyle/>
          <a:p>
            <a:r>
              <a:rPr lang="en-US" sz="4000" dirty="0" smtClean="0"/>
              <a:t>Finding Problems and Solutions</a:t>
            </a:r>
            <a:endParaRPr lang="en-US" sz="4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TextBox 7"/>
          <p:cNvSpPr txBox="1"/>
          <p:nvPr/>
        </p:nvSpPr>
        <p:spPr>
          <a:xfrm>
            <a:off x="884255" y="643000"/>
            <a:ext cx="7363432" cy="5816978"/>
          </a:xfrm>
          <a:prstGeom prst="rect">
            <a:avLst/>
          </a:prstGeom>
          <a:noFill/>
          <a:ln w="28575" cmpd="sng">
            <a:solidFill>
              <a:schemeClr val="tx1"/>
            </a:solidFill>
          </a:ln>
        </p:spPr>
        <p:txBody>
          <a:bodyPr wrap="square" rtlCol="0">
            <a:spAutoFit/>
          </a:bodyPr>
          <a:lstStyle/>
          <a:p>
            <a:pPr lvl="0"/>
            <a:r>
              <a:rPr lang="en-US" sz="3200" dirty="0" smtClean="0"/>
              <a:t>Problem</a:t>
            </a:r>
          </a:p>
          <a:p>
            <a:pPr lvl="1"/>
            <a:r>
              <a:rPr lang="en-US" sz="3200" dirty="0" smtClean="0"/>
              <a:t>Write the problem here</a:t>
            </a:r>
          </a:p>
          <a:p>
            <a:pPr lvl="1"/>
            <a:endParaRPr lang="en-US" dirty="0" smtClean="0"/>
          </a:p>
          <a:p>
            <a:pPr lvl="1"/>
            <a:r>
              <a:rPr lang="en-US" dirty="0" smtClean="0"/>
              <a:t>                           </a:t>
            </a:r>
          </a:p>
          <a:p>
            <a:pPr lvl="0"/>
            <a:endParaRPr lang="en-US" dirty="0" smtClean="0"/>
          </a:p>
          <a:p>
            <a:pPr lvl="0"/>
            <a:endParaRPr lang="en-US" dirty="0" smtClean="0"/>
          </a:p>
          <a:p>
            <a:pPr lvl="0"/>
            <a:endParaRPr lang="en-US" dirty="0" smtClean="0"/>
          </a:p>
          <a:p>
            <a:pPr lvl="0"/>
            <a:endParaRPr lang="en-US" dirty="0" smtClean="0"/>
          </a:p>
          <a:p>
            <a:pPr lvl="0"/>
            <a:endParaRPr lang="en-US" dirty="0" smtClean="0"/>
          </a:p>
          <a:p>
            <a:pPr lvl="0"/>
            <a:endParaRPr lang="en-US" dirty="0" smtClean="0"/>
          </a:p>
          <a:p>
            <a:pPr lvl="0"/>
            <a:endParaRPr lang="en-US" dirty="0" smtClean="0"/>
          </a:p>
          <a:p>
            <a:pPr lvl="0"/>
            <a:r>
              <a:rPr lang="en-US" sz="3200" dirty="0" smtClean="0">
                <a:solidFill>
                  <a:srgbClr val="984807"/>
                </a:solidFill>
              </a:rPr>
              <a:t>Solution</a:t>
            </a:r>
          </a:p>
          <a:p>
            <a:pPr lvl="1"/>
            <a:r>
              <a:rPr lang="en-US" sz="3200" dirty="0" smtClean="0">
                <a:solidFill>
                  <a:srgbClr val="984807"/>
                </a:solidFill>
              </a:rPr>
              <a:t>Write the solution here</a:t>
            </a:r>
          </a:p>
          <a:p>
            <a:pPr lvl="1"/>
            <a:endParaRPr lang="en-US" sz="3200" dirty="0" smtClean="0"/>
          </a:p>
          <a:p>
            <a:pPr lvl="1"/>
            <a:endParaRPr lang="en-US" sz="3200" dirty="0" smtClean="0"/>
          </a:p>
          <a:p>
            <a:endParaRPr lang="en-US" dirty="0"/>
          </a:p>
        </p:txBody>
      </p:sp>
      <p:sp>
        <p:nvSpPr>
          <p:cNvPr id="9" name="Down Arrow Callout 8"/>
          <p:cNvSpPr/>
          <p:nvPr/>
        </p:nvSpPr>
        <p:spPr>
          <a:xfrm>
            <a:off x="884255" y="643000"/>
            <a:ext cx="7363431" cy="3890152"/>
          </a:xfrm>
          <a:prstGeom prst="downArrowCallout">
            <a:avLst/>
          </a:prstGeom>
          <a:solidFill>
            <a:schemeClr val="accent1">
              <a:alpha val="40000"/>
            </a:schemeClr>
          </a:solidFill>
          <a:ln>
            <a:solidFill>
              <a:schemeClr val="tx2">
                <a:lumMod val="40000"/>
                <a:lumOff val="60000"/>
                <a:alpha val="0"/>
              </a:schemeClr>
            </a:solidFill>
          </a:ln>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5633" y="1"/>
            <a:ext cx="5548368" cy="3363310"/>
          </a:xfrm>
        </p:spPr>
        <p:txBody>
          <a:bodyPr>
            <a:noAutofit/>
          </a:bodyPr>
          <a:lstStyle/>
          <a:p>
            <a:pPr>
              <a:buNone/>
            </a:pPr>
            <a:r>
              <a:rPr lang="en-US" sz="2400" dirty="0" smtClean="0"/>
              <a:t>	</a:t>
            </a:r>
            <a:r>
              <a:rPr lang="en-US" sz="2000" dirty="0" smtClean="0"/>
              <a:t>	 A skinny Wolf was almost dead with hunger when he met a fat House-dog who was passing by.  "Ah, Wolf," said the Dog. "I knew this would happen to you.  You do not work every day as I do.  So, you do not get your meals regularly."</a:t>
            </a:r>
          </a:p>
          <a:p>
            <a:pPr>
              <a:buNone/>
            </a:pPr>
            <a:r>
              <a:rPr lang="en-US" sz="2000" dirty="0" smtClean="0"/>
              <a:t>   		 "I would try that life," said the Wolf, "if I could find a place."</a:t>
            </a:r>
          </a:p>
          <a:p>
            <a:pPr>
              <a:buNone/>
            </a:pPr>
            <a:r>
              <a:rPr lang="en-US" sz="2000" dirty="0" smtClean="0"/>
              <a:t>   		 "I can do that for you," said the Dog; "come with me to my master and you can share my work." </a:t>
            </a:r>
          </a:p>
          <a:p>
            <a:pPr>
              <a:buNone/>
            </a:pPr>
            <a:r>
              <a:rPr lang="en-US" sz="2000" dirty="0" smtClean="0"/>
              <a:t>    		</a:t>
            </a:r>
            <a:endParaRPr lang="en-US" sz="2000" dirty="0"/>
          </a:p>
        </p:txBody>
      </p:sp>
      <p:sp>
        <p:nvSpPr>
          <p:cNvPr id="5" name="TextBox 4"/>
          <p:cNvSpPr txBox="1"/>
          <p:nvPr/>
        </p:nvSpPr>
        <p:spPr>
          <a:xfrm>
            <a:off x="0" y="1"/>
            <a:ext cx="3997159" cy="4616648"/>
          </a:xfrm>
          <a:prstGeom prst="rect">
            <a:avLst/>
          </a:prstGeom>
          <a:noFill/>
          <a:ln w="3175" cmpd="sng">
            <a:solidFill>
              <a:schemeClr val="tx1"/>
            </a:solidFill>
          </a:ln>
        </p:spPr>
        <p:txBody>
          <a:bodyPr wrap="square" rtlCol="0">
            <a:spAutoFit/>
          </a:bodyPr>
          <a:lstStyle/>
          <a:p>
            <a:pPr marL="514350" indent="-514350">
              <a:buAutoNum type="arabicPeriod"/>
            </a:pPr>
            <a:r>
              <a:rPr lang="en-US" sz="2800" dirty="0" smtClean="0"/>
              <a:t>Read the story</a:t>
            </a:r>
          </a:p>
          <a:p>
            <a:pPr marL="514350" indent="-514350">
              <a:buAutoNum type="arabicPeriod"/>
            </a:pPr>
            <a:r>
              <a:rPr lang="en-US" sz="2800" dirty="0" smtClean="0"/>
              <a:t>Who is it about?  What is happening?</a:t>
            </a:r>
          </a:p>
          <a:p>
            <a:pPr>
              <a:buNone/>
            </a:pPr>
            <a:r>
              <a:rPr lang="en-US" sz="2800" dirty="0" smtClean="0"/>
              <a:t>3.  Identify the problem</a:t>
            </a:r>
          </a:p>
          <a:p>
            <a:pPr lvl="1"/>
            <a:r>
              <a:rPr lang="en-US" sz="2400" dirty="0" smtClean="0"/>
              <a:t>Something that needs to be solved or worked out</a:t>
            </a:r>
          </a:p>
          <a:p>
            <a:r>
              <a:rPr lang="en-US" sz="2000" dirty="0" smtClean="0">
                <a:solidFill>
                  <a:schemeClr val="tx1">
                    <a:lumMod val="50000"/>
                    <a:lumOff val="50000"/>
                  </a:schemeClr>
                </a:solidFill>
              </a:rPr>
              <a:t>How did I identify the problem?</a:t>
            </a:r>
          </a:p>
          <a:p>
            <a:pPr>
              <a:buNone/>
            </a:pPr>
            <a:r>
              <a:rPr lang="en-US" sz="2800" dirty="0" smtClean="0"/>
              <a:t>4.  Identify the solution</a:t>
            </a:r>
          </a:p>
          <a:p>
            <a:pPr lvl="1"/>
            <a:r>
              <a:rPr lang="en-US" sz="2400" dirty="0" smtClean="0"/>
              <a:t>The way the problem is solved or worked out</a:t>
            </a:r>
          </a:p>
          <a:p>
            <a:r>
              <a:rPr lang="en-US" sz="2000" dirty="0" smtClean="0">
                <a:solidFill>
                  <a:srgbClr val="7F7F7F"/>
                </a:solidFill>
              </a:rPr>
              <a:t>How did I identify the solution?</a:t>
            </a:r>
          </a:p>
          <a:p>
            <a:endParaRPr lang="en-US" dirty="0"/>
          </a:p>
        </p:txBody>
      </p:sp>
      <p:sp>
        <p:nvSpPr>
          <p:cNvPr id="6" name="TextBox 5"/>
          <p:cNvSpPr txBox="1"/>
          <p:nvPr/>
        </p:nvSpPr>
        <p:spPr>
          <a:xfrm>
            <a:off x="161377" y="4781486"/>
            <a:ext cx="3835782" cy="2031325"/>
          </a:xfrm>
          <a:prstGeom prst="rect">
            <a:avLst/>
          </a:prstGeom>
          <a:noFill/>
          <a:ln w="28575" cmpd="sng">
            <a:solidFill>
              <a:schemeClr val="tx1"/>
            </a:solidFill>
          </a:ln>
        </p:spPr>
        <p:txBody>
          <a:bodyPr wrap="square" rtlCol="0">
            <a:spAutoFit/>
          </a:bodyPr>
          <a:lstStyle/>
          <a:p>
            <a:pPr lvl="0"/>
            <a:r>
              <a:rPr lang="en-US" dirty="0" smtClean="0"/>
              <a:t>Problem</a:t>
            </a:r>
          </a:p>
          <a:p>
            <a:pPr lvl="1"/>
            <a:r>
              <a:rPr lang="en-US" dirty="0" smtClean="0"/>
              <a:t>The problem is_____</a:t>
            </a:r>
          </a:p>
          <a:p>
            <a:pPr lvl="1"/>
            <a:endParaRPr lang="en-US" dirty="0" smtClean="0"/>
          </a:p>
          <a:p>
            <a:pPr lvl="1"/>
            <a:r>
              <a:rPr lang="en-US" dirty="0" smtClean="0"/>
              <a:t>                           </a:t>
            </a:r>
          </a:p>
          <a:p>
            <a:pPr lvl="0"/>
            <a:r>
              <a:rPr lang="en-US" dirty="0" smtClean="0">
                <a:solidFill>
                  <a:schemeClr val="accent6">
                    <a:lumMod val="50000"/>
                  </a:schemeClr>
                </a:solidFill>
              </a:rPr>
              <a:t>Solution</a:t>
            </a:r>
          </a:p>
          <a:p>
            <a:pPr lvl="1"/>
            <a:r>
              <a:rPr lang="en-US" dirty="0" smtClean="0">
                <a:solidFill>
                  <a:schemeClr val="accent6">
                    <a:lumMod val="50000"/>
                  </a:schemeClr>
                </a:solidFill>
              </a:rPr>
              <a:t>The solution is________</a:t>
            </a:r>
          </a:p>
          <a:p>
            <a:endParaRPr lang="en-US" dirty="0"/>
          </a:p>
        </p:txBody>
      </p:sp>
      <p:sp>
        <p:nvSpPr>
          <p:cNvPr id="8" name="Down Arrow Callout 7"/>
          <p:cNvSpPr/>
          <p:nvPr/>
        </p:nvSpPr>
        <p:spPr>
          <a:xfrm>
            <a:off x="161377" y="4788639"/>
            <a:ext cx="3835783" cy="1184980"/>
          </a:xfrm>
          <a:prstGeom prst="downArrowCallout">
            <a:avLst/>
          </a:prstGeom>
          <a:solidFill>
            <a:schemeClr val="accent1">
              <a:alpha val="40000"/>
            </a:schemeClr>
          </a:solidFill>
          <a:ln>
            <a:solidFill>
              <a:schemeClr val="tx2">
                <a:lumMod val="40000"/>
                <a:lumOff val="60000"/>
                <a:alpha val="0"/>
              </a:schemeClr>
            </a:solidFill>
          </a:ln>
        </p:spPr>
        <p:style>
          <a:lnRef idx="1">
            <a:schemeClr val="accent1"/>
          </a:lnRef>
          <a:fillRef idx="3">
            <a:schemeClr val="accent1"/>
          </a:fillRef>
          <a:effectRef idx="2">
            <a:schemeClr val="accent1"/>
          </a:effectRef>
          <a:fontRef idx="minor">
            <a:schemeClr val="lt1"/>
          </a:fontRef>
        </p:style>
      </p:sp>
      <p:cxnSp>
        <p:nvCxnSpPr>
          <p:cNvPr id="9" name="Straight Connector 8"/>
          <p:cNvCxnSpPr/>
          <p:nvPr/>
        </p:nvCxnSpPr>
        <p:spPr>
          <a:xfrm>
            <a:off x="5167586" y="357900"/>
            <a:ext cx="3125998"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6829248" y="1602828"/>
            <a:ext cx="1953643"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V="1">
            <a:off x="3997159" y="3200616"/>
            <a:ext cx="1613571" cy="2"/>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3997159" y="3587767"/>
            <a:ext cx="1730597" cy="1588"/>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997159" y="3103126"/>
            <a:ext cx="5271299" cy="3754874"/>
          </a:xfrm>
          <a:prstGeom prst="rect">
            <a:avLst/>
          </a:prstGeom>
          <a:noFill/>
        </p:spPr>
        <p:txBody>
          <a:bodyPr wrap="square" rtlCol="0">
            <a:spAutoFit/>
          </a:bodyPr>
          <a:lstStyle/>
          <a:p>
            <a:pPr>
              <a:buNone/>
            </a:pPr>
            <a:r>
              <a:rPr lang="en-US" sz="2000" dirty="0" smtClean="0"/>
              <a:t>So the Wolf and the Dog went towards the town together.  On the way there, the Wolf noticed that the hair on the back of the Dog's neck was missing, so he asked him how that had happened. </a:t>
            </a:r>
          </a:p>
          <a:p>
            <a:pPr>
              <a:buNone/>
            </a:pPr>
            <a:r>
              <a:rPr lang="en-US" sz="2000" dirty="0" smtClean="0"/>
              <a:t>  		 "Oh, it is nothing," said the Dog.  "That is the place where a collar is put on me every night to keep me from running. It hurts a bit, but you will soon get used to it."</a:t>
            </a:r>
          </a:p>
          <a:p>
            <a:pPr>
              <a:buNone/>
            </a:pPr>
            <a:r>
              <a:rPr lang="en-US" sz="2000" dirty="0" smtClean="0"/>
              <a:t>   		 "Used to it?  I want to run free when I wish to." said the Wolf.  "Good-bye to you, Dog." </a:t>
            </a:r>
          </a:p>
          <a:p>
            <a:endParaRPr lang="en-US" dirty="0"/>
          </a:p>
        </p:txBody>
      </p:sp>
      <p:cxnSp>
        <p:nvCxnSpPr>
          <p:cNvPr id="23" name="Straight Connector 22"/>
          <p:cNvCxnSpPr/>
          <p:nvPr/>
        </p:nvCxnSpPr>
        <p:spPr>
          <a:xfrm>
            <a:off x="6242829" y="5272301"/>
            <a:ext cx="2540062"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4114185" y="5523267"/>
            <a:ext cx="3058807"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rot="10800000">
            <a:off x="7004528" y="6469204"/>
            <a:ext cx="1017748" cy="1589"/>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3997159" y="751562"/>
            <a:ext cx="862363"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4114185" y="1969610"/>
            <a:ext cx="2128644" cy="1588"/>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1" presetClass="entr" presetSubtype="0" fill="hold"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2" presetClass="entr" presetSubtype="4" accel="50000" decel="5000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9"/>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21"/>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12"/>
                                        </p:tgtEl>
                                        <p:attrNameLst>
                                          <p:attrName>style.visibility</p:attrName>
                                        </p:attrNameLst>
                                      </p:cBhvr>
                                      <p:to>
                                        <p:strVal val="hidden"/>
                                      </p:to>
                                    </p:set>
                                  </p:childTnLst>
                                </p:cTn>
                              </p:par>
                              <p:par>
                                <p:cTn id="43" presetID="1" presetClass="exit" presetSubtype="0" fill="hold" nodeType="withEffect">
                                  <p:stCondLst>
                                    <p:cond delay="0"/>
                                  </p:stCondLst>
                                  <p:childTnLst>
                                    <p:set>
                                      <p:cBhvr>
                                        <p:cTn id="44" dur="1" fill="hold">
                                          <p:stCondLst>
                                            <p:cond delay="0"/>
                                          </p:stCondLst>
                                        </p:cTn>
                                        <p:tgtEl>
                                          <p:spTgt spid="17"/>
                                        </p:tgtEl>
                                        <p:attrNameLst>
                                          <p:attrName>style.visibility</p:attrName>
                                        </p:attrNameLst>
                                      </p:cBhvr>
                                      <p:to>
                                        <p:strVal val="hidden"/>
                                      </p:to>
                                    </p:set>
                                  </p:childTnLst>
                                </p:cTn>
                              </p:par>
                              <p:par>
                                <p:cTn id="45" presetID="1" presetClass="exit" presetSubtype="0" fill="hold" nodeType="withEffect">
                                  <p:stCondLst>
                                    <p:cond delay="0"/>
                                  </p:stCondLst>
                                  <p:childTnLst>
                                    <p:set>
                                      <p:cBhvr>
                                        <p:cTn id="46" dur="1" fill="hold">
                                          <p:stCondLst>
                                            <p:cond delay="0"/>
                                          </p:stCondLst>
                                        </p:cTn>
                                        <p:tgtEl>
                                          <p:spTgt spid="15"/>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nodeType="click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fade">
                                      <p:cBhvr>
                                        <p:cTn id="55" dur="1000"/>
                                        <p:tgtEl>
                                          <p:spTgt spid="23"/>
                                        </p:tgtEl>
                                      </p:cBhvr>
                                    </p:animEffect>
                                    <p:anim calcmode="lin" valueType="num">
                                      <p:cBhvr>
                                        <p:cTn id="56" dur="1000" fill="hold"/>
                                        <p:tgtEl>
                                          <p:spTgt spid="23"/>
                                        </p:tgtEl>
                                        <p:attrNameLst>
                                          <p:attrName>ppt_x</p:attrName>
                                        </p:attrNameLst>
                                      </p:cBhvr>
                                      <p:tavLst>
                                        <p:tav tm="0">
                                          <p:val>
                                            <p:strVal val="#ppt_x"/>
                                          </p:val>
                                        </p:tav>
                                        <p:tav tm="100000">
                                          <p:val>
                                            <p:strVal val="#ppt_x"/>
                                          </p:val>
                                        </p:tav>
                                      </p:tavLst>
                                    </p:anim>
                                    <p:anim calcmode="lin" valueType="num">
                                      <p:cBhvr>
                                        <p:cTn id="57" dur="900" decel="100000" fill="hold"/>
                                        <p:tgtEl>
                                          <p:spTgt spid="23"/>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par>
                                <p:cTn id="59" presetID="37" presetClass="entr" presetSubtype="0" fill="hold" nodeType="with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1000"/>
                                        <p:tgtEl>
                                          <p:spTgt spid="26"/>
                                        </p:tgtEl>
                                      </p:cBhvr>
                                    </p:animEffect>
                                    <p:anim calcmode="lin" valueType="num">
                                      <p:cBhvr>
                                        <p:cTn id="62" dur="1000" fill="hold"/>
                                        <p:tgtEl>
                                          <p:spTgt spid="26"/>
                                        </p:tgtEl>
                                        <p:attrNameLst>
                                          <p:attrName>ppt_x</p:attrName>
                                        </p:attrNameLst>
                                      </p:cBhvr>
                                      <p:tavLst>
                                        <p:tav tm="0">
                                          <p:val>
                                            <p:strVal val="#ppt_x"/>
                                          </p:val>
                                        </p:tav>
                                        <p:tav tm="100000">
                                          <p:val>
                                            <p:strVal val="#ppt_x"/>
                                          </p:val>
                                        </p:tav>
                                      </p:tavLst>
                                    </p:anim>
                                    <p:anim calcmode="lin" valueType="num">
                                      <p:cBhvr>
                                        <p:cTn id="63" dur="900" decel="100000" fill="hold"/>
                                        <p:tgtEl>
                                          <p:spTgt spid="26"/>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37" presetClass="entr" presetSubtype="0" fill="hold" nodeType="clickEffect">
                                  <p:stCondLst>
                                    <p:cond delay="0"/>
                                  </p:stCondLst>
                                  <p:childTnLst>
                                    <p:set>
                                      <p:cBhvr>
                                        <p:cTn id="68" dur="1" fill="hold">
                                          <p:stCondLst>
                                            <p:cond delay="0"/>
                                          </p:stCondLst>
                                        </p:cTn>
                                        <p:tgtEl>
                                          <p:spTgt spid="36"/>
                                        </p:tgtEl>
                                        <p:attrNameLst>
                                          <p:attrName>style.visibility</p:attrName>
                                        </p:attrNameLst>
                                      </p:cBhvr>
                                      <p:to>
                                        <p:strVal val="visible"/>
                                      </p:to>
                                    </p:set>
                                    <p:animEffect transition="in" filter="fade">
                                      <p:cBhvr>
                                        <p:cTn id="69" dur="1000"/>
                                        <p:tgtEl>
                                          <p:spTgt spid="36"/>
                                        </p:tgtEl>
                                      </p:cBhvr>
                                    </p:animEffect>
                                    <p:anim calcmode="lin" valueType="num">
                                      <p:cBhvr>
                                        <p:cTn id="70" dur="1000" fill="hold"/>
                                        <p:tgtEl>
                                          <p:spTgt spid="36"/>
                                        </p:tgtEl>
                                        <p:attrNameLst>
                                          <p:attrName>ppt_x</p:attrName>
                                        </p:attrNameLst>
                                      </p:cBhvr>
                                      <p:tavLst>
                                        <p:tav tm="0">
                                          <p:val>
                                            <p:strVal val="#ppt_x"/>
                                          </p:val>
                                        </p:tav>
                                        <p:tav tm="100000">
                                          <p:val>
                                            <p:strVal val="#ppt_x"/>
                                          </p:val>
                                        </p:tav>
                                      </p:tavLst>
                                    </p:anim>
                                    <p:anim calcmode="lin" valueType="num">
                                      <p:cBhvr>
                                        <p:cTn id="71" dur="900" decel="100000" fill="hold"/>
                                        <p:tgtEl>
                                          <p:spTgt spid="3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36"/>
                                        </p:tgtEl>
                                        <p:attrNameLst>
                                          <p:attrName>ppt_y</p:attrName>
                                        </p:attrNameLst>
                                      </p:cBhvr>
                                      <p:tavLst>
                                        <p:tav tm="0">
                                          <p:val>
                                            <p:strVal val="#ppt_y-.03"/>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accel="50000" decel="50000" fill="hold" nodeType="clickEffect">
                                  <p:stCondLst>
                                    <p:cond delay="0"/>
                                  </p:stCondLst>
                                  <p:childTnLst>
                                    <p:set>
                                      <p:cBhvr>
                                        <p:cTn id="76" dur="1" fill="hold">
                                          <p:stCondLst>
                                            <p:cond delay="0"/>
                                          </p:stCondLst>
                                        </p:cTn>
                                        <p:tgtEl>
                                          <p:spTgt spid="21"/>
                                        </p:tgtEl>
                                        <p:attrNameLst>
                                          <p:attrName>style.visibility</p:attrName>
                                        </p:attrNameLst>
                                      </p:cBhvr>
                                      <p:to>
                                        <p:strVal val="visible"/>
                                      </p:to>
                                    </p:set>
                                    <p:anim calcmode="lin" valueType="num">
                                      <p:cBhvr additive="base">
                                        <p:cTn id="77" dur="500" fill="hold"/>
                                        <p:tgtEl>
                                          <p:spTgt spid="21"/>
                                        </p:tgtEl>
                                        <p:attrNameLst>
                                          <p:attrName>ppt_x</p:attrName>
                                        </p:attrNameLst>
                                      </p:cBhvr>
                                      <p:tavLst>
                                        <p:tav tm="0">
                                          <p:val>
                                            <p:strVal val="#ppt_x"/>
                                          </p:val>
                                        </p:tav>
                                        <p:tav tm="100000">
                                          <p:val>
                                            <p:strVal val="#ppt_x"/>
                                          </p:val>
                                        </p:tav>
                                      </p:tavLst>
                                    </p:anim>
                                    <p:anim calcmode="lin" valueType="num">
                                      <p:cBhvr additive="base">
                                        <p:cTn id="78" dur="500" fill="hold"/>
                                        <p:tgtEl>
                                          <p:spTgt spid="21"/>
                                        </p:tgtEl>
                                        <p:attrNameLst>
                                          <p:attrName>ppt_y</p:attrName>
                                        </p:attrNameLst>
                                      </p:cBhvr>
                                      <p:tavLst>
                                        <p:tav tm="0">
                                          <p:val>
                                            <p:strVal val="1+#ppt_h/2"/>
                                          </p:val>
                                        </p:tav>
                                        <p:tav tm="100000">
                                          <p:val>
                                            <p:strVal val="#ppt_y"/>
                                          </p:val>
                                        </p:tav>
                                      </p:tavLst>
                                    </p:anim>
                                  </p:childTnLst>
                                </p:cTn>
                              </p:par>
                              <p:par>
                                <p:cTn id="79" presetID="1" presetClass="exit" presetSubtype="0" fill="hold" nodeType="withEffect">
                                  <p:stCondLst>
                                    <p:cond delay="0"/>
                                  </p:stCondLst>
                                  <p:childTnLst>
                                    <p:set>
                                      <p:cBhvr>
                                        <p:cTn id="80" dur="1" fill="hold">
                                          <p:stCondLst>
                                            <p:cond delay="0"/>
                                          </p:stCondLst>
                                        </p:cTn>
                                        <p:tgtEl>
                                          <p:spTgt spid="21"/>
                                        </p:tgtEl>
                                        <p:attrNameLst>
                                          <p:attrName>style.visibility</p:attrName>
                                        </p:attrNameLst>
                                      </p:cBhvr>
                                      <p:to>
                                        <p:strVal val="hidden"/>
                                      </p:to>
                                    </p:set>
                                  </p:childTnLst>
                                </p:cTn>
                              </p:par>
                              <p:par>
                                <p:cTn id="81" presetID="2" presetClass="entr" presetSubtype="4" accel="50000" decel="50000" fill="hold" nodeType="withEffect">
                                  <p:stCondLst>
                                    <p:cond delay="0"/>
                                  </p:stCondLst>
                                  <p:childTnLst>
                                    <p:set>
                                      <p:cBhvr>
                                        <p:cTn id="82" dur="1" fill="hold">
                                          <p:stCondLst>
                                            <p:cond delay="0"/>
                                          </p:stCondLst>
                                        </p:cTn>
                                        <p:tgtEl>
                                          <p:spTgt spid="28"/>
                                        </p:tgtEl>
                                        <p:attrNameLst>
                                          <p:attrName>style.visibility</p:attrName>
                                        </p:attrNameLst>
                                      </p:cBhvr>
                                      <p:to>
                                        <p:strVal val="visible"/>
                                      </p:to>
                                    </p:set>
                                    <p:anim calcmode="lin" valueType="num">
                                      <p:cBhvr additive="base">
                                        <p:cTn id="83" dur="500" fill="hold"/>
                                        <p:tgtEl>
                                          <p:spTgt spid="28"/>
                                        </p:tgtEl>
                                        <p:attrNameLst>
                                          <p:attrName>ppt_x</p:attrName>
                                        </p:attrNameLst>
                                      </p:cBhvr>
                                      <p:tavLst>
                                        <p:tav tm="0">
                                          <p:val>
                                            <p:strVal val="#ppt_x"/>
                                          </p:val>
                                        </p:tav>
                                        <p:tav tm="100000">
                                          <p:val>
                                            <p:strVal val="#ppt_x"/>
                                          </p:val>
                                        </p:tav>
                                      </p:tavLst>
                                    </p:anim>
                                    <p:anim calcmode="lin" valueType="num">
                                      <p:cBhvr additive="base">
                                        <p:cTn id="84" dur="500" fill="hold"/>
                                        <p:tgtEl>
                                          <p:spTgt spid="28"/>
                                        </p:tgtEl>
                                        <p:attrNameLst>
                                          <p:attrName>ppt_y</p:attrName>
                                        </p:attrNameLst>
                                      </p:cBhvr>
                                      <p:tavLst>
                                        <p:tav tm="0">
                                          <p:val>
                                            <p:strVal val="1+#ppt_h/2"/>
                                          </p:val>
                                        </p:tav>
                                        <p:tav tm="100000">
                                          <p:val>
                                            <p:strVal val="#ppt_y"/>
                                          </p:val>
                                        </p:tav>
                                      </p:tavLst>
                                    </p:anim>
                                  </p:childTnLst>
                                </p:cTn>
                              </p:par>
                              <p:par>
                                <p:cTn id="85" presetID="1" presetClass="exit" presetSubtype="0" fill="hold" nodeType="withEffect">
                                  <p:stCondLst>
                                    <p:cond delay="0"/>
                                  </p:stCondLst>
                                  <p:childTnLst>
                                    <p:set>
                                      <p:cBhvr>
                                        <p:cTn id="86" dur="1" fill="hold">
                                          <p:stCondLst>
                                            <p:cond delay="0"/>
                                          </p:stCondLst>
                                        </p:cTn>
                                        <p:tgtEl>
                                          <p:spTgt spid="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build="p"/>
      <p:bldP spid="19" grpId="0"/>
    </p:bld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713</TotalTime>
  <Words>1663</Words>
  <Application>Microsoft Macintosh PowerPoint</Application>
  <PresentationFormat>On-screen Show (4:3)</PresentationFormat>
  <Paragraphs>158</Paragraphs>
  <Slides>15</Slides>
  <Notes>0</Notes>
  <HiddenSlides>0</HiddenSlides>
  <MMClips>0</MMClips>
  <ScaleCrop>false</ScaleCrop>
  <HeadingPairs>
    <vt:vector size="4" baseType="variant">
      <vt:variant>
        <vt:lpstr>Design Template</vt:lpstr>
      </vt:variant>
      <vt:variant>
        <vt:i4>1</vt:i4>
      </vt:variant>
      <vt:variant>
        <vt:lpstr>Slide Titles</vt:lpstr>
      </vt:variant>
      <vt:variant>
        <vt:i4>15</vt:i4>
      </vt:variant>
    </vt:vector>
  </HeadingPairs>
  <TitlesOfParts>
    <vt:vector size="16" baseType="lpstr">
      <vt:lpstr>Office Theme</vt:lpstr>
      <vt:lpstr>Grade 3 RC 2.6 Problem/ Solution</vt:lpstr>
      <vt:lpstr>We will identify1 problems and solutions in fables2.</vt:lpstr>
      <vt:lpstr>Sometimes things go wrong and need to be fixed.  </vt:lpstr>
      <vt:lpstr>Slide 4</vt:lpstr>
      <vt:lpstr>Slide 5</vt:lpstr>
      <vt:lpstr>Why you need to identify problems and solutions</vt:lpstr>
      <vt:lpstr>Slide 7</vt:lpstr>
      <vt:lpstr>Slide 8</vt:lpstr>
      <vt:lpstr>Slide 9</vt:lpstr>
      <vt:lpstr>Slide 10</vt:lpstr>
      <vt:lpstr>Slide 11</vt:lpstr>
      <vt:lpstr>Slide 12</vt:lpstr>
      <vt:lpstr>Independent Practice</vt:lpstr>
      <vt:lpstr>Slide 14</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Grade 3 RC 2.6 Problem/ Solution</dc:title>
  <dc:creator>Eric Niino</dc:creator>
  <cp:lastModifiedBy>District Office</cp:lastModifiedBy>
  <cp:revision>87</cp:revision>
  <dcterms:created xsi:type="dcterms:W3CDTF">2011-02-15T16:40:11Z</dcterms:created>
  <dcterms:modified xsi:type="dcterms:W3CDTF">2011-02-15T16:40:34Z</dcterms:modified>
</cp:coreProperties>
</file>