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Default Extension="png" ContentType="image/png"/>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s/slide15.xml" ContentType="application/vnd.openxmlformats-officedocument.presentationml.slide+xml"/>
  <Override PartName="/ppt/viewProps.xml" ContentType="application/vnd.openxmlformats-officedocument.presentationml.viewProps+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7" r:id="rId11"/>
    <p:sldId id="265" r:id="rId12"/>
    <p:sldId id="269" r:id="rId13"/>
    <p:sldId id="270" r:id="rId14"/>
    <p:sldId id="266" r:id="rId15"/>
    <p:sldId id="268" r:id="rId1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123" charset="0"/>
        <a:ea typeface="ＭＳ Ｐゴシック" pitchFamily="-123" charset="-128"/>
        <a:cs typeface="ＭＳ Ｐゴシック" pitchFamily="-123" charset="-128"/>
      </a:defRPr>
    </a:lvl1pPr>
    <a:lvl2pPr marL="457200" algn="l" defTabSz="457200" rtl="0" fontAlgn="base">
      <a:spcBef>
        <a:spcPct val="0"/>
      </a:spcBef>
      <a:spcAft>
        <a:spcPct val="0"/>
      </a:spcAft>
      <a:defRPr kern="1200">
        <a:solidFill>
          <a:schemeClr val="tx1"/>
        </a:solidFill>
        <a:latin typeface="Arial" pitchFamily="-123" charset="0"/>
        <a:ea typeface="ＭＳ Ｐゴシック" pitchFamily="-123" charset="-128"/>
        <a:cs typeface="ＭＳ Ｐゴシック" pitchFamily="-123" charset="-128"/>
      </a:defRPr>
    </a:lvl2pPr>
    <a:lvl3pPr marL="914400" algn="l" defTabSz="457200" rtl="0" fontAlgn="base">
      <a:spcBef>
        <a:spcPct val="0"/>
      </a:spcBef>
      <a:spcAft>
        <a:spcPct val="0"/>
      </a:spcAft>
      <a:defRPr kern="1200">
        <a:solidFill>
          <a:schemeClr val="tx1"/>
        </a:solidFill>
        <a:latin typeface="Arial" pitchFamily="-123" charset="0"/>
        <a:ea typeface="ＭＳ Ｐゴシック" pitchFamily="-123" charset="-128"/>
        <a:cs typeface="ＭＳ Ｐゴシック" pitchFamily="-123" charset="-128"/>
      </a:defRPr>
    </a:lvl3pPr>
    <a:lvl4pPr marL="1371600" algn="l" defTabSz="457200" rtl="0" fontAlgn="base">
      <a:spcBef>
        <a:spcPct val="0"/>
      </a:spcBef>
      <a:spcAft>
        <a:spcPct val="0"/>
      </a:spcAft>
      <a:defRPr kern="1200">
        <a:solidFill>
          <a:schemeClr val="tx1"/>
        </a:solidFill>
        <a:latin typeface="Arial" pitchFamily="-123" charset="0"/>
        <a:ea typeface="ＭＳ Ｐゴシック" pitchFamily="-123" charset="-128"/>
        <a:cs typeface="ＭＳ Ｐゴシック" pitchFamily="-123" charset="-128"/>
      </a:defRPr>
    </a:lvl4pPr>
    <a:lvl5pPr marL="1828800" algn="l" defTabSz="457200" rtl="0" fontAlgn="base">
      <a:spcBef>
        <a:spcPct val="0"/>
      </a:spcBef>
      <a:spcAft>
        <a:spcPct val="0"/>
      </a:spcAft>
      <a:defRPr kern="1200">
        <a:solidFill>
          <a:schemeClr val="tx1"/>
        </a:solidFill>
        <a:latin typeface="Arial" pitchFamily="-123" charset="0"/>
        <a:ea typeface="ＭＳ Ｐゴシック" pitchFamily="-123" charset="-128"/>
        <a:cs typeface="ＭＳ Ｐゴシック" pitchFamily="-123" charset="-128"/>
      </a:defRPr>
    </a:lvl5pPr>
    <a:lvl6pPr marL="2286000" algn="l" defTabSz="457200" rtl="0" eaLnBrk="1" latinLnBrk="0" hangingPunct="1">
      <a:defRPr kern="1200">
        <a:solidFill>
          <a:schemeClr val="tx1"/>
        </a:solidFill>
        <a:latin typeface="Arial" pitchFamily="-123" charset="0"/>
        <a:ea typeface="ＭＳ Ｐゴシック" pitchFamily="-123" charset="-128"/>
        <a:cs typeface="ＭＳ Ｐゴシック" pitchFamily="-123" charset="-128"/>
      </a:defRPr>
    </a:lvl6pPr>
    <a:lvl7pPr marL="2743200" algn="l" defTabSz="457200" rtl="0" eaLnBrk="1" latinLnBrk="0" hangingPunct="1">
      <a:defRPr kern="1200">
        <a:solidFill>
          <a:schemeClr val="tx1"/>
        </a:solidFill>
        <a:latin typeface="Arial" pitchFamily="-123" charset="0"/>
        <a:ea typeface="ＭＳ Ｐゴシック" pitchFamily="-123" charset="-128"/>
        <a:cs typeface="ＭＳ Ｐゴシック" pitchFamily="-123" charset="-128"/>
      </a:defRPr>
    </a:lvl7pPr>
    <a:lvl8pPr marL="3200400" algn="l" defTabSz="457200" rtl="0" eaLnBrk="1" latinLnBrk="0" hangingPunct="1">
      <a:defRPr kern="1200">
        <a:solidFill>
          <a:schemeClr val="tx1"/>
        </a:solidFill>
        <a:latin typeface="Arial" pitchFamily="-123" charset="0"/>
        <a:ea typeface="ＭＳ Ｐゴシック" pitchFamily="-123" charset="-128"/>
        <a:cs typeface="ＭＳ Ｐゴシック" pitchFamily="-123" charset="-128"/>
      </a:defRPr>
    </a:lvl8pPr>
    <a:lvl9pPr marL="3657600" algn="l" defTabSz="457200" rtl="0" eaLnBrk="1" latinLnBrk="0" hangingPunct="1">
      <a:defRPr kern="1200">
        <a:solidFill>
          <a:schemeClr val="tx1"/>
        </a:solidFill>
        <a:latin typeface="Arial" pitchFamily="-123" charset="0"/>
        <a:ea typeface="ＭＳ Ｐゴシック" pitchFamily="-123" charset="-128"/>
        <a:cs typeface="ＭＳ Ｐゴシック" pitchFamily="-123"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B5D2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snapToGrid="0" snapToObjects="1">
      <p:cViewPr varScale="1">
        <p:scale>
          <a:sx n="97" d="100"/>
          <a:sy n="97" d="100"/>
        </p:scale>
        <p:origin x="-688"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theme" Target="theme/theme1.xml"/><Relationship Id="rId4" Type="http://schemas.openxmlformats.org/officeDocument/2006/relationships/slide" Target="slides/slide3.xml"/><Relationship Id="rId21" Type="http://schemas.openxmlformats.org/officeDocument/2006/relationships/tableStyles" Target="tableStyles.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slide" Target="slides/slide15.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slide" Target="slides/slide14.xml"/><Relationship Id="rId12" Type="http://schemas.openxmlformats.org/officeDocument/2006/relationships/slide" Target="slides/slide11.xml"/><Relationship Id="rId17" Type="http://schemas.openxmlformats.org/officeDocument/2006/relationships/printerSettings" Target="printerSettings/printerSettings1.bin"/><Relationship Id="rId19" Type="http://schemas.openxmlformats.org/officeDocument/2006/relationships/viewProps" Target="viewProp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6082084-7707-4E5C-9C11-EFA4D48EDC76}" type="datetimeFigureOut">
              <a:rPr lang="en-US"/>
              <a:pPr>
                <a:defRPr/>
              </a:pPr>
              <a:t>5/31/11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F1C070B-F7FD-4437-BAEA-ACC6E288F2C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28E8DBE-1A06-4506-BD47-FBBDAD4CEB96}" type="datetimeFigureOut">
              <a:rPr lang="en-US"/>
              <a:pPr>
                <a:defRPr/>
              </a:pPr>
              <a:t>5/31/11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2924B63-081E-4240-9D26-D6CD1CC729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0AA8799-6AA4-4947-8813-2ED337450618}" type="datetimeFigureOut">
              <a:rPr lang="en-US"/>
              <a:pPr>
                <a:defRPr/>
              </a:pPr>
              <a:t>5/31/11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DE3CE1D-BFEE-4AAA-9CCE-0F7F9DD925A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DBB48F6-C4AE-4410-B6B8-A54998D91493}" type="datetimeFigureOut">
              <a:rPr lang="en-US"/>
              <a:pPr>
                <a:defRPr/>
              </a:pPr>
              <a:t>5/31/11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B0AD341-B93A-4615-A63E-8FBA32A415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8AC5656-9A1A-495A-A17C-3A2005A0477B}" type="datetimeFigureOut">
              <a:rPr lang="en-US"/>
              <a:pPr>
                <a:defRPr/>
              </a:pPr>
              <a:t>5/31/11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6939031-FB4F-4A35-B0AC-E70807AA32F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1C361D3-81C0-45FC-9FF9-8C131DDCE87C}" type="datetimeFigureOut">
              <a:rPr lang="en-US"/>
              <a:pPr>
                <a:defRPr/>
              </a:pPr>
              <a:t>5/31/11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2C5E6A9-0253-46D1-89C3-FED2754E432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30CF6A1-45B9-4783-943F-8EB6D278E615}" type="datetimeFigureOut">
              <a:rPr lang="en-US"/>
              <a:pPr>
                <a:defRPr/>
              </a:pPr>
              <a:t>5/31/11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9B8ABD4-2083-4516-9397-D3A7CC77395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C6471AB-A1E5-4F53-A5EC-D09A9FFF055D}" type="datetimeFigureOut">
              <a:rPr lang="en-US"/>
              <a:pPr>
                <a:defRPr/>
              </a:pPr>
              <a:t>5/31/11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3C654C1-8E4E-4F5D-B851-E6F6EB06C27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E5CB0B3-05FD-40DB-93B2-A6BE13DE34F1}" type="datetimeFigureOut">
              <a:rPr lang="en-US"/>
              <a:pPr>
                <a:defRPr/>
              </a:pPr>
              <a:t>5/31/11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CD70AA8-54F2-4BA1-9048-C61CF7E20A4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9C90AC5-C935-4928-93DA-0F4F664A5C42}" type="datetimeFigureOut">
              <a:rPr lang="en-US"/>
              <a:pPr>
                <a:defRPr/>
              </a:pPr>
              <a:t>5/31/11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17AB31A-0E7C-4931-8DB8-3810C327405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1732D05-8776-48D2-A702-61CA8E2880A9}" type="datetimeFigureOut">
              <a:rPr lang="en-US"/>
              <a:pPr>
                <a:defRPr/>
              </a:pPr>
              <a:t>5/31/11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1FD11BA-9297-4334-BF8E-C2D56E1F5FE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cs typeface="+mn-cs"/>
              </a:defRPr>
            </a:lvl1pPr>
          </a:lstStyle>
          <a:p>
            <a:pPr>
              <a:defRPr/>
            </a:pPr>
            <a:fld id="{11D700CA-4CF9-47B6-95BB-26DD358AF0AE}" type="datetimeFigureOut">
              <a:rPr lang="en-US"/>
              <a:pPr>
                <a:defRPr/>
              </a:pPr>
              <a:t>5/31/11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cs typeface="+mn-cs"/>
              </a:defRPr>
            </a:lvl1pPr>
          </a:lstStyle>
          <a:p>
            <a:pPr>
              <a:defRPr/>
            </a:pPr>
            <a:fld id="{1B8F4F81-CCC7-4F5A-BA00-D609CA04C99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57200" rtl="0" fontAlgn="base">
        <a:spcBef>
          <a:spcPct val="0"/>
        </a:spcBef>
        <a:spcAft>
          <a:spcPct val="0"/>
        </a:spcAft>
        <a:defRPr sz="4400" kern="1200">
          <a:solidFill>
            <a:schemeClr val="tx1"/>
          </a:solidFill>
          <a:latin typeface="+mj-lt"/>
          <a:ea typeface="ＭＳ Ｐゴシック" pitchFamily="-123" charset="-128"/>
          <a:cs typeface="ＭＳ Ｐゴシック" pitchFamily="-123" charset="-128"/>
        </a:defRPr>
      </a:lvl1pPr>
      <a:lvl2pPr algn="ctr" defTabSz="457200" rtl="0" fontAlgn="base">
        <a:spcBef>
          <a:spcPct val="0"/>
        </a:spcBef>
        <a:spcAft>
          <a:spcPct val="0"/>
        </a:spcAft>
        <a:defRPr sz="4400">
          <a:solidFill>
            <a:schemeClr val="tx1"/>
          </a:solidFill>
          <a:latin typeface="Calibri" pitchFamily="-123" charset="0"/>
          <a:ea typeface="ＭＳ Ｐゴシック" pitchFamily="-123" charset="-128"/>
          <a:cs typeface="ＭＳ Ｐゴシック" pitchFamily="-123" charset="-128"/>
        </a:defRPr>
      </a:lvl2pPr>
      <a:lvl3pPr algn="ctr" defTabSz="457200" rtl="0" fontAlgn="base">
        <a:spcBef>
          <a:spcPct val="0"/>
        </a:spcBef>
        <a:spcAft>
          <a:spcPct val="0"/>
        </a:spcAft>
        <a:defRPr sz="4400">
          <a:solidFill>
            <a:schemeClr val="tx1"/>
          </a:solidFill>
          <a:latin typeface="Calibri" pitchFamily="-123" charset="0"/>
          <a:ea typeface="ＭＳ Ｐゴシック" pitchFamily="-123" charset="-128"/>
          <a:cs typeface="ＭＳ Ｐゴシック" pitchFamily="-123" charset="-128"/>
        </a:defRPr>
      </a:lvl3pPr>
      <a:lvl4pPr algn="ctr" defTabSz="457200" rtl="0" fontAlgn="base">
        <a:spcBef>
          <a:spcPct val="0"/>
        </a:spcBef>
        <a:spcAft>
          <a:spcPct val="0"/>
        </a:spcAft>
        <a:defRPr sz="4400">
          <a:solidFill>
            <a:schemeClr val="tx1"/>
          </a:solidFill>
          <a:latin typeface="Calibri" pitchFamily="-123" charset="0"/>
          <a:ea typeface="ＭＳ Ｐゴシック" pitchFamily="-123" charset="-128"/>
          <a:cs typeface="ＭＳ Ｐゴシック" pitchFamily="-123" charset="-128"/>
        </a:defRPr>
      </a:lvl4pPr>
      <a:lvl5pPr algn="ctr" defTabSz="457200" rtl="0" fontAlgn="base">
        <a:spcBef>
          <a:spcPct val="0"/>
        </a:spcBef>
        <a:spcAft>
          <a:spcPct val="0"/>
        </a:spcAft>
        <a:defRPr sz="4400">
          <a:solidFill>
            <a:schemeClr val="tx1"/>
          </a:solidFill>
          <a:latin typeface="Calibri" pitchFamily="-123" charset="0"/>
          <a:ea typeface="ＭＳ Ｐゴシック" pitchFamily="-123" charset="-128"/>
          <a:cs typeface="ＭＳ Ｐゴシック" pitchFamily="-123" charset="-128"/>
        </a:defRPr>
      </a:lvl5pPr>
      <a:lvl6pPr marL="457200" algn="ctr" defTabSz="457200" rtl="0" fontAlgn="base">
        <a:spcBef>
          <a:spcPct val="0"/>
        </a:spcBef>
        <a:spcAft>
          <a:spcPct val="0"/>
        </a:spcAft>
        <a:defRPr sz="4400">
          <a:solidFill>
            <a:schemeClr val="tx1"/>
          </a:solidFill>
          <a:latin typeface="Calibri" pitchFamily="-123" charset="0"/>
          <a:ea typeface="ＭＳ Ｐゴシック" pitchFamily="-123" charset="-128"/>
          <a:cs typeface="ＭＳ Ｐゴシック" pitchFamily="-123" charset="-128"/>
        </a:defRPr>
      </a:lvl6pPr>
      <a:lvl7pPr marL="914400" algn="ctr" defTabSz="457200" rtl="0" fontAlgn="base">
        <a:spcBef>
          <a:spcPct val="0"/>
        </a:spcBef>
        <a:spcAft>
          <a:spcPct val="0"/>
        </a:spcAft>
        <a:defRPr sz="4400">
          <a:solidFill>
            <a:schemeClr val="tx1"/>
          </a:solidFill>
          <a:latin typeface="Calibri" pitchFamily="-123" charset="0"/>
          <a:ea typeface="ＭＳ Ｐゴシック" pitchFamily="-123" charset="-128"/>
          <a:cs typeface="ＭＳ Ｐゴシック" pitchFamily="-123" charset="-128"/>
        </a:defRPr>
      </a:lvl7pPr>
      <a:lvl8pPr marL="1371600" algn="ctr" defTabSz="457200" rtl="0" fontAlgn="base">
        <a:spcBef>
          <a:spcPct val="0"/>
        </a:spcBef>
        <a:spcAft>
          <a:spcPct val="0"/>
        </a:spcAft>
        <a:defRPr sz="4400">
          <a:solidFill>
            <a:schemeClr val="tx1"/>
          </a:solidFill>
          <a:latin typeface="Calibri" pitchFamily="-123" charset="0"/>
          <a:ea typeface="ＭＳ Ｐゴシック" pitchFamily="-123" charset="-128"/>
          <a:cs typeface="ＭＳ Ｐゴシック" pitchFamily="-123" charset="-128"/>
        </a:defRPr>
      </a:lvl8pPr>
      <a:lvl9pPr marL="1828800" algn="ctr" defTabSz="457200" rtl="0" fontAlgn="base">
        <a:spcBef>
          <a:spcPct val="0"/>
        </a:spcBef>
        <a:spcAft>
          <a:spcPct val="0"/>
        </a:spcAft>
        <a:defRPr sz="4400">
          <a:solidFill>
            <a:schemeClr val="tx1"/>
          </a:solidFill>
          <a:latin typeface="Calibri" pitchFamily="-123" charset="0"/>
          <a:ea typeface="ＭＳ Ｐゴシック" pitchFamily="-123" charset="-128"/>
          <a:cs typeface="ＭＳ Ｐゴシック" pitchFamily="-123" charset="-128"/>
        </a:defRPr>
      </a:lvl9pPr>
    </p:titleStyle>
    <p:bodyStyle>
      <a:lvl1pPr marL="342900" indent="-342900" algn="l" defTabSz="457200" rtl="0" fontAlgn="base">
        <a:spcBef>
          <a:spcPct val="20000"/>
        </a:spcBef>
        <a:spcAft>
          <a:spcPct val="0"/>
        </a:spcAft>
        <a:buFont typeface="Arial" pitchFamily="-123" charset="0"/>
        <a:buChar char="•"/>
        <a:defRPr sz="3200" kern="1200">
          <a:solidFill>
            <a:schemeClr val="tx1"/>
          </a:solidFill>
          <a:latin typeface="+mn-lt"/>
          <a:ea typeface="ＭＳ Ｐゴシック" pitchFamily="-123" charset="-128"/>
          <a:cs typeface="ＭＳ Ｐゴシック" pitchFamily="-123" charset="-128"/>
        </a:defRPr>
      </a:lvl1pPr>
      <a:lvl2pPr marL="742950" indent="-285750" algn="l" defTabSz="457200" rtl="0" fontAlgn="base">
        <a:spcBef>
          <a:spcPct val="20000"/>
        </a:spcBef>
        <a:spcAft>
          <a:spcPct val="0"/>
        </a:spcAft>
        <a:buFont typeface="Arial" pitchFamily="-123" charset="0"/>
        <a:buChar char="–"/>
        <a:defRPr sz="2800" kern="1200">
          <a:solidFill>
            <a:schemeClr val="tx1"/>
          </a:solidFill>
          <a:latin typeface="+mn-lt"/>
          <a:ea typeface="ＭＳ Ｐゴシック" pitchFamily="-123" charset="-128"/>
          <a:cs typeface="+mn-cs"/>
        </a:defRPr>
      </a:lvl2pPr>
      <a:lvl3pPr marL="1143000" indent="-228600" algn="l" defTabSz="457200" rtl="0" fontAlgn="base">
        <a:spcBef>
          <a:spcPct val="20000"/>
        </a:spcBef>
        <a:spcAft>
          <a:spcPct val="0"/>
        </a:spcAft>
        <a:buFont typeface="Arial" pitchFamily="-123" charset="0"/>
        <a:buChar char="•"/>
        <a:defRPr sz="2400" kern="1200">
          <a:solidFill>
            <a:schemeClr val="tx1"/>
          </a:solidFill>
          <a:latin typeface="+mn-lt"/>
          <a:ea typeface="ＭＳ Ｐゴシック" pitchFamily="-123" charset="-128"/>
          <a:cs typeface="+mn-cs"/>
        </a:defRPr>
      </a:lvl3pPr>
      <a:lvl4pPr marL="1600200" indent="-228600" algn="l" defTabSz="457200" rtl="0" fontAlgn="base">
        <a:spcBef>
          <a:spcPct val="20000"/>
        </a:spcBef>
        <a:spcAft>
          <a:spcPct val="0"/>
        </a:spcAft>
        <a:buFont typeface="Arial" pitchFamily="-123" charset="0"/>
        <a:buChar char="–"/>
        <a:defRPr sz="2000" kern="1200">
          <a:solidFill>
            <a:schemeClr val="tx1"/>
          </a:solidFill>
          <a:latin typeface="+mn-lt"/>
          <a:ea typeface="ＭＳ Ｐゴシック" pitchFamily="-123" charset="-128"/>
          <a:cs typeface="+mn-cs"/>
        </a:defRPr>
      </a:lvl4pPr>
      <a:lvl5pPr marL="2057400" indent="-228600" algn="l" defTabSz="457200" rtl="0" fontAlgn="base">
        <a:spcBef>
          <a:spcPct val="20000"/>
        </a:spcBef>
        <a:spcAft>
          <a:spcPct val="0"/>
        </a:spcAft>
        <a:buFont typeface="Arial" pitchFamily="-123" charset="0"/>
        <a:buChar char="»"/>
        <a:defRPr sz="2000" kern="1200">
          <a:solidFill>
            <a:schemeClr val="tx1"/>
          </a:solidFill>
          <a:latin typeface="+mn-lt"/>
          <a:ea typeface="ＭＳ Ｐゴシック" pitchFamily="-123"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3"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3" name="Title 1"/>
          <p:cNvSpPr>
            <a:spLocks noGrp="1"/>
          </p:cNvSpPr>
          <p:nvPr>
            <p:ph type="ctrTitle"/>
          </p:nvPr>
        </p:nvSpPr>
        <p:spPr/>
        <p:txBody>
          <a:bodyPr/>
          <a:lstStyle/>
          <a:p>
            <a:r>
              <a:rPr lang="en-US" smtClean="0"/>
              <a:t>Grade 3 RC 2.6 Problem/ Solution</a:t>
            </a:r>
          </a:p>
        </p:txBody>
      </p:sp>
      <p:sp>
        <p:nvSpPr>
          <p:cNvPr id="3" name="Subtitle 2"/>
          <p:cNvSpPr>
            <a:spLocks noGrp="1"/>
          </p:cNvSpPr>
          <p:nvPr>
            <p:ph type="subTitle" idx="1"/>
          </p:nvPr>
        </p:nvSpPr>
        <p:spPr/>
        <p:txBody>
          <a:bodyPr/>
          <a:lstStyle/>
          <a:p>
            <a:endParaRPr lang="en-US" smtClean="0">
              <a:solidFill>
                <a:srgbClr val="898989"/>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56038" y="103188"/>
            <a:ext cx="5287962" cy="3122612"/>
          </a:xfrm>
        </p:spPr>
        <p:txBody>
          <a:bodyPr rtlCol="0">
            <a:normAutofit lnSpcReduction="10000"/>
          </a:bodyPr>
          <a:lstStyle/>
          <a:p>
            <a:pPr fontAlgn="auto">
              <a:spcAft>
                <a:spcPts val="0"/>
              </a:spcAft>
              <a:buFont typeface="Arial"/>
              <a:buChar char="•"/>
              <a:defRPr/>
            </a:pPr>
            <a:r>
              <a:rPr lang="en-US" sz="2800" dirty="0">
                <a:ea typeface="+mn-ea"/>
                <a:cs typeface="+mn-cs"/>
              </a:rPr>
              <a:t> </a:t>
            </a:r>
            <a:r>
              <a:rPr lang="en-US" sz="3000" dirty="0">
                <a:ea typeface="+mn-ea"/>
                <a:cs typeface="+mn-cs"/>
              </a:rPr>
              <a:t>An Ant, going to a river to drink, fell in, and was washed downstream. A Dove felt sorry for her, and</a:t>
            </a:r>
            <a:r>
              <a:rPr lang="en-US" sz="3000" dirty="0" smtClean="0">
                <a:ea typeface="+mn-ea"/>
                <a:cs typeface="+mn-cs"/>
              </a:rPr>
              <a:t> dropped </a:t>
            </a:r>
            <a:r>
              <a:rPr lang="en-US" sz="3000" dirty="0">
                <a:ea typeface="+mn-ea"/>
                <a:cs typeface="+mn-cs"/>
              </a:rPr>
              <a:t>a small branch into the river. This helped the Ant climb onto the shore</a:t>
            </a:r>
            <a:r>
              <a:rPr lang="en-US" sz="2800" dirty="0">
                <a:ea typeface="+mn-ea"/>
                <a:cs typeface="+mn-cs"/>
              </a:rPr>
              <a:t>.</a:t>
            </a:r>
            <a:r>
              <a:rPr lang="en-US" sz="2800" dirty="0" smtClean="0">
                <a:ea typeface="+mn-ea"/>
                <a:cs typeface="+mn-cs"/>
              </a:rPr>
              <a:t> </a:t>
            </a:r>
            <a:endParaRPr lang="en-US" sz="2800" dirty="0">
              <a:ea typeface="+mn-ea"/>
              <a:cs typeface="+mn-cs"/>
            </a:endParaRPr>
          </a:p>
        </p:txBody>
      </p:sp>
      <p:sp>
        <p:nvSpPr>
          <p:cNvPr id="5" name="TextBox 4"/>
          <p:cNvSpPr txBox="1"/>
          <p:nvPr/>
        </p:nvSpPr>
        <p:spPr>
          <a:xfrm>
            <a:off x="173038" y="14288"/>
            <a:ext cx="3997325" cy="4616450"/>
          </a:xfrm>
          <a:prstGeom prst="rect">
            <a:avLst/>
          </a:prstGeom>
          <a:noFill/>
          <a:ln w="3175" cmpd="sng">
            <a:solidFill>
              <a:schemeClr val="tx1"/>
            </a:solidFill>
          </a:ln>
        </p:spPr>
        <p:txBody>
          <a:bodyPr>
            <a:spAutoFit/>
          </a:bodyPr>
          <a:lstStyle/>
          <a:p>
            <a:pPr marL="514350" indent="-514350" fontAlgn="auto">
              <a:spcBef>
                <a:spcPts val="0"/>
              </a:spcBef>
              <a:spcAft>
                <a:spcPts val="0"/>
              </a:spcAft>
              <a:buFontTx/>
              <a:buAutoNum type="arabicPeriod"/>
              <a:defRPr/>
            </a:pPr>
            <a:r>
              <a:rPr lang="en-US" sz="2800" dirty="0">
                <a:latin typeface="+mn-lt"/>
                <a:ea typeface="+mn-ea"/>
                <a:cs typeface="+mn-cs"/>
              </a:rPr>
              <a:t>Read the story</a:t>
            </a:r>
          </a:p>
          <a:p>
            <a:pPr marL="514350" indent="-514350" fontAlgn="auto">
              <a:spcBef>
                <a:spcPts val="0"/>
              </a:spcBef>
              <a:spcAft>
                <a:spcPts val="0"/>
              </a:spcAft>
              <a:defRPr/>
            </a:pPr>
            <a:r>
              <a:rPr lang="en-US" sz="2800" dirty="0">
                <a:latin typeface="+mn-lt"/>
                <a:ea typeface="+mn-ea"/>
                <a:cs typeface="+mn-cs"/>
              </a:rPr>
              <a:t>2.  Who is it about?  What is happening?</a:t>
            </a:r>
          </a:p>
          <a:p>
            <a:pPr marL="514350" indent="-514350" fontAlgn="auto">
              <a:spcBef>
                <a:spcPts val="0"/>
              </a:spcBef>
              <a:spcAft>
                <a:spcPts val="0"/>
              </a:spcAft>
              <a:defRPr/>
            </a:pPr>
            <a:r>
              <a:rPr lang="en-US" sz="2800" dirty="0">
                <a:latin typeface="+mn-lt"/>
                <a:ea typeface="+mn-ea"/>
                <a:cs typeface="+mn-cs"/>
              </a:rPr>
              <a:t>3.  Identify the problem</a:t>
            </a:r>
          </a:p>
          <a:p>
            <a:pPr lvl="1" fontAlgn="auto">
              <a:spcBef>
                <a:spcPts val="0"/>
              </a:spcBef>
              <a:spcAft>
                <a:spcPts val="0"/>
              </a:spcAft>
              <a:defRPr/>
            </a:pPr>
            <a:r>
              <a:rPr lang="en-US" sz="2400" dirty="0">
                <a:latin typeface="+mn-lt"/>
                <a:ea typeface="+mn-ea"/>
                <a:cs typeface="+mn-cs"/>
              </a:rPr>
              <a:t>Something that needs to be solved or worked out</a:t>
            </a:r>
          </a:p>
          <a:p>
            <a:pPr fontAlgn="auto">
              <a:spcBef>
                <a:spcPts val="0"/>
              </a:spcBef>
              <a:spcAft>
                <a:spcPts val="0"/>
              </a:spcAft>
              <a:defRPr/>
            </a:pPr>
            <a:r>
              <a:rPr lang="en-US" sz="2000" dirty="0">
                <a:solidFill>
                  <a:schemeClr val="tx1">
                    <a:lumMod val="50000"/>
                    <a:lumOff val="50000"/>
                  </a:schemeClr>
                </a:solidFill>
                <a:latin typeface="+mn-lt"/>
                <a:ea typeface="+mn-ea"/>
                <a:cs typeface="+mn-cs"/>
              </a:rPr>
              <a:t>How did I identify the problem?</a:t>
            </a:r>
          </a:p>
          <a:p>
            <a:pPr fontAlgn="auto">
              <a:spcBef>
                <a:spcPts val="0"/>
              </a:spcBef>
              <a:spcAft>
                <a:spcPts val="0"/>
              </a:spcAft>
              <a:defRPr/>
            </a:pPr>
            <a:r>
              <a:rPr lang="en-US" sz="2800" dirty="0">
                <a:latin typeface="+mn-lt"/>
                <a:ea typeface="+mn-ea"/>
                <a:cs typeface="+mn-cs"/>
              </a:rPr>
              <a:t>4.  Identify the solution</a:t>
            </a:r>
          </a:p>
          <a:p>
            <a:pPr lvl="1" fontAlgn="auto">
              <a:spcBef>
                <a:spcPts val="0"/>
              </a:spcBef>
              <a:spcAft>
                <a:spcPts val="0"/>
              </a:spcAft>
              <a:defRPr/>
            </a:pPr>
            <a:r>
              <a:rPr lang="en-US" sz="2400" dirty="0">
                <a:latin typeface="+mn-lt"/>
                <a:ea typeface="+mn-ea"/>
                <a:cs typeface="+mn-cs"/>
              </a:rPr>
              <a:t>The way the problem is solved or worked out</a:t>
            </a:r>
          </a:p>
          <a:p>
            <a:pPr fontAlgn="auto">
              <a:spcBef>
                <a:spcPts val="0"/>
              </a:spcBef>
              <a:spcAft>
                <a:spcPts val="0"/>
              </a:spcAft>
              <a:defRPr/>
            </a:pPr>
            <a:r>
              <a:rPr lang="en-US" sz="2000" dirty="0">
                <a:solidFill>
                  <a:srgbClr val="7F7F7F"/>
                </a:solidFill>
                <a:latin typeface="+mn-lt"/>
                <a:ea typeface="+mn-ea"/>
                <a:cs typeface="+mn-cs"/>
              </a:rPr>
              <a:t>How did I identify the solution?</a:t>
            </a:r>
          </a:p>
          <a:p>
            <a:pPr fontAlgn="auto">
              <a:spcBef>
                <a:spcPts val="0"/>
              </a:spcBef>
              <a:spcAft>
                <a:spcPts val="0"/>
              </a:spcAft>
              <a:defRPr/>
            </a:pPr>
            <a:endParaRPr lang="en-US" dirty="0">
              <a:latin typeface="+mn-lt"/>
              <a:ea typeface="+mn-ea"/>
              <a:cs typeface="+mn-cs"/>
            </a:endParaRPr>
          </a:p>
        </p:txBody>
      </p:sp>
      <p:sp>
        <p:nvSpPr>
          <p:cNvPr id="22531" name="TextBox 5"/>
          <p:cNvSpPr txBox="1">
            <a:spLocks noChangeArrowheads="1"/>
          </p:cNvSpPr>
          <p:nvPr/>
        </p:nvSpPr>
        <p:spPr bwMode="auto">
          <a:xfrm>
            <a:off x="173038" y="4630738"/>
            <a:ext cx="3997325" cy="2308225"/>
          </a:xfrm>
          <a:prstGeom prst="rect">
            <a:avLst/>
          </a:prstGeom>
          <a:noFill/>
          <a:ln w="28575">
            <a:solidFill>
              <a:schemeClr val="tx1"/>
            </a:solidFill>
            <a:miter lim="800000"/>
            <a:headEnd/>
            <a:tailEnd/>
          </a:ln>
        </p:spPr>
        <p:txBody>
          <a:bodyPr>
            <a:prstTxWarp prst="textNoShape">
              <a:avLst/>
            </a:prstTxWarp>
            <a:spAutoFit/>
          </a:bodyPr>
          <a:lstStyle/>
          <a:p>
            <a:r>
              <a:rPr lang="en-US">
                <a:latin typeface="Calibri" pitchFamily="-123" charset="0"/>
              </a:rPr>
              <a:t>Problem</a:t>
            </a:r>
          </a:p>
          <a:p>
            <a:pPr lvl="1"/>
            <a:r>
              <a:rPr lang="en-US">
                <a:latin typeface="Calibri" pitchFamily="-123" charset="0"/>
              </a:rPr>
              <a:t>The problem is_____</a:t>
            </a:r>
          </a:p>
          <a:p>
            <a:pPr lvl="1"/>
            <a:endParaRPr lang="en-US">
              <a:latin typeface="Calibri" pitchFamily="-123" charset="0"/>
            </a:endParaRPr>
          </a:p>
          <a:p>
            <a:pPr lvl="1"/>
            <a:r>
              <a:rPr lang="en-US">
                <a:latin typeface="Calibri" pitchFamily="-123" charset="0"/>
              </a:rPr>
              <a:t>                           </a:t>
            </a:r>
          </a:p>
          <a:p>
            <a:endParaRPr lang="en-US">
              <a:latin typeface="Calibri" pitchFamily="-123" charset="0"/>
            </a:endParaRPr>
          </a:p>
          <a:p>
            <a:r>
              <a:rPr lang="en-US">
                <a:solidFill>
                  <a:srgbClr val="984807"/>
                </a:solidFill>
                <a:latin typeface="Calibri" pitchFamily="-123" charset="0"/>
              </a:rPr>
              <a:t>Solution</a:t>
            </a:r>
          </a:p>
          <a:p>
            <a:pPr lvl="1"/>
            <a:r>
              <a:rPr lang="en-US">
                <a:solidFill>
                  <a:srgbClr val="984807"/>
                </a:solidFill>
                <a:latin typeface="Calibri" pitchFamily="-123" charset="0"/>
              </a:rPr>
              <a:t>The solution is__________</a:t>
            </a:r>
          </a:p>
          <a:p>
            <a:endParaRPr lang="en-US">
              <a:latin typeface="Calibri" pitchFamily="-123" charset="0"/>
            </a:endParaRPr>
          </a:p>
        </p:txBody>
      </p:sp>
      <p:sp>
        <p:nvSpPr>
          <p:cNvPr id="8" name="Down Arrow Callout 7"/>
          <p:cNvSpPr/>
          <p:nvPr/>
        </p:nvSpPr>
        <p:spPr>
          <a:xfrm>
            <a:off x="173038" y="4630738"/>
            <a:ext cx="3997325" cy="1408112"/>
          </a:xfrm>
          <a:prstGeom prst="downArrowCallout">
            <a:avLst/>
          </a:prstGeom>
          <a:solidFill>
            <a:schemeClr val="accent1">
              <a:alpha val="40000"/>
            </a:schemeClr>
          </a:solidFill>
          <a:ln>
            <a:solidFill>
              <a:schemeClr val="tx2">
                <a:lumMod val="40000"/>
                <a:lumOff val="60000"/>
                <a:alpha val="0"/>
              </a:schemeClr>
            </a:solidFill>
          </a:ln>
        </p:spPr>
        <p:style>
          <a:lnRef idx="1">
            <a:schemeClr val="accent1"/>
          </a:lnRef>
          <a:fillRef idx="3">
            <a:schemeClr val="accent1"/>
          </a:fillRef>
          <a:effectRef idx="2">
            <a:schemeClr val="accent1"/>
          </a:effectRef>
          <a:fontRef idx="minor">
            <a:schemeClr val="lt1"/>
          </a:fontRef>
        </p:style>
      </p:sp>
      <p:cxnSp>
        <p:nvCxnSpPr>
          <p:cNvPr id="9" name="Straight Connector 8"/>
          <p:cNvCxnSpPr/>
          <p:nvPr/>
        </p:nvCxnSpPr>
        <p:spPr>
          <a:xfrm flipV="1">
            <a:off x="5334000" y="1019175"/>
            <a:ext cx="884238" cy="7938"/>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4318000" y="2203450"/>
            <a:ext cx="3949700" cy="0"/>
          </a:xfrm>
          <a:prstGeom prst="line">
            <a:avLst/>
          </a:prstGeom>
          <a:ln>
            <a:solidFill>
              <a:schemeClr val="accent6">
                <a:lumMod val="50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flipV="1">
            <a:off x="5334000" y="4095750"/>
            <a:ext cx="3314700" cy="4763"/>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4495800" y="6038850"/>
            <a:ext cx="4152900" cy="1588"/>
          </a:xfrm>
          <a:prstGeom prst="line">
            <a:avLst/>
          </a:prstGeom>
          <a:ln>
            <a:solidFill>
              <a:schemeClr val="accent6">
                <a:lumMod val="50000"/>
              </a:schemeClr>
            </a:solidFill>
          </a:ln>
        </p:spPr>
        <p:style>
          <a:lnRef idx="2">
            <a:schemeClr val="accent1"/>
          </a:lnRef>
          <a:fillRef idx="0">
            <a:schemeClr val="accent1"/>
          </a:fillRef>
          <a:effectRef idx="1">
            <a:schemeClr val="accent1"/>
          </a:effectRef>
          <a:fontRef idx="minor">
            <a:schemeClr val="tx1"/>
          </a:fontRef>
        </p:style>
      </p:cxnSp>
      <p:sp>
        <p:nvSpPr>
          <p:cNvPr id="22537" name="TextBox 9"/>
          <p:cNvSpPr txBox="1">
            <a:spLocks noChangeArrowheads="1"/>
          </p:cNvSpPr>
          <p:nvPr/>
        </p:nvSpPr>
        <p:spPr bwMode="auto">
          <a:xfrm>
            <a:off x="4625975" y="6686550"/>
            <a:ext cx="185738" cy="368300"/>
          </a:xfrm>
          <a:prstGeom prst="rect">
            <a:avLst/>
          </a:prstGeom>
          <a:noFill/>
          <a:ln w="9525">
            <a:noFill/>
            <a:miter lim="800000"/>
            <a:headEnd/>
            <a:tailEnd/>
          </a:ln>
        </p:spPr>
        <p:txBody>
          <a:bodyPr wrap="none">
            <a:prstTxWarp prst="textNoShape">
              <a:avLst/>
            </a:prstTxWarp>
            <a:spAutoFit/>
          </a:bodyPr>
          <a:lstStyle/>
          <a:p>
            <a:endParaRPr lang="en-US">
              <a:latin typeface="Calibri" pitchFamily="-123" charset="0"/>
            </a:endParaRPr>
          </a:p>
        </p:txBody>
      </p:sp>
      <p:sp>
        <p:nvSpPr>
          <p:cNvPr id="12" name="TextBox 11"/>
          <p:cNvSpPr txBox="1">
            <a:spLocks noChangeArrowheads="1"/>
          </p:cNvSpPr>
          <p:nvPr/>
        </p:nvSpPr>
        <p:spPr bwMode="auto">
          <a:xfrm>
            <a:off x="4318000" y="3225800"/>
            <a:ext cx="4595813" cy="3324225"/>
          </a:xfrm>
          <a:prstGeom prst="rect">
            <a:avLst/>
          </a:prstGeom>
          <a:noFill/>
          <a:ln w="9525">
            <a:noFill/>
            <a:miter lim="800000"/>
            <a:headEnd/>
            <a:tailEnd/>
          </a:ln>
        </p:spPr>
        <p:txBody>
          <a:bodyPr>
            <a:prstTxWarp prst="textNoShape">
              <a:avLst/>
            </a:prstTxWarp>
            <a:spAutoFit/>
          </a:bodyPr>
          <a:lstStyle/>
          <a:p>
            <a:r>
              <a:rPr lang="en-US" sz="3000">
                <a:latin typeface="Calibri" pitchFamily="-123" charset="0"/>
              </a:rPr>
              <a:t>Some time later, the Ant saw a man holding a gun aimed at the Dove. The Ant stung him in the foot sharply, made the man miss his aim, and saved the Dove's life.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1000"/>
                                        <p:tgtEl>
                                          <p:spTgt spid="12"/>
                                        </p:tgtEl>
                                      </p:cBhvr>
                                    </p:animEffect>
                                    <p:anim calcmode="lin" valueType="num">
                                      <p:cBhvr>
                                        <p:cTn id="16" dur="1000" fill="hold"/>
                                        <p:tgtEl>
                                          <p:spTgt spid="12"/>
                                        </p:tgtEl>
                                        <p:attrNameLst>
                                          <p:attrName>ppt_x</p:attrName>
                                        </p:attrNameLst>
                                      </p:cBhvr>
                                      <p:tavLst>
                                        <p:tav tm="0">
                                          <p:val>
                                            <p:strVal val="#ppt_x"/>
                                          </p:val>
                                        </p:tav>
                                        <p:tav tm="100000">
                                          <p:val>
                                            <p:strVal val="#ppt_x"/>
                                          </p:val>
                                        </p:tav>
                                      </p:tavLst>
                                    </p:anim>
                                    <p:anim calcmode="lin" valueType="num">
                                      <p:cBhvr>
                                        <p:cTn id="17" dur="900" decel="100000" fill="hold"/>
                                        <p:tgtEl>
                                          <p:spTgt spid="12"/>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Content Placeholder 2"/>
          <p:cNvSpPr>
            <a:spLocks noGrp="1"/>
          </p:cNvSpPr>
          <p:nvPr>
            <p:ph idx="1"/>
          </p:nvPr>
        </p:nvSpPr>
        <p:spPr>
          <a:xfrm>
            <a:off x="3875088" y="123825"/>
            <a:ext cx="5437187" cy="6523038"/>
          </a:xfrm>
        </p:spPr>
        <p:txBody>
          <a:bodyPr/>
          <a:lstStyle/>
          <a:p>
            <a:r>
              <a:rPr lang="en-US" sz="2400"/>
              <a:t> The Hares felt so picked-upon by the other animals, they did not know where to go.  As soon as they saw any animal approach them, off they would run.  One day, they saw a herd of wild Horses stampeding.  This scared the Hares, and they ran off to hide by a lake.  But just as they got near the bank of the lake, they saw a group of Frogs.  The Frogs had heard the pounding of the ground caused by the Hares and were frightened.  The Frogs hopped into the lake.  The Hares realized that they could live quietly next to the Frogs and neither would ever have to be afraid again.</a:t>
            </a:r>
          </a:p>
        </p:txBody>
      </p:sp>
      <p:sp>
        <p:nvSpPr>
          <p:cNvPr id="5" name="TextBox 4"/>
          <p:cNvSpPr txBox="1"/>
          <p:nvPr/>
        </p:nvSpPr>
        <p:spPr>
          <a:xfrm>
            <a:off x="173038" y="160338"/>
            <a:ext cx="3997325" cy="4340225"/>
          </a:xfrm>
          <a:prstGeom prst="rect">
            <a:avLst/>
          </a:prstGeom>
          <a:noFill/>
          <a:ln w="3175" cmpd="sng">
            <a:solidFill>
              <a:schemeClr val="tx1"/>
            </a:solidFill>
          </a:ln>
        </p:spPr>
        <p:txBody>
          <a:bodyPr>
            <a:spAutoFit/>
          </a:bodyPr>
          <a:lstStyle/>
          <a:p>
            <a:pPr marL="514350" indent="-514350" fontAlgn="auto">
              <a:spcBef>
                <a:spcPts val="0"/>
              </a:spcBef>
              <a:spcAft>
                <a:spcPts val="0"/>
              </a:spcAft>
              <a:defRPr/>
            </a:pPr>
            <a:r>
              <a:rPr lang="en-US" sz="2800" dirty="0">
                <a:latin typeface="+mn-lt"/>
                <a:ea typeface="+mn-ea"/>
                <a:cs typeface="+mn-cs"/>
              </a:rPr>
              <a:t>1. Read the story</a:t>
            </a:r>
          </a:p>
          <a:p>
            <a:pPr marL="514350" indent="-514350" fontAlgn="auto">
              <a:spcBef>
                <a:spcPts val="0"/>
              </a:spcBef>
              <a:spcAft>
                <a:spcPts val="0"/>
              </a:spcAft>
              <a:defRPr/>
            </a:pPr>
            <a:r>
              <a:rPr lang="en-US" sz="2800" dirty="0">
                <a:latin typeface="+mn-lt"/>
                <a:ea typeface="+mn-ea"/>
                <a:cs typeface="+mn-cs"/>
              </a:rPr>
              <a:t>2.  Who is it about?  What is happening?</a:t>
            </a:r>
          </a:p>
          <a:p>
            <a:pPr fontAlgn="auto">
              <a:spcBef>
                <a:spcPts val="0"/>
              </a:spcBef>
              <a:spcAft>
                <a:spcPts val="0"/>
              </a:spcAft>
              <a:defRPr/>
            </a:pPr>
            <a:r>
              <a:rPr lang="en-US" sz="2800" dirty="0">
                <a:latin typeface="+mn-lt"/>
                <a:ea typeface="+mn-ea"/>
                <a:cs typeface="+mn-cs"/>
              </a:rPr>
              <a:t>3.  Identify the problem</a:t>
            </a:r>
          </a:p>
          <a:p>
            <a:pPr lvl="1" fontAlgn="auto">
              <a:spcBef>
                <a:spcPts val="0"/>
              </a:spcBef>
              <a:spcAft>
                <a:spcPts val="0"/>
              </a:spcAft>
              <a:defRPr/>
            </a:pPr>
            <a:r>
              <a:rPr lang="en-US" sz="2400" dirty="0">
                <a:latin typeface="+mn-lt"/>
                <a:ea typeface="+mn-ea"/>
                <a:cs typeface="+mn-cs"/>
              </a:rPr>
              <a:t>Something that needs to be solved or worked out</a:t>
            </a:r>
          </a:p>
          <a:p>
            <a:pPr fontAlgn="auto">
              <a:spcBef>
                <a:spcPts val="0"/>
              </a:spcBef>
              <a:spcAft>
                <a:spcPts val="0"/>
              </a:spcAft>
              <a:defRPr/>
            </a:pPr>
            <a:r>
              <a:rPr lang="en-US" sz="2000" dirty="0">
                <a:solidFill>
                  <a:schemeClr val="tx1">
                    <a:lumMod val="50000"/>
                    <a:lumOff val="50000"/>
                  </a:schemeClr>
                </a:solidFill>
                <a:latin typeface="+mn-lt"/>
                <a:ea typeface="+mn-ea"/>
                <a:cs typeface="+mn-cs"/>
              </a:rPr>
              <a:t>How did I identify the problem?</a:t>
            </a:r>
          </a:p>
          <a:p>
            <a:pPr fontAlgn="auto">
              <a:spcBef>
                <a:spcPts val="0"/>
              </a:spcBef>
              <a:spcAft>
                <a:spcPts val="0"/>
              </a:spcAft>
              <a:defRPr/>
            </a:pPr>
            <a:r>
              <a:rPr lang="en-US" sz="2800" dirty="0">
                <a:latin typeface="+mn-lt"/>
                <a:ea typeface="+mn-ea"/>
                <a:cs typeface="+mn-cs"/>
              </a:rPr>
              <a:t>4.  Identify the solution</a:t>
            </a:r>
          </a:p>
          <a:p>
            <a:pPr lvl="1" fontAlgn="auto">
              <a:spcBef>
                <a:spcPts val="0"/>
              </a:spcBef>
              <a:spcAft>
                <a:spcPts val="0"/>
              </a:spcAft>
              <a:defRPr/>
            </a:pPr>
            <a:r>
              <a:rPr lang="en-US" sz="2400" dirty="0">
                <a:latin typeface="+mn-lt"/>
                <a:ea typeface="+mn-ea"/>
                <a:cs typeface="+mn-cs"/>
              </a:rPr>
              <a:t>The way the problem is solved or worked out</a:t>
            </a:r>
          </a:p>
          <a:p>
            <a:pPr fontAlgn="auto">
              <a:spcBef>
                <a:spcPts val="0"/>
              </a:spcBef>
              <a:spcAft>
                <a:spcPts val="0"/>
              </a:spcAft>
              <a:defRPr/>
            </a:pPr>
            <a:r>
              <a:rPr lang="en-US" sz="2000" dirty="0">
                <a:solidFill>
                  <a:srgbClr val="7F7F7F"/>
                </a:solidFill>
                <a:latin typeface="+mn-lt"/>
                <a:ea typeface="+mn-ea"/>
                <a:cs typeface="+mn-cs"/>
              </a:rPr>
              <a:t>How did I identify the solution?</a:t>
            </a:r>
            <a:endParaRPr lang="en-US" dirty="0">
              <a:latin typeface="+mn-lt"/>
              <a:ea typeface="+mn-ea"/>
              <a:cs typeface="+mn-cs"/>
            </a:endParaRPr>
          </a:p>
        </p:txBody>
      </p:sp>
      <p:sp>
        <p:nvSpPr>
          <p:cNvPr id="23555" name="TextBox 5"/>
          <p:cNvSpPr txBox="1">
            <a:spLocks noChangeArrowheads="1"/>
          </p:cNvSpPr>
          <p:nvPr/>
        </p:nvSpPr>
        <p:spPr bwMode="auto">
          <a:xfrm>
            <a:off x="173038" y="4483100"/>
            <a:ext cx="3997325" cy="2308225"/>
          </a:xfrm>
          <a:prstGeom prst="rect">
            <a:avLst/>
          </a:prstGeom>
          <a:noFill/>
          <a:ln w="28575">
            <a:solidFill>
              <a:schemeClr val="tx1"/>
            </a:solidFill>
            <a:miter lim="800000"/>
            <a:headEnd/>
            <a:tailEnd/>
          </a:ln>
        </p:spPr>
        <p:txBody>
          <a:bodyPr>
            <a:prstTxWarp prst="textNoShape">
              <a:avLst/>
            </a:prstTxWarp>
            <a:spAutoFit/>
          </a:bodyPr>
          <a:lstStyle/>
          <a:p>
            <a:r>
              <a:rPr lang="en-US">
                <a:latin typeface="Calibri" pitchFamily="-123" charset="0"/>
              </a:rPr>
              <a:t>Problem</a:t>
            </a:r>
          </a:p>
          <a:p>
            <a:pPr lvl="1"/>
            <a:r>
              <a:rPr lang="en-US">
                <a:latin typeface="Calibri" pitchFamily="-123" charset="0"/>
              </a:rPr>
              <a:t>The problem is_____</a:t>
            </a:r>
          </a:p>
          <a:p>
            <a:pPr lvl="1"/>
            <a:endParaRPr lang="en-US">
              <a:latin typeface="Calibri" pitchFamily="-123" charset="0"/>
            </a:endParaRPr>
          </a:p>
          <a:p>
            <a:pPr lvl="1"/>
            <a:r>
              <a:rPr lang="en-US">
                <a:latin typeface="Calibri" pitchFamily="-123" charset="0"/>
              </a:rPr>
              <a:t>                           </a:t>
            </a:r>
          </a:p>
          <a:p>
            <a:endParaRPr lang="en-US">
              <a:latin typeface="Calibri" pitchFamily="-123" charset="0"/>
            </a:endParaRPr>
          </a:p>
          <a:p>
            <a:r>
              <a:rPr lang="en-US">
                <a:solidFill>
                  <a:srgbClr val="984807"/>
                </a:solidFill>
                <a:latin typeface="Calibri" pitchFamily="-123" charset="0"/>
              </a:rPr>
              <a:t>Solution</a:t>
            </a:r>
          </a:p>
          <a:p>
            <a:pPr lvl="1"/>
            <a:r>
              <a:rPr lang="en-US">
                <a:solidFill>
                  <a:srgbClr val="984807"/>
                </a:solidFill>
                <a:latin typeface="Calibri" pitchFamily="-123" charset="0"/>
              </a:rPr>
              <a:t>The solution is__________</a:t>
            </a:r>
          </a:p>
          <a:p>
            <a:endParaRPr lang="en-US">
              <a:latin typeface="Calibri" pitchFamily="-123" charset="0"/>
            </a:endParaRPr>
          </a:p>
        </p:txBody>
      </p:sp>
      <p:cxnSp>
        <p:nvCxnSpPr>
          <p:cNvPr id="9" name="Straight Connector 8"/>
          <p:cNvCxnSpPr/>
          <p:nvPr/>
        </p:nvCxnSpPr>
        <p:spPr>
          <a:xfrm rot="10800000" flipV="1">
            <a:off x="4989513" y="531813"/>
            <a:ext cx="3509962"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rot="10800000" flipV="1">
            <a:off x="4335463" y="2720975"/>
            <a:ext cx="3027362"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4335463" y="5272088"/>
            <a:ext cx="2687637" cy="1587"/>
          </a:xfrm>
          <a:prstGeom prst="line">
            <a:avLst/>
          </a:prstGeom>
          <a:ln>
            <a:solidFill>
              <a:schemeClr val="accent6">
                <a:lumMod val="50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4335463" y="5637213"/>
            <a:ext cx="3406775" cy="1587"/>
          </a:xfrm>
          <a:prstGeom prst="line">
            <a:avLst/>
          </a:prstGeom>
          <a:ln>
            <a:solidFill>
              <a:schemeClr val="accent6">
                <a:lumMod val="50000"/>
              </a:schemeClr>
            </a:solidFill>
          </a:ln>
        </p:spPr>
        <p:style>
          <a:lnRef idx="2">
            <a:schemeClr val="accent1"/>
          </a:lnRef>
          <a:fillRef idx="0">
            <a:schemeClr val="accent1"/>
          </a:fillRef>
          <a:effectRef idx="1">
            <a:schemeClr val="accent1"/>
          </a:effectRef>
          <a:fontRef idx="minor">
            <a:schemeClr val="tx1"/>
          </a:fontRef>
        </p:style>
      </p:cxnSp>
      <p:sp>
        <p:nvSpPr>
          <p:cNvPr id="10" name="Down Arrow Callout 9"/>
          <p:cNvSpPr/>
          <p:nvPr/>
        </p:nvSpPr>
        <p:spPr>
          <a:xfrm>
            <a:off x="173038" y="4500563"/>
            <a:ext cx="3997325" cy="1343025"/>
          </a:xfrm>
          <a:prstGeom prst="downArrowCallout">
            <a:avLst/>
          </a:prstGeom>
          <a:solidFill>
            <a:srgbClr val="B5D2FF">
              <a:alpha val="27000"/>
            </a:srgbClr>
          </a:solidFill>
          <a:ln/>
        </p:spPr>
        <p:style>
          <a:lnRef idx="1">
            <a:schemeClr val="accent1"/>
          </a:lnRef>
          <a:fillRef idx="3">
            <a:schemeClr val="accent1"/>
          </a:fillRef>
          <a:effectRef idx="2">
            <a:schemeClr val="accent1"/>
          </a:effectRef>
          <a:fontRef idx="minor">
            <a:schemeClr val="lt1"/>
          </a:fontRef>
        </p:style>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accel="50000" decel="50000"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par>
                                <p:cTn id="15" presetID="2" presetClass="entr" presetSubtype="4" accel="50000" decel="50000" fill="hold" nodeType="with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additive="base">
                                        <p:cTn id="17" dur="500" fill="hold"/>
                                        <p:tgtEl>
                                          <p:spTgt spid="16"/>
                                        </p:tgtEl>
                                        <p:attrNameLst>
                                          <p:attrName>ppt_x</p:attrName>
                                        </p:attrNameLst>
                                      </p:cBhvr>
                                      <p:tavLst>
                                        <p:tav tm="0">
                                          <p:val>
                                            <p:strVal val="#ppt_x"/>
                                          </p:val>
                                        </p:tav>
                                        <p:tav tm="100000">
                                          <p:val>
                                            <p:strVal val="#ppt_x"/>
                                          </p:val>
                                        </p:tav>
                                      </p:tavLst>
                                    </p:anim>
                                    <p:anim calcmode="lin" valueType="num">
                                      <p:cBhvr additive="base">
                                        <p:cTn id="1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425" y="517525"/>
            <a:ext cx="8697913" cy="5895975"/>
          </a:xfrm>
          <a:ln w="38100" cmpd="dbl">
            <a:solidFill>
              <a:schemeClr val="tx1"/>
            </a:solidFill>
          </a:ln>
        </p:spPr>
        <p:txBody>
          <a:bodyPr rtlCol="0">
            <a:normAutofit fontScale="25000" lnSpcReduction="20000"/>
          </a:bodyPr>
          <a:lstStyle/>
          <a:p>
            <a:pPr fontAlgn="auto">
              <a:spcAft>
                <a:spcPts val="0"/>
              </a:spcAft>
              <a:buFont typeface="Arial"/>
              <a:buChar char="•"/>
              <a:defRPr/>
            </a:pPr>
            <a:r>
              <a:rPr lang="en-US" sz="11200" dirty="0" smtClean="0">
                <a:ea typeface="+mn-ea"/>
                <a:cs typeface="+mn-cs"/>
              </a:rPr>
              <a:t>What is something that needs to be solved or worked out called?</a:t>
            </a:r>
          </a:p>
          <a:p>
            <a:pPr fontAlgn="auto">
              <a:spcAft>
                <a:spcPts val="0"/>
              </a:spcAft>
              <a:buFont typeface="Arial"/>
              <a:buChar char="•"/>
              <a:defRPr/>
            </a:pPr>
            <a:r>
              <a:rPr lang="en-US" sz="11200" dirty="0" smtClean="0">
                <a:ea typeface="+mn-ea"/>
                <a:cs typeface="+mn-cs"/>
              </a:rPr>
              <a:t>What do we call the way a problem is solved or worked out?</a:t>
            </a:r>
          </a:p>
          <a:p>
            <a:pPr fontAlgn="auto">
              <a:spcAft>
                <a:spcPts val="0"/>
              </a:spcAft>
              <a:buFont typeface="Arial"/>
              <a:buChar char="•"/>
              <a:defRPr/>
            </a:pPr>
            <a:endParaRPr lang="en-US" dirty="0" smtClean="0">
              <a:ea typeface="+mn-ea"/>
              <a:cs typeface="+mn-cs"/>
            </a:endParaRPr>
          </a:p>
          <a:p>
            <a:pPr fontAlgn="auto">
              <a:spcAft>
                <a:spcPts val="0"/>
              </a:spcAft>
              <a:buFont typeface="Arial"/>
              <a:buNone/>
              <a:defRPr/>
            </a:pPr>
            <a:r>
              <a:rPr lang="en-US" sz="5600" dirty="0" smtClean="0">
                <a:ea typeface="+mn-ea"/>
                <a:cs typeface="+mn-cs"/>
              </a:rPr>
              <a:t>Identify the problem and solution in the following:</a:t>
            </a:r>
            <a:r>
              <a:rPr lang="en-US" sz="2800" dirty="0" smtClean="0">
                <a:ea typeface="+mn-ea"/>
                <a:cs typeface="+mn-cs"/>
              </a:rPr>
              <a:t> </a:t>
            </a:r>
            <a:endParaRPr lang="en-US" sz="2800" dirty="0">
              <a:ea typeface="+mn-ea"/>
              <a:cs typeface="+mn-cs"/>
            </a:endParaRPr>
          </a:p>
          <a:p>
            <a:pPr fontAlgn="auto">
              <a:spcAft>
                <a:spcPts val="0"/>
              </a:spcAft>
              <a:buFont typeface="Arial"/>
              <a:buChar char="•"/>
              <a:defRPr/>
            </a:pPr>
            <a:r>
              <a:rPr lang="en-US" sz="12800" dirty="0">
                <a:ea typeface="+mn-ea"/>
                <a:cs typeface="+mn-cs"/>
              </a:rPr>
              <a:t>     Some boys playing near a </a:t>
            </a:r>
            <a:r>
              <a:rPr lang="en-US" sz="12800" dirty="0" smtClean="0">
                <a:ea typeface="+mn-ea"/>
                <a:cs typeface="+mn-cs"/>
              </a:rPr>
              <a:t>pond </a:t>
            </a:r>
            <a:r>
              <a:rPr lang="en-US" sz="12800" dirty="0">
                <a:ea typeface="+mn-ea"/>
                <a:cs typeface="+mn-cs"/>
              </a:rPr>
              <a:t>saw</a:t>
            </a:r>
            <a:r>
              <a:rPr lang="en-US" sz="12800" dirty="0" smtClean="0">
                <a:ea typeface="+mn-ea"/>
                <a:cs typeface="+mn-cs"/>
              </a:rPr>
              <a:t> many </a:t>
            </a:r>
            <a:r>
              <a:rPr lang="en-US" sz="12800" dirty="0">
                <a:ea typeface="+mn-ea"/>
                <a:cs typeface="+mn-cs"/>
              </a:rPr>
              <a:t>Frogs in the water and thought it would be fun to throw stones at them.  </a:t>
            </a:r>
            <a:r>
              <a:rPr lang="en-US" sz="12800" dirty="0" smtClean="0">
                <a:ea typeface="+mn-ea"/>
                <a:cs typeface="+mn-cs"/>
              </a:rPr>
              <a:t>The boys </a:t>
            </a:r>
            <a:r>
              <a:rPr lang="en-US" sz="12800" dirty="0">
                <a:ea typeface="+mn-ea"/>
                <a:cs typeface="+mn-cs"/>
              </a:rPr>
              <a:t>killed several of the Frogs.  Surprisingly, one of the Frogs, lifted his head out of the water and cried out:  "Please, stop, boys!  This game that is fun for you is bringing death to my friends."</a:t>
            </a:r>
            <a:r>
              <a:rPr lang="en-US" sz="12800" dirty="0" smtClean="0">
                <a:ea typeface="+mn-ea"/>
                <a:cs typeface="+mn-cs"/>
              </a:rPr>
              <a:t> </a:t>
            </a:r>
          </a:p>
          <a:p>
            <a:pPr fontAlgn="auto">
              <a:spcAft>
                <a:spcPts val="0"/>
              </a:spcAft>
              <a:buFont typeface="Arial"/>
              <a:buChar char="•"/>
              <a:defRPr/>
            </a:pPr>
            <a:endParaRPr lang="en-US" sz="4129" dirty="0" smtClean="0">
              <a:ea typeface="+mn-ea"/>
              <a:cs typeface="+mn-cs"/>
            </a:endParaRPr>
          </a:p>
          <a:p>
            <a:pPr fontAlgn="auto">
              <a:spcAft>
                <a:spcPts val="0"/>
              </a:spcAft>
              <a:buFont typeface="Arial"/>
              <a:buChar char="•"/>
              <a:defRPr/>
            </a:pPr>
            <a:endParaRPr lang="en-US" sz="4129" dirty="0" smtClean="0">
              <a:ea typeface="+mn-ea"/>
              <a:cs typeface="+mn-cs"/>
            </a:endParaRPr>
          </a:p>
          <a:p>
            <a:pPr fontAlgn="auto">
              <a:spcAft>
                <a:spcPts val="0"/>
              </a:spcAft>
              <a:buFont typeface="Arial"/>
              <a:buChar char="•"/>
              <a:defRPr/>
            </a:pPr>
            <a:r>
              <a:rPr lang="en-US" sz="7200" dirty="0" smtClean="0">
                <a:ea typeface="+mn-ea"/>
                <a:cs typeface="+mn-cs"/>
              </a:rPr>
              <a:t>What did you learn about problems and solutions today?</a:t>
            </a:r>
          </a:p>
          <a:p>
            <a:pPr fontAlgn="auto">
              <a:spcAft>
                <a:spcPts val="0"/>
              </a:spcAft>
              <a:buFont typeface="Arial"/>
              <a:buChar char="•"/>
              <a:defRPr/>
            </a:pPr>
            <a:endParaRPr lang="en-US" dirty="0">
              <a:ea typeface="+mn-ea"/>
              <a:cs typeface="+mn-cs"/>
            </a:endParaRPr>
          </a:p>
          <a:p>
            <a:pPr fontAlgn="auto">
              <a:spcAft>
                <a:spcPts val="0"/>
              </a:spcAft>
              <a:buFont typeface="Arial"/>
              <a:buChar char="•"/>
              <a:defRPr/>
            </a:pPr>
            <a:endParaRPr lang="en-US" dirty="0">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US" smtClean="0"/>
              <a:t>Independent Practice</a:t>
            </a:r>
          </a:p>
        </p:txBody>
      </p:sp>
      <p:sp>
        <p:nvSpPr>
          <p:cNvPr id="25602" name="Content Placeholder 2"/>
          <p:cNvSpPr>
            <a:spLocks noGrp="1"/>
          </p:cNvSpPr>
          <p:nvPr>
            <p:ph idx="1"/>
          </p:nvPr>
        </p:nvSpPr>
        <p:spPr/>
        <p:txBody>
          <a:bodyPr/>
          <a:lstStyle/>
          <a:p>
            <a:r>
              <a:rPr lang="en-US" smtClean="0"/>
              <a:t>Read the stories and write the problem and solution on your graphic organizer.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5" name="Content Placeholder 2"/>
          <p:cNvSpPr>
            <a:spLocks noGrp="1"/>
          </p:cNvSpPr>
          <p:nvPr>
            <p:ph idx="1"/>
          </p:nvPr>
        </p:nvSpPr>
        <p:spPr>
          <a:xfrm>
            <a:off x="-376238" y="0"/>
            <a:ext cx="9740901" cy="4625975"/>
          </a:xfrm>
        </p:spPr>
        <p:txBody>
          <a:bodyPr/>
          <a:lstStyle/>
          <a:p>
            <a:pPr>
              <a:buFont typeface="Arial" pitchFamily="-123" charset="0"/>
              <a:buNone/>
            </a:pPr>
            <a:r>
              <a:rPr lang="en-US" sz="2400" smtClean="0"/>
              <a:t>		One summer day, a Grasshopper was hopping about in a field, playing and singing.  An Ant, who was working very hard passed by, with an ear of corn he was taking to his nest.    "Why not come and play with me," said the Grasshopper, "instead of working so hard under the hot sun?" </a:t>
            </a:r>
          </a:p>
          <a:p>
            <a:pPr>
              <a:buFont typeface="Arial" pitchFamily="-123" charset="0"/>
              <a:buNone/>
            </a:pPr>
            <a:r>
              <a:rPr lang="en-US" sz="2400" smtClean="0"/>
              <a:t>   "I am helping to store food for the winter," said the Ant, "and you should do the same." </a:t>
            </a:r>
          </a:p>
          <a:p>
            <a:pPr>
              <a:buFont typeface="Arial" pitchFamily="-123" charset="0"/>
              <a:buNone/>
            </a:pPr>
            <a:r>
              <a:rPr lang="en-US" sz="2400" smtClean="0"/>
              <a:t>   "Why think about winter now?" said the Grasshopper; “we have plenty of food."  But the Ant went on his way and kept on with his work.  When the winter came, the Grasshopper had no food and was hungry.  The Grasshopper watched every day while the Ant ate corn and grain from the collection he had worked on all summer. </a:t>
            </a:r>
          </a:p>
          <a:p>
            <a:endParaRPr lang="en-US" sz="2400" smtClean="0"/>
          </a:p>
        </p:txBody>
      </p:sp>
      <p:sp>
        <p:nvSpPr>
          <p:cNvPr id="5" name="TextBox 4"/>
          <p:cNvSpPr txBox="1"/>
          <p:nvPr/>
        </p:nvSpPr>
        <p:spPr>
          <a:xfrm>
            <a:off x="0" y="4625975"/>
            <a:ext cx="9144000" cy="2524125"/>
          </a:xfrm>
          <a:prstGeom prst="rect">
            <a:avLst/>
          </a:prstGeom>
          <a:noFill/>
          <a:ln w="3175" cmpd="sng">
            <a:solidFill>
              <a:schemeClr val="tx1"/>
            </a:solidFill>
          </a:ln>
        </p:spPr>
        <p:txBody>
          <a:bodyPr>
            <a:spAutoFit/>
          </a:bodyPr>
          <a:lstStyle/>
          <a:p>
            <a:pPr fontAlgn="auto">
              <a:spcBef>
                <a:spcPts val="0"/>
              </a:spcBef>
              <a:spcAft>
                <a:spcPts val="0"/>
              </a:spcAft>
              <a:defRPr/>
            </a:pPr>
            <a:r>
              <a:rPr lang="en-US" sz="2000" dirty="0">
                <a:latin typeface="+mn-lt"/>
                <a:ea typeface="+mn-ea"/>
                <a:cs typeface="+mn-cs"/>
              </a:rPr>
              <a:t>1.  Read the story Who/What is it about?</a:t>
            </a:r>
          </a:p>
          <a:p>
            <a:pPr fontAlgn="auto">
              <a:spcBef>
                <a:spcPts val="0"/>
              </a:spcBef>
              <a:spcAft>
                <a:spcPts val="0"/>
              </a:spcAft>
              <a:defRPr/>
            </a:pPr>
            <a:r>
              <a:rPr lang="en-US" sz="2000" dirty="0">
                <a:latin typeface="+mn-lt"/>
                <a:ea typeface="+mn-ea"/>
                <a:cs typeface="+mn-cs"/>
              </a:rPr>
              <a:t>2.  Identify the problem</a:t>
            </a:r>
          </a:p>
          <a:p>
            <a:pPr lvl="1" fontAlgn="auto">
              <a:spcBef>
                <a:spcPts val="0"/>
              </a:spcBef>
              <a:spcAft>
                <a:spcPts val="0"/>
              </a:spcAft>
              <a:defRPr/>
            </a:pPr>
            <a:r>
              <a:rPr lang="en-US" sz="2000" dirty="0">
                <a:latin typeface="+mn-lt"/>
                <a:ea typeface="+mn-ea"/>
                <a:cs typeface="+mn-cs"/>
              </a:rPr>
              <a:t>Something that needs to be solved or worked out</a:t>
            </a:r>
          </a:p>
          <a:p>
            <a:pPr fontAlgn="auto">
              <a:spcBef>
                <a:spcPts val="0"/>
              </a:spcBef>
              <a:spcAft>
                <a:spcPts val="0"/>
              </a:spcAft>
              <a:defRPr/>
            </a:pPr>
            <a:r>
              <a:rPr lang="en-US" sz="2000" dirty="0">
                <a:solidFill>
                  <a:schemeClr val="tx1">
                    <a:lumMod val="50000"/>
                    <a:lumOff val="50000"/>
                  </a:schemeClr>
                </a:solidFill>
                <a:latin typeface="+mn-lt"/>
                <a:ea typeface="+mn-ea"/>
                <a:cs typeface="+mn-cs"/>
              </a:rPr>
              <a:t>How did I identify the problem?</a:t>
            </a:r>
          </a:p>
          <a:p>
            <a:pPr fontAlgn="auto">
              <a:spcBef>
                <a:spcPts val="0"/>
              </a:spcBef>
              <a:spcAft>
                <a:spcPts val="0"/>
              </a:spcAft>
              <a:defRPr/>
            </a:pPr>
            <a:r>
              <a:rPr lang="en-US" sz="2000" dirty="0">
                <a:latin typeface="+mn-lt"/>
                <a:ea typeface="+mn-ea"/>
                <a:cs typeface="+mn-cs"/>
              </a:rPr>
              <a:t>3.  Identify the solution</a:t>
            </a:r>
          </a:p>
          <a:p>
            <a:pPr lvl="1" fontAlgn="auto">
              <a:spcBef>
                <a:spcPts val="0"/>
              </a:spcBef>
              <a:spcAft>
                <a:spcPts val="0"/>
              </a:spcAft>
              <a:defRPr/>
            </a:pPr>
            <a:r>
              <a:rPr lang="en-US" sz="2000" dirty="0">
                <a:latin typeface="+mn-lt"/>
                <a:ea typeface="+mn-ea"/>
                <a:cs typeface="+mn-cs"/>
              </a:rPr>
              <a:t>The way the problem is solved or worked out</a:t>
            </a:r>
          </a:p>
          <a:p>
            <a:pPr fontAlgn="auto">
              <a:spcBef>
                <a:spcPts val="0"/>
              </a:spcBef>
              <a:spcAft>
                <a:spcPts val="0"/>
              </a:spcAft>
              <a:defRPr/>
            </a:pPr>
            <a:r>
              <a:rPr lang="en-US" sz="2000" dirty="0">
                <a:solidFill>
                  <a:srgbClr val="7F7F7F"/>
                </a:solidFill>
                <a:latin typeface="+mn-lt"/>
                <a:ea typeface="+mn-ea"/>
                <a:cs typeface="+mn-cs"/>
              </a:rPr>
              <a:t>How did I identify the solution?</a:t>
            </a:r>
          </a:p>
          <a:p>
            <a:pPr fontAlgn="auto">
              <a:spcBef>
                <a:spcPts val="0"/>
              </a:spcBef>
              <a:spcAft>
                <a:spcPts val="0"/>
              </a:spcAft>
              <a:defRPr/>
            </a:pPr>
            <a:endParaRPr lang="en-US" dirty="0">
              <a:latin typeface="+mn-lt"/>
              <a:ea typeface="+mn-ea"/>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49" name="Content Placeholder 2"/>
          <p:cNvSpPr>
            <a:spLocks noGrp="1"/>
          </p:cNvSpPr>
          <p:nvPr>
            <p:ph idx="1"/>
          </p:nvPr>
        </p:nvSpPr>
        <p:spPr>
          <a:xfrm>
            <a:off x="3976688" y="0"/>
            <a:ext cx="5167312" cy="6497638"/>
          </a:xfrm>
        </p:spPr>
        <p:txBody>
          <a:bodyPr/>
          <a:lstStyle/>
          <a:p>
            <a:r>
              <a:rPr lang="en-US" sz="2300"/>
              <a:t>Two men were traveling together, when a Bear suddenly met them on the path.  One of the men climbed quickly into a tree and hid in the branches.  The other man knew he would be attacked.  So, he fell flat on the ground.  The Bear came up and pushed him with his snout and smelled him. The man held his breath and pretended to be dead. The Bear soon left him, because Bears will not touch a dead body.  After the Bear was gone, the Traveler from the tree got down and asked his friend what the Bear had whispered.  "He gave me this advice," his companion replied,  "Never travel with a friend who deserts you at the approach of danger." </a:t>
            </a:r>
          </a:p>
        </p:txBody>
      </p:sp>
      <p:sp>
        <p:nvSpPr>
          <p:cNvPr id="5" name="TextBox 4"/>
          <p:cNvSpPr txBox="1"/>
          <p:nvPr/>
        </p:nvSpPr>
        <p:spPr>
          <a:xfrm>
            <a:off x="173038" y="0"/>
            <a:ext cx="3997325" cy="4186238"/>
          </a:xfrm>
          <a:prstGeom prst="rect">
            <a:avLst/>
          </a:prstGeom>
          <a:noFill/>
          <a:ln w="3175" cmpd="sng">
            <a:solidFill>
              <a:schemeClr val="tx1"/>
            </a:solidFill>
          </a:ln>
        </p:spPr>
        <p:txBody>
          <a:bodyPr>
            <a:spAutoFit/>
          </a:bodyPr>
          <a:lstStyle/>
          <a:p>
            <a:pPr marL="514350" indent="-514350" fontAlgn="auto">
              <a:spcBef>
                <a:spcPts val="0"/>
              </a:spcBef>
              <a:spcAft>
                <a:spcPts val="0"/>
              </a:spcAft>
              <a:buFontTx/>
              <a:buAutoNum type="arabicPeriod"/>
              <a:defRPr/>
            </a:pPr>
            <a:r>
              <a:rPr lang="en-US" sz="2800" dirty="0">
                <a:latin typeface="+mn-lt"/>
                <a:ea typeface="+mn-ea"/>
                <a:cs typeface="+mn-cs"/>
              </a:rPr>
              <a:t>Read the story</a:t>
            </a:r>
          </a:p>
          <a:p>
            <a:pPr marL="514350" indent="-514350" fontAlgn="auto">
              <a:spcBef>
                <a:spcPts val="0"/>
              </a:spcBef>
              <a:spcAft>
                <a:spcPts val="0"/>
              </a:spcAft>
              <a:buFontTx/>
              <a:buAutoNum type="arabicPeriod"/>
              <a:defRPr/>
            </a:pPr>
            <a:r>
              <a:rPr lang="en-US" sz="2800" dirty="0">
                <a:latin typeface="+mn-lt"/>
                <a:ea typeface="+mn-ea"/>
                <a:cs typeface="+mn-cs"/>
              </a:rPr>
              <a:t>Who/What?</a:t>
            </a:r>
          </a:p>
          <a:p>
            <a:pPr fontAlgn="auto">
              <a:spcBef>
                <a:spcPts val="0"/>
              </a:spcBef>
              <a:spcAft>
                <a:spcPts val="0"/>
              </a:spcAft>
              <a:defRPr/>
            </a:pPr>
            <a:r>
              <a:rPr lang="en-US" sz="2800" dirty="0">
                <a:latin typeface="+mn-lt"/>
                <a:ea typeface="+mn-ea"/>
                <a:cs typeface="+mn-cs"/>
              </a:rPr>
              <a:t>3.  Identify the problem</a:t>
            </a:r>
          </a:p>
          <a:p>
            <a:pPr lvl="1" fontAlgn="auto">
              <a:spcBef>
                <a:spcPts val="0"/>
              </a:spcBef>
              <a:spcAft>
                <a:spcPts val="0"/>
              </a:spcAft>
              <a:defRPr/>
            </a:pPr>
            <a:r>
              <a:rPr lang="en-US" sz="2400" dirty="0">
                <a:latin typeface="+mn-lt"/>
                <a:ea typeface="+mn-ea"/>
                <a:cs typeface="+mn-cs"/>
              </a:rPr>
              <a:t>Something that needs to be solved or worked out</a:t>
            </a:r>
          </a:p>
          <a:p>
            <a:pPr fontAlgn="auto">
              <a:spcBef>
                <a:spcPts val="0"/>
              </a:spcBef>
              <a:spcAft>
                <a:spcPts val="0"/>
              </a:spcAft>
              <a:defRPr/>
            </a:pPr>
            <a:r>
              <a:rPr lang="en-US" sz="2000" dirty="0">
                <a:solidFill>
                  <a:schemeClr val="tx1">
                    <a:lumMod val="50000"/>
                    <a:lumOff val="50000"/>
                  </a:schemeClr>
                </a:solidFill>
                <a:latin typeface="+mn-lt"/>
                <a:ea typeface="+mn-ea"/>
                <a:cs typeface="+mn-cs"/>
              </a:rPr>
              <a:t>How did I identify the problem?</a:t>
            </a:r>
          </a:p>
          <a:p>
            <a:pPr fontAlgn="auto">
              <a:spcBef>
                <a:spcPts val="0"/>
              </a:spcBef>
              <a:spcAft>
                <a:spcPts val="0"/>
              </a:spcAft>
              <a:defRPr/>
            </a:pPr>
            <a:r>
              <a:rPr lang="en-US" sz="2800" dirty="0">
                <a:latin typeface="+mn-lt"/>
                <a:ea typeface="+mn-ea"/>
                <a:cs typeface="+mn-cs"/>
              </a:rPr>
              <a:t>4.  Identify the solution</a:t>
            </a:r>
          </a:p>
          <a:p>
            <a:pPr lvl="1" fontAlgn="auto">
              <a:spcBef>
                <a:spcPts val="0"/>
              </a:spcBef>
              <a:spcAft>
                <a:spcPts val="0"/>
              </a:spcAft>
              <a:defRPr/>
            </a:pPr>
            <a:r>
              <a:rPr lang="en-US" sz="2400" dirty="0">
                <a:latin typeface="+mn-lt"/>
                <a:ea typeface="+mn-ea"/>
                <a:cs typeface="+mn-cs"/>
              </a:rPr>
              <a:t>The way the problem is solved or worked out</a:t>
            </a:r>
          </a:p>
          <a:p>
            <a:pPr fontAlgn="auto">
              <a:spcBef>
                <a:spcPts val="0"/>
              </a:spcBef>
              <a:spcAft>
                <a:spcPts val="0"/>
              </a:spcAft>
              <a:defRPr/>
            </a:pPr>
            <a:r>
              <a:rPr lang="en-US" sz="2000" dirty="0">
                <a:solidFill>
                  <a:srgbClr val="7F7F7F"/>
                </a:solidFill>
                <a:latin typeface="+mn-lt"/>
                <a:ea typeface="+mn-ea"/>
                <a:cs typeface="+mn-cs"/>
              </a:rPr>
              <a:t>How did I identify the solution?</a:t>
            </a:r>
          </a:p>
          <a:p>
            <a:pPr fontAlgn="auto">
              <a:spcBef>
                <a:spcPts val="0"/>
              </a:spcBef>
              <a:spcAft>
                <a:spcPts val="0"/>
              </a:spcAft>
              <a:defRPr/>
            </a:pPr>
            <a:endParaRPr lang="en-US" dirty="0">
              <a:latin typeface="+mn-lt"/>
              <a:ea typeface="+mn-ea"/>
              <a:cs typeface="+mn-cs"/>
            </a:endParaRPr>
          </a:p>
        </p:txBody>
      </p:sp>
      <p:sp>
        <p:nvSpPr>
          <p:cNvPr id="27651" name="TextBox 5"/>
          <p:cNvSpPr txBox="1">
            <a:spLocks noChangeArrowheads="1"/>
          </p:cNvSpPr>
          <p:nvPr/>
        </p:nvSpPr>
        <p:spPr bwMode="auto">
          <a:xfrm>
            <a:off x="173038" y="4340225"/>
            <a:ext cx="3997325" cy="2308225"/>
          </a:xfrm>
          <a:prstGeom prst="rect">
            <a:avLst/>
          </a:prstGeom>
          <a:noFill/>
          <a:ln w="28575">
            <a:solidFill>
              <a:schemeClr val="tx1"/>
            </a:solidFill>
            <a:miter lim="800000"/>
            <a:headEnd/>
            <a:tailEnd/>
          </a:ln>
        </p:spPr>
        <p:txBody>
          <a:bodyPr>
            <a:prstTxWarp prst="textNoShape">
              <a:avLst/>
            </a:prstTxWarp>
            <a:spAutoFit/>
          </a:bodyPr>
          <a:lstStyle/>
          <a:p>
            <a:r>
              <a:rPr lang="en-US">
                <a:latin typeface="Calibri" pitchFamily="-123" charset="0"/>
              </a:rPr>
              <a:t>Problem</a:t>
            </a:r>
          </a:p>
          <a:p>
            <a:pPr lvl="1"/>
            <a:r>
              <a:rPr lang="en-US">
                <a:latin typeface="Calibri" pitchFamily="-123" charset="0"/>
              </a:rPr>
              <a:t>Write the problem here</a:t>
            </a:r>
          </a:p>
          <a:p>
            <a:pPr lvl="1"/>
            <a:endParaRPr lang="en-US">
              <a:latin typeface="Calibri" pitchFamily="-123" charset="0"/>
            </a:endParaRPr>
          </a:p>
          <a:p>
            <a:pPr lvl="1"/>
            <a:r>
              <a:rPr lang="en-US">
                <a:latin typeface="Calibri" pitchFamily="-123" charset="0"/>
              </a:rPr>
              <a:t>                           </a:t>
            </a:r>
          </a:p>
          <a:p>
            <a:endParaRPr lang="en-US">
              <a:latin typeface="Calibri" pitchFamily="-123" charset="0"/>
            </a:endParaRPr>
          </a:p>
          <a:p>
            <a:r>
              <a:rPr lang="en-US">
                <a:solidFill>
                  <a:srgbClr val="984807"/>
                </a:solidFill>
                <a:latin typeface="Calibri" pitchFamily="-123" charset="0"/>
              </a:rPr>
              <a:t>Solution</a:t>
            </a:r>
          </a:p>
          <a:p>
            <a:pPr lvl="1"/>
            <a:r>
              <a:rPr lang="en-US">
                <a:solidFill>
                  <a:srgbClr val="984807"/>
                </a:solidFill>
                <a:latin typeface="Calibri" pitchFamily="-123" charset="0"/>
              </a:rPr>
              <a:t>Write the solution here</a:t>
            </a:r>
          </a:p>
          <a:p>
            <a:endParaRPr lang="en-US">
              <a:latin typeface="Calibri" pitchFamily="-123" charset="0"/>
            </a:endParaRPr>
          </a:p>
        </p:txBody>
      </p:sp>
      <p:sp>
        <p:nvSpPr>
          <p:cNvPr id="8" name="Down Arrow Callout 7"/>
          <p:cNvSpPr/>
          <p:nvPr/>
        </p:nvSpPr>
        <p:spPr>
          <a:xfrm>
            <a:off x="173038" y="4340225"/>
            <a:ext cx="3997325" cy="1473200"/>
          </a:xfrm>
          <a:prstGeom prst="downArrowCallout">
            <a:avLst/>
          </a:prstGeom>
          <a:solidFill>
            <a:schemeClr val="accent1">
              <a:alpha val="40000"/>
            </a:schemeClr>
          </a:solidFill>
          <a:ln>
            <a:solidFill>
              <a:schemeClr val="tx2">
                <a:lumMod val="40000"/>
                <a:lumOff val="60000"/>
                <a:alpha val="0"/>
              </a:schemeClr>
            </a:solidFill>
          </a:ln>
        </p:spPr>
        <p:style>
          <a:lnRef idx="1">
            <a:schemeClr val="accent1"/>
          </a:lnRef>
          <a:fillRef idx="3">
            <a:schemeClr val="accent1"/>
          </a:fillRef>
          <a:effectRef idx="2">
            <a:schemeClr val="accent1"/>
          </a:effectRef>
          <a:fontRef idx="minor">
            <a:schemeClr val="lt1"/>
          </a:fontRef>
        </p:style>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975"/>
            <a:ext cx="8229600" cy="1143000"/>
          </a:xfrm>
        </p:spPr>
        <p:txBody>
          <a:bodyPr rtlCol="0">
            <a:normAutofit fontScale="90000"/>
          </a:bodyPr>
          <a:lstStyle/>
          <a:p>
            <a:pPr fontAlgn="auto">
              <a:spcAft>
                <a:spcPts val="0"/>
              </a:spcAft>
              <a:defRPr/>
            </a:pPr>
            <a:r>
              <a:rPr lang="en-US" sz="4889" dirty="0" smtClean="0">
                <a:ea typeface="+mj-ea"/>
                <a:cs typeface="+mj-cs"/>
              </a:rPr>
              <a:t>We will </a:t>
            </a:r>
            <a:r>
              <a:rPr lang="en-US" sz="4889" b="1" dirty="0" smtClean="0">
                <a:ea typeface="+mj-ea"/>
                <a:cs typeface="+mj-cs"/>
              </a:rPr>
              <a:t>identify</a:t>
            </a:r>
            <a:r>
              <a:rPr lang="en-US" sz="4889" baseline="30000" dirty="0" smtClean="0">
                <a:ea typeface="+mj-ea"/>
                <a:cs typeface="+mj-cs"/>
              </a:rPr>
              <a:t>1</a:t>
            </a:r>
            <a:r>
              <a:rPr lang="en-US" sz="4889" dirty="0" smtClean="0">
                <a:ea typeface="+mj-ea"/>
                <a:cs typeface="+mj-cs"/>
              </a:rPr>
              <a:t> problems and solutions in </a:t>
            </a:r>
            <a:r>
              <a:rPr lang="en-US" sz="4889" b="1" dirty="0" smtClean="0">
                <a:ea typeface="+mj-ea"/>
                <a:cs typeface="+mj-cs"/>
              </a:rPr>
              <a:t>fables</a:t>
            </a:r>
            <a:r>
              <a:rPr lang="en-US" sz="4889" baseline="30000" dirty="0" smtClean="0">
                <a:ea typeface="+mj-ea"/>
                <a:cs typeface="+mj-cs"/>
              </a:rPr>
              <a:t>2</a:t>
            </a:r>
            <a:r>
              <a:rPr lang="en-US" dirty="0" smtClean="0">
                <a:ea typeface="+mj-ea"/>
                <a:cs typeface="+mj-cs"/>
              </a:rPr>
              <a:t>.</a:t>
            </a:r>
            <a:endParaRPr lang="en-US" dirty="0">
              <a:ea typeface="+mj-ea"/>
              <a:cs typeface="+mj-cs"/>
            </a:endParaRPr>
          </a:p>
        </p:txBody>
      </p:sp>
      <p:sp>
        <p:nvSpPr>
          <p:cNvPr id="14338" name="Content Placeholder 2"/>
          <p:cNvSpPr>
            <a:spLocks noGrp="1"/>
          </p:cNvSpPr>
          <p:nvPr>
            <p:ph idx="1"/>
          </p:nvPr>
        </p:nvSpPr>
        <p:spPr>
          <a:xfrm>
            <a:off x="457200" y="3289300"/>
            <a:ext cx="8229600" cy="4525963"/>
          </a:xfrm>
        </p:spPr>
        <p:txBody>
          <a:bodyPr/>
          <a:lstStyle/>
          <a:p>
            <a:r>
              <a:rPr lang="en-US" baseline="30000" smtClean="0"/>
              <a:t>1</a:t>
            </a:r>
            <a:r>
              <a:rPr lang="en-US" b="1" smtClean="0"/>
              <a:t> identify </a:t>
            </a:r>
            <a:r>
              <a:rPr lang="en-US" smtClean="0"/>
              <a:t>means find</a:t>
            </a:r>
          </a:p>
          <a:p>
            <a:r>
              <a:rPr lang="en-US" baseline="30000" smtClean="0"/>
              <a:t>2</a:t>
            </a:r>
            <a:r>
              <a:rPr lang="en-US" b="1" smtClean="0"/>
              <a:t> fables </a:t>
            </a:r>
            <a:r>
              <a:rPr lang="en-US" smtClean="0"/>
              <a:t>are short stories that teach lessons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ea typeface="+mj-ea"/>
                <a:cs typeface="+mj-cs"/>
              </a:rPr>
              <a:t>Sometimes things go wrong and need to be fixed.  </a:t>
            </a:r>
            <a:endParaRPr lang="en-US" dirty="0">
              <a:ea typeface="+mj-ea"/>
              <a:cs typeface="+mj-cs"/>
            </a:endParaRPr>
          </a:p>
        </p:txBody>
      </p:sp>
      <p:sp>
        <p:nvSpPr>
          <p:cNvPr id="3" name="Content Placeholder 2"/>
          <p:cNvSpPr>
            <a:spLocks noGrp="1"/>
          </p:cNvSpPr>
          <p:nvPr>
            <p:ph idx="1"/>
          </p:nvPr>
        </p:nvSpPr>
        <p:spPr>
          <a:xfrm>
            <a:off x="457200" y="5053013"/>
            <a:ext cx="8012113" cy="1693862"/>
          </a:xfrm>
        </p:spPr>
        <p:txBody>
          <a:bodyPr rtlCol="0">
            <a:normAutofit fontScale="85000" lnSpcReduction="20000"/>
          </a:bodyPr>
          <a:lstStyle/>
          <a:p>
            <a:pPr fontAlgn="auto">
              <a:spcAft>
                <a:spcPts val="0"/>
              </a:spcAft>
              <a:buFont typeface="Arial"/>
              <a:buChar char="•"/>
              <a:defRPr/>
            </a:pPr>
            <a:r>
              <a:rPr lang="en-US" dirty="0" smtClean="0">
                <a:ea typeface="+mn-ea"/>
                <a:cs typeface="+mn-cs"/>
              </a:rPr>
              <a:t>What is wrong in the picture?</a:t>
            </a:r>
          </a:p>
          <a:p>
            <a:pPr fontAlgn="auto">
              <a:spcAft>
                <a:spcPts val="0"/>
              </a:spcAft>
              <a:buFont typeface="Arial"/>
              <a:buChar char="•"/>
              <a:defRPr/>
            </a:pPr>
            <a:r>
              <a:rPr lang="en-US" dirty="0" smtClean="0">
                <a:ea typeface="+mn-ea"/>
                <a:cs typeface="+mn-cs"/>
              </a:rPr>
              <a:t>How would you fix it?</a:t>
            </a:r>
          </a:p>
          <a:p>
            <a:pPr fontAlgn="auto">
              <a:spcAft>
                <a:spcPts val="0"/>
              </a:spcAft>
              <a:buFont typeface="Arial"/>
              <a:buNone/>
              <a:defRPr/>
            </a:pPr>
            <a:r>
              <a:rPr lang="en-US" dirty="0" smtClean="0">
                <a:ea typeface="+mn-ea"/>
                <a:cs typeface="+mn-cs"/>
              </a:rPr>
              <a:t>Today we are going to read fables and identify their problems and solutions.</a:t>
            </a:r>
            <a:endParaRPr lang="en-US" dirty="0">
              <a:ea typeface="+mn-ea"/>
              <a:cs typeface="+mn-cs"/>
            </a:endParaRPr>
          </a:p>
        </p:txBody>
      </p:sp>
      <p:pic>
        <p:nvPicPr>
          <p:cNvPr id="9" name="Picture 8"/>
          <p:cNvPicPr>
            <a:picLocks noChangeAspect="1"/>
          </p:cNvPicPr>
          <p:nvPr/>
        </p:nvPicPr>
        <p:blipFill>
          <a:blip r:embed="rId2"/>
          <a:srcRect/>
          <a:stretch>
            <a:fillRect/>
          </a:stretch>
        </p:blipFill>
        <p:spPr bwMode="auto">
          <a:xfrm>
            <a:off x="457200" y="1816100"/>
            <a:ext cx="3832225" cy="2768600"/>
          </a:xfrm>
          <a:prstGeom prst="rect">
            <a:avLst/>
          </a:prstGeom>
          <a:noFill/>
          <a:ln w="9525">
            <a:noFill/>
            <a:miter lim="800000"/>
            <a:headEnd/>
            <a:tailEnd/>
          </a:ln>
        </p:spPr>
      </p:pic>
      <p:pic>
        <p:nvPicPr>
          <p:cNvPr id="11" name="Picture 10"/>
          <p:cNvPicPr>
            <a:picLocks noChangeAspect="1"/>
          </p:cNvPicPr>
          <p:nvPr/>
        </p:nvPicPr>
        <p:blipFill>
          <a:blip r:embed="rId3"/>
          <a:srcRect/>
          <a:stretch>
            <a:fillRect/>
          </a:stretch>
        </p:blipFill>
        <p:spPr bwMode="auto">
          <a:xfrm>
            <a:off x="5384800" y="1816100"/>
            <a:ext cx="3678238" cy="2768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accel="50000" decel="5000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1+#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accel="50000" decel="50000"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1+#ppt_w/2"/>
                                          </p:val>
                                        </p:tav>
                                        <p:tav tm="100000">
                                          <p:val>
                                            <p:strVal val="#ppt_x"/>
                                          </p:val>
                                        </p:tav>
                                      </p:tavLst>
                                    </p:anim>
                                    <p:anim calcmode="lin" valueType="num">
                                      <p:cBhvr additive="base">
                                        <p:cTn id="14"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1638"/>
            <a:ext cx="8229600" cy="5721350"/>
          </a:xfrm>
        </p:spPr>
        <p:txBody>
          <a:bodyPr rtlCol="0">
            <a:normAutofit fontScale="85000" lnSpcReduction="20000"/>
          </a:bodyPr>
          <a:lstStyle/>
          <a:p>
            <a:pPr fontAlgn="auto">
              <a:spcAft>
                <a:spcPts val="0"/>
              </a:spcAft>
              <a:buFont typeface="Arial"/>
              <a:buChar char="•"/>
              <a:defRPr/>
            </a:pPr>
            <a:r>
              <a:rPr lang="en-US" dirty="0" smtClean="0">
                <a:ea typeface="+mn-ea"/>
                <a:cs typeface="+mn-cs"/>
              </a:rPr>
              <a:t>A </a:t>
            </a:r>
            <a:r>
              <a:rPr lang="en-US" b="1" dirty="0" smtClean="0">
                <a:ea typeface="+mn-ea"/>
                <a:cs typeface="+mn-cs"/>
              </a:rPr>
              <a:t>problem</a:t>
            </a:r>
            <a:r>
              <a:rPr lang="en-US" dirty="0" smtClean="0">
                <a:ea typeface="+mn-ea"/>
                <a:cs typeface="+mn-cs"/>
              </a:rPr>
              <a:t> in text is something that needs to be solved or worked out.</a:t>
            </a:r>
          </a:p>
          <a:p>
            <a:pPr lvl="1" fontAlgn="auto">
              <a:spcAft>
                <a:spcPts val="0"/>
              </a:spcAft>
              <a:buFont typeface="Arial"/>
              <a:buChar char="–"/>
              <a:defRPr/>
            </a:pPr>
            <a:r>
              <a:rPr lang="en-US" dirty="0" smtClean="0">
                <a:ea typeface="+mn-ea"/>
              </a:rPr>
              <a:t>The problem is usually found near the beginning of the text</a:t>
            </a:r>
          </a:p>
          <a:p>
            <a:pPr fontAlgn="auto">
              <a:spcAft>
                <a:spcPts val="0"/>
              </a:spcAft>
              <a:buFont typeface="Arial"/>
              <a:buChar char="•"/>
              <a:defRPr/>
            </a:pPr>
            <a:r>
              <a:rPr lang="en-US" dirty="0" smtClean="0">
                <a:ea typeface="+mn-ea"/>
                <a:cs typeface="+mn-cs"/>
              </a:rPr>
              <a:t>Examples:</a:t>
            </a:r>
          </a:p>
          <a:p>
            <a:pPr lvl="2" fontAlgn="auto">
              <a:spcAft>
                <a:spcPts val="0"/>
              </a:spcAft>
              <a:buFont typeface="Arial"/>
              <a:buChar char="•"/>
              <a:defRPr/>
            </a:pPr>
            <a:r>
              <a:rPr lang="en-US" sz="2588" dirty="0" smtClean="0">
                <a:ea typeface="+mn-ea"/>
              </a:rPr>
              <a:t>My homework fell in the mud!</a:t>
            </a:r>
          </a:p>
          <a:p>
            <a:pPr lvl="2" fontAlgn="auto">
              <a:spcAft>
                <a:spcPts val="0"/>
              </a:spcAft>
              <a:buFont typeface="Arial"/>
              <a:buChar char="•"/>
              <a:defRPr/>
            </a:pPr>
            <a:r>
              <a:rPr lang="en-US" sz="2588" dirty="0" smtClean="0">
                <a:ea typeface="+mn-ea"/>
              </a:rPr>
              <a:t>The glass fell out of my hand and broke.</a:t>
            </a:r>
          </a:p>
          <a:p>
            <a:pPr lvl="2" fontAlgn="auto">
              <a:spcAft>
                <a:spcPts val="0"/>
              </a:spcAft>
              <a:buFont typeface="Arial"/>
              <a:buNone/>
              <a:defRPr/>
            </a:pPr>
            <a:endParaRPr lang="en-US" dirty="0" smtClean="0">
              <a:ea typeface="+mn-ea"/>
            </a:endParaRPr>
          </a:p>
          <a:p>
            <a:pPr lvl="2" fontAlgn="auto">
              <a:spcAft>
                <a:spcPts val="0"/>
              </a:spcAft>
              <a:buFont typeface="Arial"/>
              <a:buNone/>
              <a:defRPr/>
            </a:pPr>
            <a:r>
              <a:rPr lang="en-US" b="1" dirty="0" smtClean="0">
                <a:ea typeface="+mn-ea"/>
              </a:rPr>
              <a:t>What is a problem in text?  A problem in text is_______</a:t>
            </a:r>
          </a:p>
          <a:p>
            <a:pPr lvl="2" fontAlgn="auto">
              <a:spcAft>
                <a:spcPts val="0"/>
              </a:spcAft>
              <a:buFont typeface="Arial"/>
              <a:buNone/>
              <a:defRPr/>
            </a:pPr>
            <a:endParaRPr lang="en-US" dirty="0" smtClean="0">
              <a:ea typeface="+mn-ea"/>
            </a:endParaRPr>
          </a:p>
          <a:p>
            <a:pPr lvl="2" fontAlgn="auto">
              <a:spcAft>
                <a:spcPts val="0"/>
              </a:spcAft>
              <a:buFont typeface="Arial"/>
              <a:buNone/>
              <a:defRPr/>
            </a:pPr>
            <a:endParaRPr lang="en-US" dirty="0" smtClean="0">
              <a:ea typeface="+mn-ea"/>
            </a:endParaRPr>
          </a:p>
          <a:p>
            <a:pPr fontAlgn="auto">
              <a:spcAft>
                <a:spcPts val="0"/>
              </a:spcAft>
              <a:buFont typeface="Arial"/>
              <a:buChar char="•"/>
              <a:defRPr/>
            </a:pPr>
            <a:r>
              <a:rPr lang="en-US" dirty="0" smtClean="0">
                <a:ea typeface="+mn-ea"/>
                <a:cs typeface="+mn-cs"/>
              </a:rPr>
              <a:t>Which sentence below is a problem?</a:t>
            </a:r>
          </a:p>
          <a:p>
            <a:pPr lvl="1" fontAlgn="auto">
              <a:spcAft>
                <a:spcPts val="0"/>
              </a:spcAft>
              <a:buFont typeface="Arial"/>
              <a:buChar char="–"/>
              <a:defRPr/>
            </a:pPr>
            <a:r>
              <a:rPr lang="en-US" dirty="0" smtClean="0">
                <a:ea typeface="+mn-ea"/>
              </a:rPr>
              <a:t>1.  The baby takes a bath.</a:t>
            </a:r>
          </a:p>
          <a:p>
            <a:pPr lvl="1" fontAlgn="auto">
              <a:spcAft>
                <a:spcPts val="0"/>
              </a:spcAft>
              <a:buFont typeface="Arial"/>
              <a:buChar char="–"/>
              <a:defRPr/>
            </a:pPr>
            <a:r>
              <a:rPr lang="en-US" dirty="0" smtClean="0">
                <a:ea typeface="+mn-ea"/>
              </a:rPr>
              <a:t>2.  The bathtub is overflowing.</a:t>
            </a:r>
          </a:p>
          <a:p>
            <a:pPr lvl="2" fontAlgn="auto">
              <a:spcAft>
                <a:spcPts val="0"/>
              </a:spcAft>
              <a:buFont typeface="Arial"/>
              <a:buChar char="•"/>
              <a:defRPr/>
            </a:pPr>
            <a:r>
              <a:rPr lang="en-US" dirty="0" smtClean="0">
                <a:ea typeface="+mn-ea"/>
              </a:rPr>
              <a:t>How did you know?</a:t>
            </a:r>
          </a:p>
          <a:p>
            <a:pPr lvl="1" fontAlgn="auto">
              <a:spcAft>
                <a:spcPts val="0"/>
              </a:spcAft>
              <a:buFont typeface="Arial"/>
              <a:buNone/>
              <a:defRPr/>
            </a:pPr>
            <a:r>
              <a:rPr lang="en-US" dirty="0" smtClean="0">
                <a:ea typeface="+mn-ea"/>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1000"/>
                                        <p:tgtEl>
                                          <p:spTgt spid="3">
                                            <p:txEl>
                                              <p:pRg st="9" end="9"/>
                                            </p:txEl>
                                          </p:spTgt>
                                        </p:tgtEl>
                                      </p:cBhvr>
                                    </p:animEffect>
                                    <p:anim calcmode="lin" valueType="num">
                                      <p:cBhvr>
                                        <p:cTn id="48"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9" end="9"/>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9" end="9"/>
                                            </p:txEl>
                                          </p:spTgt>
                                        </p:tgtEl>
                                        <p:attrNameLst>
                                          <p:attrName>ppt_y</p:attrName>
                                        </p:attrNameLst>
                                      </p:cBhvr>
                                      <p:tavLst>
                                        <p:tav tm="0">
                                          <p:val>
                                            <p:strVal val="#ppt_y-.03"/>
                                          </p:val>
                                        </p:tav>
                                        <p:tav tm="100000">
                                          <p:val>
                                            <p:strVal val="#ppt_y"/>
                                          </p:val>
                                        </p:tav>
                                      </p:tavLst>
                                    </p:anim>
                                  </p:childTnLst>
                                </p:cTn>
                              </p:par>
                              <p:par>
                                <p:cTn id="51" presetID="37" presetClass="entr" presetSubtype="0" fill="hold" grpId="0" nodeType="with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animEffect transition="in" filter="fade">
                                      <p:cBhvr>
                                        <p:cTn id="53" dur="1000"/>
                                        <p:tgtEl>
                                          <p:spTgt spid="3">
                                            <p:txEl>
                                              <p:pRg st="10" end="10"/>
                                            </p:txEl>
                                          </p:spTgt>
                                        </p:tgtEl>
                                      </p:cBhvr>
                                    </p:animEffect>
                                    <p:anim calcmode="lin" valueType="num">
                                      <p:cBhvr>
                                        <p:cTn id="5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5" dur="900" decel="100000" fill="hold"/>
                                        <p:tgtEl>
                                          <p:spTgt spid="3">
                                            <p:txEl>
                                              <p:pRg st="10" end="10"/>
                                            </p:txEl>
                                          </p:spTgt>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3">
                                            <p:txEl>
                                              <p:pRg st="10" end="10"/>
                                            </p:txEl>
                                          </p:spTgt>
                                        </p:tgtEl>
                                        <p:attrNameLst>
                                          <p:attrName>ppt_y</p:attrName>
                                        </p:attrNameLst>
                                      </p:cBhvr>
                                      <p:tavLst>
                                        <p:tav tm="0">
                                          <p:val>
                                            <p:strVal val="#ppt_y-.03"/>
                                          </p:val>
                                        </p:tav>
                                        <p:tav tm="100000">
                                          <p:val>
                                            <p:strVal val="#ppt_y"/>
                                          </p:val>
                                        </p:tav>
                                      </p:tavLst>
                                    </p:anim>
                                  </p:childTnLst>
                                </p:cTn>
                              </p:par>
                              <p:par>
                                <p:cTn id="57" presetID="37" presetClass="entr" presetSubtype="0" fill="hold" grpId="0" nodeType="withEffect">
                                  <p:stCondLst>
                                    <p:cond delay="0"/>
                                  </p:stCondLst>
                                  <p:childTnLst>
                                    <p:set>
                                      <p:cBhvr>
                                        <p:cTn id="58" dur="1" fill="hold">
                                          <p:stCondLst>
                                            <p:cond delay="0"/>
                                          </p:stCondLst>
                                        </p:cTn>
                                        <p:tgtEl>
                                          <p:spTgt spid="3">
                                            <p:txEl>
                                              <p:pRg st="11" end="11"/>
                                            </p:txEl>
                                          </p:spTgt>
                                        </p:tgtEl>
                                        <p:attrNameLst>
                                          <p:attrName>style.visibility</p:attrName>
                                        </p:attrNameLst>
                                      </p:cBhvr>
                                      <p:to>
                                        <p:strVal val="visible"/>
                                      </p:to>
                                    </p:set>
                                    <p:animEffect transition="in" filter="fade">
                                      <p:cBhvr>
                                        <p:cTn id="59" dur="1000"/>
                                        <p:tgtEl>
                                          <p:spTgt spid="3">
                                            <p:txEl>
                                              <p:pRg st="11" end="11"/>
                                            </p:txEl>
                                          </p:spTgt>
                                        </p:tgtEl>
                                      </p:cBhvr>
                                    </p:animEffect>
                                    <p:anim calcmode="lin" valueType="num">
                                      <p:cBhvr>
                                        <p:cTn id="60"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1" dur="900" decel="100000" fill="hold"/>
                                        <p:tgtEl>
                                          <p:spTgt spid="3">
                                            <p:txEl>
                                              <p:pRg st="11" end="11"/>
                                            </p:txEl>
                                          </p:spTgt>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3">
                                            <p:txEl>
                                              <p:pRg st="11" end="11"/>
                                            </p:txEl>
                                          </p:spTgt>
                                        </p:tgtEl>
                                        <p:attrNameLst>
                                          <p:attrName>ppt_y</p:attrName>
                                        </p:attrNameLst>
                                      </p:cBhvr>
                                      <p:tavLst>
                                        <p:tav tm="0">
                                          <p:val>
                                            <p:strVal val="#ppt_y-.03"/>
                                          </p:val>
                                        </p:tav>
                                        <p:tav tm="100000">
                                          <p:val>
                                            <p:strVal val="#ppt_y"/>
                                          </p:val>
                                        </p:tav>
                                      </p:tavLst>
                                    </p:anim>
                                  </p:childTnLst>
                                </p:cTn>
                              </p:par>
                              <p:par>
                                <p:cTn id="63" presetID="37" presetClass="entr" presetSubtype="0" fill="hold" grpId="0" nodeType="withEffect">
                                  <p:stCondLst>
                                    <p:cond delay="0"/>
                                  </p:stCondLst>
                                  <p:childTnLst>
                                    <p:set>
                                      <p:cBhvr>
                                        <p:cTn id="64" dur="1" fill="hold">
                                          <p:stCondLst>
                                            <p:cond delay="0"/>
                                          </p:stCondLst>
                                        </p:cTn>
                                        <p:tgtEl>
                                          <p:spTgt spid="3">
                                            <p:txEl>
                                              <p:pRg st="12" end="12"/>
                                            </p:txEl>
                                          </p:spTgt>
                                        </p:tgtEl>
                                        <p:attrNameLst>
                                          <p:attrName>style.visibility</p:attrName>
                                        </p:attrNameLst>
                                      </p:cBhvr>
                                      <p:to>
                                        <p:strVal val="visible"/>
                                      </p:to>
                                    </p:set>
                                    <p:animEffect transition="in" filter="fade">
                                      <p:cBhvr>
                                        <p:cTn id="65" dur="1000"/>
                                        <p:tgtEl>
                                          <p:spTgt spid="3">
                                            <p:txEl>
                                              <p:pRg st="12" end="12"/>
                                            </p:txEl>
                                          </p:spTgt>
                                        </p:tgtEl>
                                      </p:cBhvr>
                                    </p:animEffect>
                                    <p:anim calcmode="lin" valueType="num">
                                      <p:cBhvr>
                                        <p:cTn id="66"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67" dur="900" decel="100000" fill="hold"/>
                                        <p:tgtEl>
                                          <p:spTgt spid="3">
                                            <p:txEl>
                                              <p:pRg st="12" end="12"/>
                                            </p:txEl>
                                          </p:spTgt>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3">
                                            <p:txEl>
                                              <p:pRg st="12" end="12"/>
                                            </p:txEl>
                                          </p:spTgt>
                                        </p:tgtEl>
                                        <p:attrNameLst>
                                          <p:attrName>ppt_y</p:attrName>
                                        </p:attrNameLst>
                                      </p:cBhvr>
                                      <p:tavLst>
                                        <p:tav tm="0">
                                          <p:val>
                                            <p:strVal val="#ppt_y-.03"/>
                                          </p:val>
                                        </p:tav>
                                        <p:tav tm="100000">
                                          <p:val>
                                            <p:strVal val="#ppt_y"/>
                                          </p:val>
                                        </p:tav>
                                      </p:tavLst>
                                    </p:anim>
                                  </p:childTnLst>
                                </p:cTn>
                              </p:par>
                              <p:par>
                                <p:cTn id="69" presetID="37" presetClass="entr" presetSubtype="0" fill="hold" grpId="0" nodeType="withEffect">
                                  <p:stCondLst>
                                    <p:cond delay="0"/>
                                  </p:stCondLst>
                                  <p:childTnLst>
                                    <p:set>
                                      <p:cBhvr>
                                        <p:cTn id="70" dur="1" fill="hold">
                                          <p:stCondLst>
                                            <p:cond delay="0"/>
                                          </p:stCondLst>
                                        </p:cTn>
                                        <p:tgtEl>
                                          <p:spTgt spid="3">
                                            <p:txEl>
                                              <p:pRg st="13" end="13"/>
                                            </p:txEl>
                                          </p:spTgt>
                                        </p:tgtEl>
                                        <p:attrNameLst>
                                          <p:attrName>style.visibility</p:attrName>
                                        </p:attrNameLst>
                                      </p:cBhvr>
                                      <p:to>
                                        <p:strVal val="visible"/>
                                      </p:to>
                                    </p:set>
                                    <p:animEffect transition="in" filter="fade">
                                      <p:cBhvr>
                                        <p:cTn id="71" dur="1000"/>
                                        <p:tgtEl>
                                          <p:spTgt spid="3">
                                            <p:txEl>
                                              <p:pRg st="13" end="13"/>
                                            </p:txEl>
                                          </p:spTgt>
                                        </p:tgtEl>
                                      </p:cBhvr>
                                    </p:animEffect>
                                    <p:anim calcmode="lin" valueType="num">
                                      <p:cBhvr>
                                        <p:cTn id="72"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73" dur="900" decel="100000" fill="hold"/>
                                        <p:tgtEl>
                                          <p:spTgt spid="3">
                                            <p:txEl>
                                              <p:pRg st="13" end="13"/>
                                            </p:txEl>
                                          </p:spTgt>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3">
                                            <p:txEl>
                                              <p:pRg st="13" end="1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0700" y="655638"/>
            <a:ext cx="8229600" cy="5499100"/>
          </a:xfrm>
        </p:spPr>
        <p:txBody>
          <a:bodyPr rtlCol="0">
            <a:normAutofit fontScale="55000" lnSpcReduction="20000"/>
          </a:bodyPr>
          <a:lstStyle/>
          <a:p>
            <a:pPr fontAlgn="auto">
              <a:spcAft>
                <a:spcPts val="0"/>
              </a:spcAft>
              <a:buFont typeface="Arial"/>
              <a:buChar char="•"/>
              <a:defRPr/>
            </a:pPr>
            <a:r>
              <a:rPr lang="en-US" sz="5120" dirty="0" smtClean="0">
                <a:ea typeface="+mn-ea"/>
                <a:cs typeface="+mn-cs"/>
              </a:rPr>
              <a:t>A </a:t>
            </a:r>
            <a:r>
              <a:rPr lang="en-US" sz="5120" b="1" dirty="0" smtClean="0">
                <a:ea typeface="+mn-ea"/>
                <a:cs typeface="+mn-cs"/>
              </a:rPr>
              <a:t>solution</a:t>
            </a:r>
            <a:r>
              <a:rPr lang="en-US" sz="5120" dirty="0" smtClean="0">
                <a:ea typeface="+mn-ea"/>
                <a:cs typeface="+mn-cs"/>
              </a:rPr>
              <a:t> in text is the way the problem is solved or worked out. A solution is the “fix.”</a:t>
            </a:r>
          </a:p>
          <a:p>
            <a:pPr lvl="1" fontAlgn="auto">
              <a:spcAft>
                <a:spcPts val="0"/>
              </a:spcAft>
              <a:buFont typeface="Arial"/>
              <a:buChar char="–"/>
              <a:defRPr/>
            </a:pPr>
            <a:r>
              <a:rPr lang="en-US" sz="3636" dirty="0" smtClean="0">
                <a:ea typeface="+mn-ea"/>
              </a:rPr>
              <a:t>The solution is usually found near the end of the text.</a:t>
            </a:r>
          </a:p>
          <a:p>
            <a:pPr lvl="1" fontAlgn="auto">
              <a:spcAft>
                <a:spcPts val="0"/>
              </a:spcAft>
              <a:buFont typeface="Arial"/>
              <a:buChar char="–"/>
              <a:defRPr/>
            </a:pPr>
            <a:endParaRPr lang="en-US" dirty="0" smtClean="0">
              <a:ea typeface="+mn-ea"/>
            </a:endParaRPr>
          </a:p>
          <a:p>
            <a:pPr fontAlgn="auto">
              <a:spcAft>
                <a:spcPts val="0"/>
              </a:spcAft>
              <a:buFont typeface="Arial"/>
              <a:buChar char="•"/>
              <a:defRPr/>
            </a:pPr>
            <a:r>
              <a:rPr lang="en-US" dirty="0" smtClean="0">
                <a:ea typeface="+mn-ea"/>
                <a:cs typeface="+mn-cs"/>
              </a:rPr>
              <a:t>Examples:</a:t>
            </a:r>
          </a:p>
          <a:p>
            <a:pPr lvl="2" fontAlgn="auto">
              <a:spcAft>
                <a:spcPts val="0"/>
              </a:spcAft>
              <a:buFont typeface="Arial"/>
              <a:buChar char="•"/>
              <a:defRPr/>
            </a:pPr>
            <a:r>
              <a:rPr lang="en-US" sz="4364" dirty="0" smtClean="0">
                <a:ea typeface="+mn-ea"/>
              </a:rPr>
              <a:t>Luckily, I could still see the answers and copy them onto another homework paper.</a:t>
            </a:r>
          </a:p>
          <a:p>
            <a:pPr lvl="2" fontAlgn="auto">
              <a:spcAft>
                <a:spcPts val="0"/>
              </a:spcAft>
              <a:buFont typeface="Arial"/>
              <a:buChar char="•"/>
              <a:defRPr/>
            </a:pPr>
            <a:r>
              <a:rPr lang="en-US" sz="4364" dirty="0" smtClean="0">
                <a:ea typeface="+mn-ea"/>
              </a:rPr>
              <a:t>Mom helped me sweep up the broken pieces of glass and asked me to be more careful next time.</a:t>
            </a:r>
          </a:p>
          <a:p>
            <a:pPr lvl="2" fontAlgn="auto">
              <a:spcAft>
                <a:spcPts val="0"/>
              </a:spcAft>
              <a:buFont typeface="Arial"/>
              <a:buNone/>
              <a:defRPr/>
            </a:pPr>
            <a:endParaRPr lang="en-US" dirty="0" smtClean="0">
              <a:ea typeface="+mn-ea"/>
            </a:endParaRPr>
          </a:p>
          <a:p>
            <a:pPr lvl="2" fontAlgn="auto">
              <a:spcAft>
                <a:spcPts val="0"/>
              </a:spcAft>
              <a:buFont typeface="Arial"/>
              <a:buNone/>
              <a:defRPr/>
            </a:pPr>
            <a:r>
              <a:rPr lang="en-US" sz="3636" b="1" dirty="0" smtClean="0">
                <a:ea typeface="+mn-ea"/>
              </a:rPr>
              <a:t>What is a solution in text?  A solution in text is_______</a:t>
            </a:r>
          </a:p>
          <a:p>
            <a:pPr lvl="2" fontAlgn="auto">
              <a:spcAft>
                <a:spcPts val="0"/>
              </a:spcAft>
              <a:buFont typeface="Arial"/>
              <a:buNone/>
              <a:defRPr/>
            </a:pPr>
            <a:endParaRPr lang="en-US" dirty="0" smtClean="0">
              <a:ea typeface="+mn-ea"/>
            </a:endParaRPr>
          </a:p>
          <a:p>
            <a:pPr lvl="2" fontAlgn="auto">
              <a:spcAft>
                <a:spcPts val="0"/>
              </a:spcAft>
              <a:buFont typeface="Arial"/>
              <a:buNone/>
              <a:defRPr/>
            </a:pPr>
            <a:endParaRPr lang="en-US" dirty="0" smtClean="0">
              <a:ea typeface="+mn-ea"/>
            </a:endParaRPr>
          </a:p>
          <a:p>
            <a:pPr lvl="2" fontAlgn="auto">
              <a:spcAft>
                <a:spcPts val="0"/>
              </a:spcAft>
              <a:buFont typeface="Arial"/>
              <a:buNone/>
              <a:defRPr/>
            </a:pPr>
            <a:endParaRPr lang="en-US" sz="3840" dirty="0" smtClean="0">
              <a:ea typeface="+mn-ea"/>
            </a:endParaRPr>
          </a:p>
          <a:p>
            <a:pPr fontAlgn="auto">
              <a:spcAft>
                <a:spcPts val="0"/>
              </a:spcAft>
              <a:buFont typeface="Arial"/>
              <a:buChar char="•"/>
              <a:defRPr/>
            </a:pPr>
            <a:r>
              <a:rPr lang="en-US" sz="3840" dirty="0" smtClean="0">
                <a:ea typeface="+mn-ea"/>
                <a:cs typeface="+mn-cs"/>
              </a:rPr>
              <a:t>Which sentence below is a solution?</a:t>
            </a:r>
          </a:p>
          <a:p>
            <a:pPr lvl="1" fontAlgn="auto">
              <a:spcAft>
                <a:spcPts val="0"/>
              </a:spcAft>
              <a:buFont typeface="Arial"/>
              <a:buChar char="–"/>
              <a:defRPr/>
            </a:pPr>
            <a:r>
              <a:rPr lang="en-US" sz="4364" dirty="0">
                <a:ea typeface="+mn-ea"/>
              </a:rPr>
              <a:t>3</a:t>
            </a:r>
            <a:r>
              <a:rPr lang="en-US" sz="4364" dirty="0" smtClean="0">
                <a:ea typeface="+mn-ea"/>
              </a:rPr>
              <a:t>.  Open the drain and let the water go down.</a:t>
            </a:r>
          </a:p>
          <a:p>
            <a:pPr lvl="1" fontAlgn="auto">
              <a:spcAft>
                <a:spcPts val="0"/>
              </a:spcAft>
              <a:buFont typeface="Arial"/>
              <a:buChar char="–"/>
              <a:defRPr/>
            </a:pPr>
            <a:r>
              <a:rPr lang="en-US" sz="4364" dirty="0">
                <a:ea typeface="+mn-ea"/>
              </a:rPr>
              <a:t>4</a:t>
            </a:r>
            <a:r>
              <a:rPr lang="en-US" sz="4364" dirty="0" smtClean="0">
                <a:ea typeface="+mn-ea"/>
              </a:rPr>
              <a:t>.  Mom likes to wash the baby’s hair.</a:t>
            </a:r>
          </a:p>
          <a:p>
            <a:pPr lvl="1" fontAlgn="auto">
              <a:spcAft>
                <a:spcPts val="0"/>
              </a:spcAft>
              <a:buFont typeface="Arial"/>
              <a:buNone/>
              <a:defRPr/>
            </a:pPr>
            <a:endParaRPr lang="en-US" dirty="0" smtClean="0">
              <a:ea typeface="+mn-ea"/>
            </a:endParaRPr>
          </a:p>
          <a:p>
            <a:pPr lvl="1" fontAlgn="auto">
              <a:spcAft>
                <a:spcPts val="0"/>
              </a:spcAft>
              <a:buFont typeface="Arial"/>
              <a:buChar char="–"/>
              <a:defRPr/>
            </a:pPr>
            <a:endParaRPr lang="en-US" dirty="0">
              <a:ea typeface="+mn-ea"/>
            </a:endParaRPr>
          </a:p>
        </p:txBody>
      </p:sp>
      <p:sp>
        <p:nvSpPr>
          <p:cNvPr id="17410" name="TextBox 3"/>
          <p:cNvSpPr txBox="1">
            <a:spLocks noChangeArrowheads="1"/>
          </p:cNvSpPr>
          <p:nvPr/>
        </p:nvSpPr>
        <p:spPr bwMode="auto">
          <a:xfrm>
            <a:off x="520700" y="6154738"/>
            <a:ext cx="2032000" cy="368300"/>
          </a:xfrm>
          <a:prstGeom prst="rect">
            <a:avLst/>
          </a:prstGeom>
          <a:noFill/>
          <a:ln w="9525">
            <a:noFill/>
            <a:miter lim="800000"/>
            <a:headEnd/>
            <a:tailEnd/>
          </a:ln>
        </p:spPr>
        <p:txBody>
          <a:bodyPr wrap="none">
            <a:prstTxWarp prst="textNoShape">
              <a:avLst/>
            </a:prstTxWarp>
            <a:spAutoFit/>
          </a:bodyPr>
          <a:lstStyle/>
          <a:p>
            <a:r>
              <a:rPr lang="en-US">
                <a:latin typeface="Calibri" pitchFamily="-123" charset="0"/>
              </a:rPr>
              <a:t>How did you know?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1000"/>
                                        <p:tgtEl>
                                          <p:spTgt spid="3">
                                            <p:txEl>
                                              <p:pRg st="7" end="7"/>
                                            </p:txEl>
                                          </p:spTgt>
                                        </p:tgtEl>
                                      </p:cBhvr>
                                    </p:animEffect>
                                    <p:anim calcmode="lin" valueType="num">
                                      <p:cBhvr>
                                        <p:cTn id="4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Effect transition="in" filter="fade">
                                      <p:cBhvr>
                                        <p:cTn id="47" dur="1000"/>
                                        <p:tgtEl>
                                          <p:spTgt spid="3">
                                            <p:txEl>
                                              <p:pRg st="11" end="11"/>
                                            </p:txEl>
                                          </p:spTgt>
                                        </p:tgtEl>
                                      </p:cBhvr>
                                    </p:animEffect>
                                    <p:anim calcmode="lin" valueType="num">
                                      <p:cBhvr>
                                        <p:cTn id="48"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11" end="11"/>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11" end="11"/>
                                            </p:txEl>
                                          </p:spTgt>
                                        </p:tgtEl>
                                        <p:attrNameLst>
                                          <p:attrName>ppt_y</p:attrName>
                                        </p:attrNameLst>
                                      </p:cBhvr>
                                      <p:tavLst>
                                        <p:tav tm="0">
                                          <p:val>
                                            <p:strVal val="#ppt_y-.03"/>
                                          </p:val>
                                        </p:tav>
                                        <p:tav tm="100000">
                                          <p:val>
                                            <p:strVal val="#ppt_y"/>
                                          </p:val>
                                        </p:tav>
                                      </p:tavLst>
                                    </p:anim>
                                  </p:childTnLst>
                                </p:cTn>
                              </p:par>
                              <p:par>
                                <p:cTn id="51" presetID="37" presetClass="entr" presetSubtype="0" fill="hold" grpId="0" nodeType="withEffect">
                                  <p:stCondLst>
                                    <p:cond delay="0"/>
                                  </p:stCondLst>
                                  <p:childTnLst>
                                    <p:set>
                                      <p:cBhvr>
                                        <p:cTn id="52" dur="1" fill="hold">
                                          <p:stCondLst>
                                            <p:cond delay="0"/>
                                          </p:stCondLst>
                                        </p:cTn>
                                        <p:tgtEl>
                                          <p:spTgt spid="3">
                                            <p:txEl>
                                              <p:pRg st="12" end="12"/>
                                            </p:txEl>
                                          </p:spTgt>
                                        </p:tgtEl>
                                        <p:attrNameLst>
                                          <p:attrName>style.visibility</p:attrName>
                                        </p:attrNameLst>
                                      </p:cBhvr>
                                      <p:to>
                                        <p:strVal val="visible"/>
                                      </p:to>
                                    </p:set>
                                    <p:animEffect transition="in" filter="fade">
                                      <p:cBhvr>
                                        <p:cTn id="53" dur="1000"/>
                                        <p:tgtEl>
                                          <p:spTgt spid="3">
                                            <p:txEl>
                                              <p:pRg st="12" end="12"/>
                                            </p:txEl>
                                          </p:spTgt>
                                        </p:tgtEl>
                                      </p:cBhvr>
                                    </p:animEffect>
                                    <p:anim calcmode="lin" valueType="num">
                                      <p:cBhvr>
                                        <p:cTn id="54"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55" dur="900" decel="100000" fill="hold"/>
                                        <p:tgtEl>
                                          <p:spTgt spid="3">
                                            <p:txEl>
                                              <p:pRg st="12" end="12"/>
                                            </p:txEl>
                                          </p:spTgt>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3">
                                            <p:txEl>
                                              <p:pRg st="12" end="12"/>
                                            </p:txEl>
                                          </p:spTgt>
                                        </p:tgtEl>
                                        <p:attrNameLst>
                                          <p:attrName>ppt_y</p:attrName>
                                        </p:attrNameLst>
                                      </p:cBhvr>
                                      <p:tavLst>
                                        <p:tav tm="0">
                                          <p:val>
                                            <p:strVal val="#ppt_y-.03"/>
                                          </p:val>
                                        </p:tav>
                                        <p:tav tm="100000">
                                          <p:val>
                                            <p:strVal val="#ppt_y"/>
                                          </p:val>
                                        </p:tav>
                                      </p:tavLst>
                                    </p:anim>
                                  </p:childTnLst>
                                </p:cTn>
                              </p:par>
                              <p:par>
                                <p:cTn id="57" presetID="37" presetClass="entr" presetSubtype="0" fill="hold" grpId="0" nodeType="with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animEffect transition="in" filter="fade">
                                      <p:cBhvr>
                                        <p:cTn id="59" dur="1000"/>
                                        <p:tgtEl>
                                          <p:spTgt spid="3">
                                            <p:txEl>
                                              <p:pRg st="13" end="13"/>
                                            </p:txEl>
                                          </p:spTgt>
                                        </p:tgtEl>
                                      </p:cBhvr>
                                    </p:animEffect>
                                    <p:anim calcmode="lin" valueType="num">
                                      <p:cBhvr>
                                        <p:cTn id="60"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61" dur="900" decel="100000" fill="hold"/>
                                        <p:tgtEl>
                                          <p:spTgt spid="3">
                                            <p:txEl>
                                              <p:pRg st="13" end="13"/>
                                            </p:txEl>
                                          </p:spTgt>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3">
                                            <p:txEl>
                                              <p:pRg st="13" end="1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413"/>
            <a:ext cx="8229600" cy="1143000"/>
          </a:xfrm>
        </p:spPr>
        <p:txBody>
          <a:bodyPr rtlCol="0">
            <a:normAutofit fontScale="90000"/>
          </a:bodyPr>
          <a:lstStyle/>
          <a:p>
            <a:pPr fontAlgn="auto">
              <a:spcAft>
                <a:spcPts val="0"/>
              </a:spcAft>
              <a:defRPr/>
            </a:pPr>
            <a:r>
              <a:rPr lang="en-US" dirty="0" smtClean="0">
                <a:ea typeface="+mj-ea"/>
                <a:cs typeface="+mj-cs"/>
              </a:rPr>
              <a:t>Why you need to identify problems and solutions</a:t>
            </a:r>
            <a:endParaRPr lang="en-US" dirty="0">
              <a:ea typeface="+mj-ea"/>
              <a:cs typeface="+mj-cs"/>
            </a:endParaRPr>
          </a:p>
        </p:txBody>
      </p:sp>
      <p:sp>
        <p:nvSpPr>
          <p:cNvPr id="18434" name="Content Placeholder 2"/>
          <p:cNvSpPr>
            <a:spLocks noGrp="1"/>
          </p:cNvSpPr>
          <p:nvPr>
            <p:ph idx="1"/>
          </p:nvPr>
        </p:nvSpPr>
        <p:spPr>
          <a:xfrm>
            <a:off x="457200" y="1268413"/>
            <a:ext cx="8229600" cy="4525962"/>
          </a:xfrm>
        </p:spPr>
        <p:txBody>
          <a:bodyPr/>
          <a:lstStyle/>
          <a:p>
            <a:r>
              <a:rPr lang="en-US" smtClean="0"/>
              <a:t>You will better understand what you are reading</a:t>
            </a:r>
          </a:p>
          <a:p>
            <a:r>
              <a:rPr lang="en-US" smtClean="0"/>
              <a:t>You will need it in 4</a:t>
            </a:r>
            <a:r>
              <a:rPr lang="en-US" baseline="30000" smtClean="0"/>
              <a:t>th</a:t>
            </a:r>
            <a:r>
              <a:rPr lang="en-US" smtClean="0"/>
              <a:t> grade</a:t>
            </a:r>
          </a:p>
          <a:p>
            <a:r>
              <a:rPr lang="en-US" smtClean="0"/>
              <a:t>CST, DPA</a:t>
            </a:r>
          </a:p>
          <a:p>
            <a:endParaRPr lang="en-US" smtClean="0"/>
          </a:p>
        </p:txBody>
      </p:sp>
      <p:sp>
        <p:nvSpPr>
          <p:cNvPr id="18435" name="TextBox 3"/>
          <p:cNvSpPr txBox="1">
            <a:spLocks noChangeArrowheads="1"/>
          </p:cNvSpPr>
          <p:nvPr/>
        </p:nvSpPr>
        <p:spPr bwMode="auto">
          <a:xfrm>
            <a:off x="3606800" y="3097213"/>
            <a:ext cx="5021263" cy="1476375"/>
          </a:xfrm>
          <a:prstGeom prst="rect">
            <a:avLst/>
          </a:prstGeom>
          <a:noFill/>
          <a:ln w="12700">
            <a:solidFill>
              <a:schemeClr val="tx1"/>
            </a:solidFill>
            <a:miter lim="800000"/>
            <a:headEnd/>
            <a:tailEnd/>
          </a:ln>
        </p:spPr>
        <p:txBody>
          <a:bodyPr>
            <a:prstTxWarp prst="textNoShape">
              <a:avLst/>
            </a:prstTxWarp>
            <a:spAutoFit/>
          </a:bodyPr>
          <a:lstStyle/>
          <a:p>
            <a:r>
              <a:rPr lang="en-US" b="1">
                <a:latin typeface="Calibri" pitchFamily="-123" charset="0"/>
              </a:rPr>
              <a:t>12  What is Frog’s problem in this passage?</a:t>
            </a:r>
          </a:p>
          <a:p>
            <a:r>
              <a:rPr lang="en-US" b="1">
                <a:latin typeface="Calibri" pitchFamily="-123" charset="0"/>
              </a:rPr>
              <a:t>A  He is hungry. </a:t>
            </a:r>
          </a:p>
          <a:p>
            <a:r>
              <a:rPr lang="en-US" b="1">
                <a:latin typeface="Calibri" pitchFamily="-123" charset="0"/>
              </a:rPr>
              <a:t>B  He is in danger.</a:t>
            </a:r>
          </a:p>
          <a:p>
            <a:r>
              <a:rPr lang="en-US" b="1">
                <a:latin typeface="Calibri" pitchFamily="-123" charset="0"/>
              </a:rPr>
              <a:t>C  He has no friends.</a:t>
            </a:r>
          </a:p>
          <a:p>
            <a:r>
              <a:rPr lang="en-US" b="1">
                <a:latin typeface="Calibri" pitchFamily="-123" charset="0"/>
              </a:rPr>
              <a:t>D  He thinks too slowly.</a:t>
            </a:r>
            <a:endParaRPr lang="en-US">
              <a:latin typeface="Calibri" pitchFamily="-123" charset="0"/>
            </a:endParaRPr>
          </a:p>
        </p:txBody>
      </p:sp>
      <p:sp>
        <p:nvSpPr>
          <p:cNvPr id="18436" name="TextBox 4"/>
          <p:cNvSpPr txBox="1">
            <a:spLocks noChangeArrowheads="1"/>
          </p:cNvSpPr>
          <p:nvPr/>
        </p:nvSpPr>
        <p:spPr bwMode="auto">
          <a:xfrm>
            <a:off x="3606800" y="4795838"/>
            <a:ext cx="5080000" cy="1754187"/>
          </a:xfrm>
          <a:prstGeom prst="rect">
            <a:avLst/>
          </a:prstGeom>
          <a:noFill/>
          <a:ln w="12700">
            <a:solidFill>
              <a:schemeClr val="tx1"/>
            </a:solidFill>
            <a:miter lim="800000"/>
            <a:headEnd/>
            <a:tailEnd/>
          </a:ln>
        </p:spPr>
        <p:txBody>
          <a:bodyPr>
            <a:prstTxWarp prst="textNoShape">
              <a:avLst/>
            </a:prstTxWarp>
            <a:spAutoFit/>
          </a:bodyPr>
          <a:lstStyle/>
          <a:p>
            <a:r>
              <a:rPr lang="en-US" b="1">
                <a:latin typeface="Calibri" pitchFamily="-123" charset="0"/>
              </a:rPr>
              <a:t>How does Frog solve his problem in this passage?</a:t>
            </a:r>
          </a:p>
          <a:p>
            <a:r>
              <a:rPr lang="en-US" b="1">
                <a:latin typeface="Calibri" pitchFamily="-123" charset="0"/>
              </a:rPr>
              <a:t>A  He hides.</a:t>
            </a:r>
          </a:p>
          <a:p>
            <a:r>
              <a:rPr lang="en-US" b="1">
                <a:latin typeface="Calibri" pitchFamily="-123" charset="0"/>
              </a:rPr>
              <a:t>B  He runs away. </a:t>
            </a:r>
          </a:p>
          <a:p>
            <a:r>
              <a:rPr lang="en-US" b="1">
                <a:latin typeface="Calibri" pitchFamily="-123" charset="0"/>
              </a:rPr>
              <a:t>C  He outsmarts Coyote.</a:t>
            </a:r>
          </a:p>
          <a:p>
            <a:r>
              <a:rPr lang="en-US" b="1">
                <a:latin typeface="Calibri" pitchFamily="-123" charset="0"/>
              </a:rPr>
              <a:t>D  He becomes friends with Coyote.</a:t>
            </a:r>
            <a:endParaRPr lang="en-US">
              <a:latin typeface="Calibri" pitchFamily="-123" charset="0"/>
            </a:endParaRPr>
          </a:p>
        </p:txBody>
      </p:sp>
      <p:pic>
        <p:nvPicPr>
          <p:cNvPr id="18437" name="Picture 6"/>
          <p:cNvPicPr>
            <a:picLocks noChangeAspect="1"/>
          </p:cNvPicPr>
          <p:nvPr/>
        </p:nvPicPr>
        <p:blipFill>
          <a:blip r:embed="rId2"/>
          <a:srcRect/>
          <a:stretch>
            <a:fillRect/>
          </a:stretch>
        </p:blipFill>
        <p:spPr bwMode="auto">
          <a:xfrm>
            <a:off x="617538" y="3576638"/>
            <a:ext cx="2424112" cy="2752725"/>
          </a:xfrm>
          <a:prstGeom prst="rect">
            <a:avLst/>
          </a:prstGeom>
          <a:noFill/>
          <a:ln w="38100">
            <a:solidFill>
              <a:schemeClr val="tx1"/>
            </a:solidFill>
            <a:miter lim="800000"/>
            <a:headEnd/>
            <a:tailEnd/>
          </a:ln>
        </p:spPr>
      </p:pic>
      <p:sp>
        <p:nvSpPr>
          <p:cNvPr id="8" name="TextBox 7"/>
          <p:cNvSpPr txBox="1"/>
          <p:nvPr/>
        </p:nvSpPr>
        <p:spPr>
          <a:xfrm>
            <a:off x="1263650" y="6550025"/>
            <a:ext cx="7089775" cy="307975"/>
          </a:xfrm>
          <a:prstGeom prst="rect">
            <a:avLst/>
          </a:prstGeom>
          <a:noFill/>
        </p:spPr>
        <p:txBody>
          <a:bodyPr wrap="none">
            <a:spAutoFit/>
          </a:bodyPr>
          <a:lstStyle/>
          <a:p>
            <a:pPr fontAlgn="auto">
              <a:spcBef>
                <a:spcPts val="0"/>
              </a:spcBef>
              <a:spcAft>
                <a:spcPts val="0"/>
              </a:spcAft>
              <a:defRPr/>
            </a:pPr>
            <a:r>
              <a:rPr lang="en-US" sz="1400" dirty="0">
                <a:solidFill>
                  <a:schemeClr val="tx1">
                    <a:lumMod val="50000"/>
                    <a:lumOff val="50000"/>
                  </a:schemeClr>
                </a:solidFill>
                <a:latin typeface="+mn-lt"/>
                <a:ea typeface="+mn-ea"/>
                <a:cs typeface="+mn-cs"/>
              </a:rPr>
              <a:t>Can you think of another reason why it might be important to identify problems and solutions?</a:t>
            </a:r>
            <a:endParaRPr lang="en-US" sz="1400" dirty="0">
              <a:solidFill>
                <a:schemeClr val="tx1">
                  <a:lumMod val="50000"/>
                  <a:lumOff val="50000"/>
                </a:schemeClr>
              </a:solidFill>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20800"/>
            <a:ext cx="8229600" cy="5537200"/>
          </a:xfrm>
        </p:spPr>
        <p:txBody>
          <a:bodyPr rtlCol="0">
            <a:normAutofit/>
          </a:bodyPr>
          <a:lstStyle/>
          <a:p>
            <a:pPr marL="514350" indent="-514350" fontAlgn="auto">
              <a:spcAft>
                <a:spcPts val="0"/>
              </a:spcAft>
              <a:buFont typeface="Arial"/>
              <a:buAutoNum type="arabicPeriod"/>
              <a:defRPr/>
            </a:pPr>
            <a:r>
              <a:rPr lang="en-US" dirty="0" smtClean="0">
                <a:ea typeface="+mn-ea"/>
                <a:cs typeface="+mn-cs"/>
              </a:rPr>
              <a:t>Read the story</a:t>
            </a:r>
          </a:p>
          <a:p>
            <a:pPr marL="514350" indent="-514350" fontAlgn="auto">
              <a:spcAft>
                <a:spcPts val="0"/>
              </a:spcAft>
              <a:buFont typeface="Arial"/>
              <a:buAutoNum type="arabicPeriod"/>
              <a:defRPr/>
            </a:pPr>
            <a:r>
              <a:rPr lang="en-US" dirty="0" smtClean="0">
                <a:ea typeface="+mn-ea"/>
                <a:cs typeface="+mn-cs"/>
              </a:rPr>
              <a:t>Who is it about?  What is happening?</a:t>
            </a:r>
          </a:p>
          <a:p>
            <a:pPr fontAlgn="auto">
              <a:spcAft>
                <a:spcPts val="0"/>
              </a:spcAft>
              <a:buFont typeface="Arial"/>
              <a:buNone/>
              <a:defRPr/>
            </a:pPr>
            <a:r>
              <a:rPr lang="en-US" dirty="0" smtClean="0">
                <a:ea typeface="+mn-ea"/>
                <a:cs typeface="+mn-cs"/>
              </a:rPr>
              <a:t>3.  Identify the problem</a:t>
            </a:r>
          </a:p>
          <a:p>
            <a:pPr lvl="1" fontAlgn="auto">
              <a:spcAft>
                <a:spcPts val="0"/>
              </a:spcAft>
              <a:buFont typeface="Arial"/>
              <a:buChar char="–"/>
              <a:defRPr/>
            </a:pPr>
            <a:r>
              <a:rPr lang="en-US" dirty="0" smtClean="0">
                <a:ea typeface="+mn-ea"/>
              </a:rPr>
              <a:t>Something that needs to be solved or worked out</a:t>
            </a:r>
          </a:p>
          <a:p>
            <a:pPr fontAlgn="auto">
              <a:spcAft>
                <a:spcPts val="0"/>
              </a:spcAft>
              <a:buFont typeface="Arial"/>
              <a:buChar char="•"/>
              <a:defRPr/>
            </a:pPr>
            <a:r>
              <a:rPr lang="en-US" dirty="0" smtClean="0">
                <a:solidFill>
                  <a:schemeClr val="accent2"/>
                </a:solidFill>
                <a:ea typeface="+mn-ea"/>
                <a:cs typeface="+mn-cs"/>
              </a:rPr>
              <a:t>How did I identify the problem?</a:t>
            </a:r>
          </a:p>
          <a:p>
            <a:pPr fontAlgn="auto">
              <a:spcAft>
                <a:spcPts val="0"/>
              </a:spcAft>
              <a:buFont typeface="Arial"/>
              <a:buNone/>
              <a:defRPr/>
            </a:pPr>
            <a:r>
              <a:rPr lang="en-US" dirty="0" smtClean="0">
                <a:ea typeface="+mn-ea"/>
                <a:cs typeface="+mn-cs"/>
              </a:rPr>
              <a:t>4.  Identify the solution (fix)</a:t>
            </a:r>
          </a:p>
          <a:p>
            <a:pPr lvl="1" fontAlgn="auto">
              <a:spcAft>
                <a:spcPts val="0"/>
              </a:spcAft>
              <a:buFont typeface="Arial"/>
              <a:buChar char="–"/>
              <a:defRPr/>
            </a:pPr>
            <a:r>
              <a:rPr lang="en-US" dirty="0" smtClean="0">
                <a:ea typeface="+mn-ea"/>
              </a:rPr>
              <a:t>The way the problem is solved or worked out</a:t>
            </a:r>
          </a:p>
          <a:p>
            <a:pPr fontAlgn="auto">
              <a:spcAft>
                <a:spcPts val="0"/>
              </a:spcAft>
              <a:buFont typeface="Arial"/>
              <a:buChar char="•"/>
              <a:defRPr/>
            </a:pPr>
            <a:r>
              <a:rPr lang="en-US" dirty="0" smtClean="0">
                <a:solidFill>
                  <a:srgbClr val="B2B2B2"/>
                </a:solidFill>
                <a:ea typeface="+mn-ea"/>
                <a:cs typeface="+mn-cs"/>
              </a:rPr>
              <a:t>How did I identify the solution?</a:t>
            </a:r>
            <a:endParaRPr lang="en-US" dirty="0">
              <a:solidFill>
                <a:srgbClr val="B2B2B2"/>
              </a:solidFill>
              <a:ea typeface="+mn-ea"/>
              <a:cs typeface="+mn-cs"/>
            </a:endParaRPr>
          </a:p>
        </p:txBody>
      </p:sp>
      <p:sp>
        <p:nvSpPr>
          <p:cNvPr id="19458" name="TextBox 3"/>
          <p:cNvSpPr txBox="1">
            <a:spLocks noChangeArrowheads="1"/>
          </p:cNvSpPr>
          <p:nvPr/>
        </p:nvSpPr>
        <p:spPr bwMode="auto">
          <a:xfrm>
            <a:off x="750888" y="384175"/>
            <a:ext cx="7427912" cy="708025"/>
          </a:xfrm>
          <a:prstGeom prst="rect">
            <a:avLst/>
          </a:prstGeom>
          <a:noFill/>
          <a:ln w="38100" cmpd="dbl">
            <a:solidFill>
              <a:schemeClr val="tx1"/>
            </a:solidFill>
            <a:miter lim="800000"/>
            <a:headEnd/>
            <a:tailEnd/>
          </a:ln>
        </p:spPr>
        <p:txBody>
          <a:bodyPr wrap="none">
            <a:prstTxWarp prst="textNoShape">
              <a:avLst/>
            </a:prstTxWarp>
            <a:spAutoFit/>
          </a:bodyPr>
          <a:lstStyle/>
          <a:p>
            <a:r>
              <a:rPr lang="en-US" sz="4000">
                <a:latin typeface="Calibri" pitchFamily="-123" charset="0"/>
              </a:rPr>
              <a:t>Finding Problems and Solutions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1" name="TextBox 7"/>
          <p:cNvSpPr txBox="1">
            <a:spLocks noChangeArrowheads="1"/>
          </p:cNvSpPr>
          <p:nvPr/>
        </p:nvSpPr>
        <p:spPr bwMode="auto">
          <a:xfrm>
            <a:off x="884238" y="642938"/>
            <a:ext cx="7362825" cy="5816600"/>
          </a:xfrm>
          <a:prstGeom prst="rect">
            <a:avLst/>
          </a:prstGeom>
          <a:noFill/>
          <a:ln w="28575">
            <a:solidFill>
              <a:schemeClr val="tx1"/>
            </a:solidFill>
            <a:miter lim="800000"/>
            <a:headEnd/>
            <a:tailEnd/>
          </a:ln>
        </p:spPr>
        <p:txBody>
          <a:bodyPr>
            <a:prstTxWarp prst="textNoShape">
              <a:avLst/>
            </a:prstTxWarp>
            <a:spAutoFit/>
          </a:bodyPr>
          <a:lstStyle/>
          <a:p>
            <a:r>
              <a:rPr lang="en-US" sz="3200">
                <a:latin typeface="Calibri" pitchFamily="-123" charset="0"/>
              </a:rPr>
              <a:t>Problem</a:t>
            </a:r>
          </a:p>
          <a:p>
            <a:pPr lvl="1"/>
            <a:r>
              <a:rPr lang="en-US" sz="3200">
                <a:latin typeface="Calibri" pitchFamily="-123" charset="0"/>
              </a:rPr>
              <a:t>Write the problem here</a:t>
            </a:r>
          </a:p>
          <a:p>
            <a:pPr lvl="1"/>
            <a:endParaRPr lang="en-US">
              <a:latin typeface="Calibri" pitchFamily="-123" charset="0"/>
            </a:endParaRPr>
          </a:p>
          <a:p>
            <a:pPr lvl="1"/>
            <a:r>
              <a:rPr lang="en-US">
                <a:latin typeface="Calibri" pitchFamily="-123" charset="0"/>
              </a:rPr>
              <a:t>                           </a:t>
            </a:r>
          </a:p>
          <a:p>
            <a:endParaRPr lang="en-US">
              <a:latin typeface="Calibri" pitchFamily="-123" charset="0"/>
            </a:endParaRPr>
          </a:p>
          <a:p>
            <a:endParaRPr lang="en-US">
              <a:latin typeface="Calibri" pitchFamily="-123" charset="0"/>
            </a:endParaRPr>
          </a:p>
          <a:p>
            <a:endParaRPr lang="en-US">
              <a:latin typeface="Calibri" pitchFamily="-123" charset="0"/>
            </a:endParaRPr>
          </a:p>
          <a:p>
            <a:endParaRPr lang="en-US">
              <a:latin typeface="Calibri" pitchFamily="-123" charset="0"/>
            </a:endParaRPr>
          </a:p>
          <a:p>
            <a:endParaRPr lang="en-US">
              <a:latin typeface="Calibri" pitchFamily="-123" charset="0"/>
            </a:endParaRPr>
          </a:p>
          <a:p>
            <a:endParaRPr lang="en-US">
              <a:latin typeface="Calibri" pitchFamily="-123" charset="0"/>
            </a:endParaRPr>
          </a:p>
          <a:p>
            <a:endParaRPr lang="en-US">
              <a:latin typeface="Calibri" pitchFamily="-123" charset="0"/>
            </a:endParaRPr>
          </a:p>
          <a:p>
            <a:r>
              <a:rPr lang="en-US" sz="3200">
                <a:solidFill>
                  <a:srgbClr val="984807"/>
                </a:solidFill>
                <a:latin typeface="Calibri" pitchFamily="-123" charset="0"/>
              </a:rPr>
              <a:t>Solution</a:t>
            </a:r>
          </a:p>
          <a:p>
            <a:pPr lvl="1"/>
            <a:r>
              <a:rPr lang="en-US" sz="3200">
                <a:solidFill>
                  <a:srgbClr val="984807"/>
                </a:solidFill>
                <a:latin typeface="Calibri" pitchFamily="-123" charset="0"/>
              </a:rPr>
              <a:t>Write the solution here</a:t>
            </a:r>
          </a:p>
          <a:p>
            <a:pPr lvl="1"/>
            <a:endParaRPr lang="en-US" sz="3200">
              <a:latin typeface="Calibri" pitchFamily="-123" charset="0"/>
            </a:endParaRPr>
          </a:p>
          <a:p>
            <a:pPr lvl="1"/>
            <a:endParaRPr lang="en-US" sz="3200">
              <a:latin typeface="Calibri" pitchFamily="-123" charset="0"/>
            </a:endParaRPr>
          </a:p>
          <a:p>
            <a:endParaRPr lang="en-US">
              <a:latin typeface="Calibri" pitchFamily="-123" charset="0"/>
            </a:endParaRPr>
          </a:p>
        </p:txBody>
      </p:sp>
      <p:sp>
        <p:nvSpPr>
          <p:cNvPr id="9" name="Down Arrow Callout 8"/>
          <p:cNvSpPr/>
          <p:nvPr/>
        </p:nvSpPr>
        <p:spPr>
          <a:xfrm>
            <a:off x="884238" y="642938"/>
            <a:ext cx="7362825" cy="3890962"/>
          </a:xfrm>
          <a:prstGeom prst="downArrowCallout">
            <a:avLst/>
          </a:prstGeom>
          <a:solidFill>
            <a:schemeClr val="accent1">
              <a:alpha val="40000"/>
            </a:schemeClr>
          </a:solidFill>
          <a:ln>
            <a:solidFill>
              <a:schemeClr val="tx2">
                <a:lumMod val="40000"/>
                <a:lumOff val="60000"/>
                <a:alpha val="0"/>
              </a:schemeClr>
            </a:solidFill>
          </a:ln>
        </p:spPr>
        <p:style>
          <a:lnRef idx="1">
            <a:schemeClr val="accent1"/>
          </a:lnRef>
          <a:fillRef idx="3">
            <a:schemeClr val="accent1"/>
          </a:fillRef>
          <a:effectRef idx="2">
            <a:schemeClr val="accent1"/>
          </a:effectRef>
          <a:fontRef idx="minor">
            <a:schemeClr val="lt1"/>
          </a:fontRef>
        </p:style>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5688" y="0"/>
            <a:ext cx="5548312" cy="3363913"/>
          </a:xfrm>
        </p:spPr>
        <p:txBody>
          <a:bodyPr/>
          <a:lstStyle/>
          <a:p>
            <a:pPr>
              <a:buFont typeface="Arial" pitchFamily="-123" charset="0"/>
              <a:buNone/>
            </a:pPr>
            <a:r>
              <a:rPr lang="en-US" sz="2400" smtClean="0"/>
              <a:t>	</a:t>
            </a:r>
            <a:r>
              <a:rPr lang="en-US" sz="2000" smtClean="0"/>
              <a:t>	 A skinny Wolf was almost dead with hunger when he met a fat House-dog who was passing by.  "Ah, Wolf," said the Dog. "I knew this would happen to you.  You do not work every day as I do.  So, you do not get your meals regularly."</a:t>
            </a:r>
          </a:p>
          <a:p>
            <a:pPr>
              <a:buFont typeface="Arial" pitchFamily="-123" charset="0"/>
              <a:buNone/>
            </a:pPr>
            <a:r>
              <a:rPr lang="en-US" sz="2000" smtClean="0"/>
              <a:t>   		 "I would try that life," said the Wolf, "if I could find a place."</a:t>
            </a:r>
          </a:p>
          <a:p>
            <a:pPr>
              <a:buFont typeface="Arial" pitchFamily="-123" charset="0"/>
              <a:buNone/>
            </a:pPr>
            <a:r>
              <a:rPr lang="en-US" sz="2000" smtClean="0"/>
              <a:t>   		 "I can do that for you," said the Dog; "come with me to my master and you can share my work." </a:t>
            </a:r>
          </a:p>
          <a:p>
            <a:pPr>
              <a:buFont typeface="Arial" pitchFamily="-123" charset="0"/>
              <a:buNone/>
            </a:pPr>
            <a:r>
              <a:rPr lang="en-US" sz="2000" smtClean="0"/>
              <a:t>    		</a:t>
            </a:r>
          </a:p>
        </p:txBody>
      </p:sp>
      <p:sp>
        <p:nvSpPr>
          <p:cNvPr id="5" name="TextBox 4"/>
          <p:cNvSpPr txBox="1"/>
          <p:nvPr/>
        </p:nvSpPr>
        <p:spPr>
          <a:xfrm>
            <a:off x="0" y="0"/>
            <a:ext cx="3997325" cy="4616450"/>
          </a:xfrm>
          <a:prstGeom prst="rect">
            <a:avLst/>
          </a:prstGeom>
          <a:noFill/>
          <a:ln w="3175" cmpd="sng">
            <a:solidFill>
              <a:schemeClr val="tx1"/>
            </a:solidFill>
          </a:ln>
        </p:spPr>
        <p:txBody>
          <a:bodyPr>
            <a:spAutoFit/>
          </a:bodyPr>
          <a:lstStyle/>
          <a:p>
            <a:pPr marL="514350" indent="-514350" fontAlgn="auto">
              <a:spcBef>
                <a:spcPts val="0"/>
              </a:spcBef>
              <a:spcAft>
                <a:spcPts val="0"/>
              </a:spcAft>
              <a:buFontTx/>
              <a:buAutoNum type="arabicPeriod"/>
              <a:defRPr/>
            </a:pPr>
            <a:r>
              <a:rPr lang="en-US" sz="2800" dirty="0">
                <a:latin typeface="+mn-lt"/>
                <a:ea typeface="+mn-ea"/>
                <a:cs typeface="+mn-cs"/>
              </a:rPr>
              <a:t>Read the story</a:t>
            </a:r>
          </a:p>
          <a:p>
            <a:pPr marL="514350" indent="-514350" fontAlgn="auto">
              <a:spcBef>
                <a:spcPts val="0"/>
              </a:spcBef>
              <a:spcAft>
                <a:spcPts val="0"/>
              </a:spcAft>
              <a:buFontTx/>
              <a:buAutoNum type="arabicPeriod"/>
              <a:defRPr/>
            </a:pPr>
            <a:r>
              <a:rPr lang="en-US" sz="2800" dirty="0">
                <a:latin typeface="+mn-lt"/>
                <a:ea typeface="+mn-ea"/>
                <a:cs typeface="+mn-cs"/>
              </a:rPr>
              <a:t>Who is it about?  What is happening?</a:t>
            </a:r>
          </a:p>
          <a:p>
            <a:pPr fontAlgn="auto">
              <a:spcBef>
                <a:spcPts val="0"/>
              </a:spcBef>
              <a:spcAft>
                <a:spcPts val="0"/>
              </a:spcAft>
              <a:defRPr/>
            </a:pPr>
            <a:r>
              <a:rPr lang="en-US" sz="2800" dirty="0">
                <a:latin typeface="+mn-lt"/>
                <a:ea typeface="+mn-ea"/>
                <a:cs typeface="+mn-cs"/>
              </a:rPr>
              <a:t>3.  Identify the problem</a:t>
            </a:r>
          </a:p>
          <a:p>
            <a:pPr lvl="1" fontAlgn="auto">
              <a:spcBef>
                <a:spcPts val="0"/>
              </a:spcBef>
              <a:spcAft>
                <a:spcPts val="0"/>
              </a:spcAft>
              <a:defRPr/>
            </a:pPr>
            <a:r>
              <a:rPr lang="en-US" sz="2400" dirty="0">
                <a:latin typeface="+mn-lt"/>
                <a:ea typeface="+mn-ea"/>
                <a:cs typeface="+mn-cs"/>
              </a:rPr>
              <a:t>Something that needs to be solved or worked out</a:t>
            </a:r>
          </a:p>
          <a:p>
            <a:pPr fontAlgn="auto">
              <a:spcBef>
                <a:spcPts val="0"/>
              </a:spcBef>
              <a:spcAft>
                <a:spcPts val="0"/>
              </a:spcAft>
              <a:defRPr/>
            </a:pPr>
            <a:r>
              <a:rPr lang="en-US" sz="2000" dirty="0">
                <a:solidFill>
                  <a:schemeClr val="tx1">
                    <a:lumMod val="50000"/>
                    <a:lumOff val="50000"/>
                  </a:schemeClr>
                </a:solidFill>
                <a:latin typeface="+mn-lt"/>
                <a:ea typeface="+mn-ea"/>
                <a:cs typeface="+mn-cs"/>
              </a:rPr>
              <a:t>How did I identify the problem?</a:t>
            </a:r>
          </a:p>
          <a:p>
            <a:pPr fontAlgn="auto">
              <a:spcBef>
                <a:spcPts val="0"/>
              </a:spcBef>
              <a:spcAft>
                <a:spcPts val="0"/>
              </a:spcAft>
              <a:defRPr/>
            </a:pPr>
            <a:r>
              <a:rPr lang="en-US" sz="2800" dirty="0">
                <a:latin typeface="+mn-lt"/>
                <a:ea typeface="+mn-ea"/>
                <a:cs typeface="+mn-cs"/>
              </a:rPr>
              <a:t>4.  Identify the solution</a:t>
            </a:r>
          </a:p>
          <a:p>
            <a:pPr lvl="1" fontAlgn="auto">
              <a:spcBef>
                <a:spcPts val="0"/>
              </a:spcBef>
              <a:spcAft>
                <a:spcPts val="0"/>
              </a:spcAft>
              <a:defRPr/>
            </a:pPr>
            <a:r>
              <a:rPr lang="en-US" sz="2400" dirty="0">
                <a:latin typeface="+mn-lt"/>
                <a:ea typeface="+mn-ea"/>
                <a:cs typeface="+mn-cs"/>
              </a:rPr>
              <a:t>The way the problem is solved or worked out</a:t>
            </a:r>
          </a:p>
          <a:p>
            <a:pPr fontAlgn="auto">
              <a:spcBef>
                <a:spcPts val="0"/>
              </a:spcBef>
              <a:spcAft>
                <a:spcPts val="0"/>
              </a:spcAft>
              <a:defRPr/>
            </a:pPr>
            <a:r>
              <a:rPr lang="en-US" sz="2000" dirty="0">
                <a:solidFill>
                  <a:srgbClr val="7F7F7F"/>
                </a:solidFill>
                <a:latin typeface="+mn-lt"/>
                <a:ea typeface="+mn-ea"/>
                <a:cs typeface="+mn-cs"/>
              </a:rPr>
              <a:t>How did I identify the solution?</a:t>
            </a:r>
          </a:p>
          <a:p>
            <a:pPr fontAlgn="auto">
              <a:spcBef>
                <a:spcPts val="0"/>
              </a:spcBef>
              <a:spcAft>
                <a:spcPts val="0"/>
              </a:spcAft>
              <a:defRPr/>
            </a:pPr>
            <a:endParaRPr lang="en-US" dirty="0">
              <a:latin typeface="+mn-lt"/>
              <a:ea typeface="+mn-ea"/>
              <a:cs typeface="+mn-cs"/>
            </a:endParaRPr>
          </a:p>
        </p:txBody>
      </p:sp>
      <p:sp>
        <p:nvSpPr>
          <p:cNvPr id="6" name="TextBox 5"/>
          <p:cNvSpPr txBox="1"/>
          <p:nvPr/>
        </p:nvSpPr>
        <p:spPr>
          <a:xfrm>
            <a:off x="161925" y="4781550"/>
            <a:ext cx="3835400" cy="2032000"/>
          </a:xfrm>
          <a:prstGeom prst="rect">
            <a:avLst/>
          </a:prstGeom>
          <a:noFill/>
          <a:ln w="28575" cmpd="sng">
            <a:solidFill>
              <a:schemeClr val="tx1"/>
            </a:solidFill>
          </a:ln>
        </p:spPr>
        <p:txBody>
          <a:bodyPr>
            <a:spAutoFit/>
          </a:bodyPr>
          <a:lstStyle/>
          <a:p>
            <a:pPr fontAlgn="auto">
              <a:spcBef>
                <a:spcPts val="0"/>
              </a:spcBef>
              <a:spcAft>
                <a:spcPts val="0"/>
              </a:spcAft>
              <a:defRPr/>
            </a:pPr>
            <a:r>
              <a:rPr lang="en-US" dirty="0">
                <a:latin typeface="+mn-lt"/>
                <a:ea typeface="+mn-ea"/>
                <a:cs typeface="+mn-cs"/>
              </a:rPr>
              <a:t>Problem</a:t>
            </a:r>
          </a:p>
          <a:p>
            <a:pPr lvl="1" fontAlgn="auto">
              <a:spcBef>
                <a:spcPts val="0"/>
              </a:spcBef>
              <a:spcAft>
                <a:spcPts val="0"/>
              </a:spcAft>
              <a:defRPr/>
            </a:pPr>
            <a:r>
              <a:rPr lang="en-US" dirty="0">
                <a:latin typeface="+mn-lt"/>
                <a:ea typeface="+mn-ea"/>
                <a:cs typeface="+mn-cs"/>
              </a:rPr>
              <a:t>The problem is_____</a:t>
            </a:r>
          </a:p>
          <a:p>
            <a:pPr lvl="1" fontAlgn="auto">
              <a:spcBef>
                <a:spcPts val="0"/>
              </a:spcBef>
              <a:spcAft>
                <a:spcPts val="0"/>
              </a:spcAft>
              <a:defRPr/>
            </a:pPr>
            <a:endParaRPr lang="en-US" dirty="0">
              <a:latin typeface="+mn-lt"/>
              <a:ea typeface="+mn-ea"/>
              <a:cs typeface="+mn-cs"/>
            </a:endParaRPr>
          </a:p>
          <a:p>
            <a:pPr lvl="1" fontAlgn="auto">
              <a:spcBef>
                <a:spcPts val="0"/>
              </a:spcBef>
              <a:spcAft>
                <a:spcPts val="0"/>
              </a:spcAft>
              <a:defRPr/>
            </a:pPr>
            <a:r>
              <a:rPr lang="en-US" dirty="0">
                <a:latin typeface="+mn-lt"/>
                <a:ea typeface="+mn-ea"/>
                <a:cs typeface="+mn-cs"/>
              </a:rPr>
              <a:t>                           </a:t>
            </a:r>
          </a:p>
          <a:p>
            <a:pPr fontAlgn="auto">
              <a:spcBef>
                <a:spcPts val="0"/>
              </a:spcBef>
              <a:spcAft>
                <a:spcPts val="0"/>
              </a:spcAft>
              <a:defRPr/>
            </a:pPr>
            <a:r>
              <a:rPr lang="en-US" dirty="0">
                <a:solidFill>
                  <a:schemeClr val="accent6">
                    <a:lumMod val="50000"/>
                  </a:schemeClr>
                </a:solidFill>
                <a:latin typeface="+mn-lt"/>
                <a:ea typeface="+mn-ea"/>
                <a:cs typeface="+mn-cs"/>
              </a:rPr>
              <a:t>Solution</a:t>
            </a:r>
          </a:p>
          <a:p>
            <a:pPr lvl="1" fontAlgn="auto">
              <a:spcBef>
                <a:spcPts val="0"/>
              </a:spcBef>
              <a:spcAft>
                <a:spcPts val="0"/>
              </a:spcAft>
              <a:defRPr/>
            </a:pPr>
            <a:r>
              <a:rPr lang="en-US" dirty="0">
                <a:solidFill>
                  <a:schemeClr val="accent6">
                    <a:lumMod val="50000"/>
                  </a:schemeClr>
                </a:solidFill>
                <a:latin typeface="+mn-lt"/>
                <a:ea typeface="+mn-ea"/>
                <a:cs typeface="+mn-cs"/>
              </a:rPr>
              <a:t>The solution is________</a:t>
            </a:r>
          </a:p>
          <a:p>
            <a:pPr fontAlgn="auto">
              <a:spcBef>
                <a:spcPts val="0"/>
              </a:spcBef>
              <a:spcAft>
                <a:spcPts val="0"/>
              </a:spcAft>
              <a:defRPr/>
            </a:pPr>
            <a:endParaRPr lang="en-US" dirty="0">
              <a:latin typeface="+mn-lt"/>
              <a:ea typeface="+mn-ea"/>
              <a:cs typeface="+mn-cs"/>
            </a:endParaRPr>
          </a:p>
        </p:txBody>
      </p:sp>
      <p:sp>
        <p:nvSpPr>
          <p:cNvPr id="8" name="Down Arrow Callout 7"/>
          <p:cNvSpPr/>
          <p:nvPr/>
        </p:nvSpPr>
        <p:spPr>
          <a:xfrm>
            <a:off x="161925" y="4787900"/>
            <a:ext cx="3835400" cy="1185863"/>
          </a:xfrm>
          <a:prstGeom prst="downArrowCallout">
            <a:avLst/>
          </a:prstGeom>
          <a:solidFill>
            <a:schemeClr val="accent1">
              <a:alpha val="40000"/>
            </a:schemeClr>
          </a:solidFill>
          <a:ln>
            <a:solidFill>
              <a:schemeClr val="tx2">
                <a:lumMod val="40000"/>
                <a:lumOff val="60000"/>
                <a:alpha val="0"/>
              </a:schemeClr>
            </a:solidFill>
          </a:ln>
        </p:spPr>
        <p:style>
          <a:lnRef idx="1">
            <a:schemeClr val="accent1"/>
          </a:lnRef>
          <a:fillRef idx="3">
            <a:schemeClr val="accent1"/>
          </a:fillRef>
          <a:effectRef idx="2">
            <a:schemeClr val="accent1"/>
          </a:effectRef>
          <a:fontRef idx="minor">
            <a:schemeClr val="lt1"/>
          </a:fontRef>
        </p:style>
      </p:sp>
      <p:cxnSp>
        <p:nvCxnSpPr>
          <p:cNvPr id="9" name="Straight Connector 8"/>
          <p:cNvCxnSpPr/>
          <p:nvPr/>
        </p:nvCxnSpPr>
        <p:spPr>
          <a:xfrm>
            <a:off x="5167313" y="357188"/>
            <a:ext cx="3125787" cy="1587"/>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6829425" y="1603375"/>
            <a:ext cx="1954213"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flipV="1">
            <a:off x="3997325" y="3200400"/>
            <a:ext cx="1612900" cy="0"/>
          </a:xfrm>
          <a:prstGeom prst="line">
            <a:avLst/>
          </a:prstGeom>
          <a:ln>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3997325" y="3587750"/>
            <a:ext cx="1730375" cy="1588"/>
          </a:xfrm>
          <a:prstGeom prst="line">
            <a:avLst/>
          </a:prstGeom>
          <a:ln>
            <a:solidFill>
              <a:schemeClr val="accent6"/>
            </a:solidFill>
          </a:ln>
        </p:spPr>
        <p:style>
          <a:lnRef idx="2">
            <a:schemeClr val="accent1"/>
          </a:lnRef>
          <a:fillRef idx="0">
            <a:schemeClr val="accent1"/>
          </a:fillRef>
          <a:effectRef idx="1">
            <a:schemeClr val="accent1"/>
          </a:effectRef>
          <a:fontRef idx="minor">
            <a:schemeClr val="tx1"/>
          </a:fontRef>
        </p:style>
      </p:cxnSp>
      <p:sp>
        <p:nvSpPr>
          <p:cNvPr id="19" name="TextBox 18"/>
          <p:cNvSpPr txBox="1">
            <a:spLocks noChangeArrowheads="1"/>
          </p:cNvSpPr>
          <p:nvPr/>
        </p:nvSpPr>
        <p:spPr bwMode="auto">
          <a:xfrm>
            <a:off x="3997325" y="3103563"/>
            <a:ext cx="5270500" cy="3754437"/>
          </a:xfrm>
          <a:prstGeom prst="rect">
            <a:avLst/>
          </a:prstGeom>
          <a:noFill/>
          <a:ln w="9525">
            <a:noFill/>
            <a:miter lim="800000"/>
            <a:headEnd/>
            <a:tailEnd/>
          </a:ln>
        </p:spPr>
        <p:txBody>
          <a:bodyPr>
            <a:prstTxWarp prst="textNoShape">
              <a:avLst/>
            </a:prstTxWarp>
            <a:spAutoFit/>
          </a:bodyPr>
          <a:lstStyle/>
          <a:p>
            <a:r>
              <a:rPr lang="en-US" sz="2000">
                <a:latin typeface="Calibri" pitchFamily="-123" charset="0"/>
              </a:rPr>
              <a:t>So the Wolf and the Dog went towards the town together.  On the way there, the Wolf noticed that the hair on the back of the Dog's neck was missing, so he asked him how that had happened. </a:t>
            </a:r>
          </a:p>
          <a:p>
            <a:r>
              <a:rPr lang="en-US" sz="2000">
                <a:latin typeface="Calibri" pitchFamily="-123" charset="0"/>
              </a:rPr>
              <a:t>  		 "Oh, it is nothing," said the Dog.  "That is the place where a collar is put on me every night to keep me from running. It hurts a bit, but you will soon get used to it."</a:t>
            </a:r>
          </a:p>
          <a:p>
            <a:r>
              <a:rPr lang="en-US" sz="2000">
                <a:latin typeface="Calibri" pitchFamily="-123" charset="0"/>
              </a:rPr>
              <a:t>   		 "Used to it?  I want to run free when I wish to." said the Wolf.  "Good-bye to you, Dog." </a:t>
            </a:r>
          </a:p>
          <a:p>
            <a:endParaRPr lang="en-US">
              <a:latin typeface="Calibri" pitchFamily="-123" charset="0"/>
            </a:endParaRPr>
          </a:p>
        </p:txBody>
      </p:sp>
      <p:cxnSp>
        <p:nvCxnSpPr>
          <p:cNvPr id="23" name="Straight Connector 22"/>
          <p:cNvCxnSpPr/>
          <p:nvPr/>
        </p:nvCxnSpPr>
        <p:spPr>
          <a:xfrm>
            <a:off x="6242050" y="5272088"/>
            <a:ext cx="2541588" cy="1587"/>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4114800" y="5522913"/>
            <a:ext cx="3057525" cy="1587"/>
          </a:xfrm>
          <a:prstGeom prst="line">
            <a:avLst/>
          </a:prstGeom>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rot="10800000">
            <a:off x="7004050" y="6469063"/>
            <a:ext cx="1017588" cy="1587"/>
          </a:xfrm>
          <a:prstGeom prst="line">
            <a:avLst/>
          </a:prstGeom>
          <a:ln>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3997325" y="750888"/>
            <a:ext cx="862013" cy="1587"/>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4114800" y="1970088"/>
            <a:ext cx="2127250" cy="1587"/>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1" presetClass="entr" presetSubtype="0" fill="hold"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par>
                                <p:cTn id="11" presetID="2" presetClass="entr" presetSubtype="4" accel="50000" decel="5000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1"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1"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9"/>
                                        </p:tgtEl>
                                        <p:attrNameLst>
                                          <p:attrName>style.visibility</p:attrName>
                                        </p:attrNameLst>
                                      </p:cBhvr>
                                      <p:to>
                                        <p:strVal val="hidden"/>
                                      </p:to>
                                    </p:set>
                                  </p:childTnLst>
                                </p:cTn>
                              </p:par>
                              <p:par>
                                <p:cTn id="39" presetID="1" presetClass="exit" presetSubtype="0" fill="hold" nodeType="withEffect">
                                  <p:stCondLst>
                                    <p:cond delay="0"/>
                                  </p:stCondLst>
                                  <p:childTnLst>
                                    <p:set>
                                      <p:cBhvr>
                                        <p:cTn id="40" dur="1" fill="hold">
                                          <p:stCondLst>
                                            <p:cond delay="0"/>
                                          </p:stCondLst>
                                        </p:cTn>
                                        <p:tgtEl>
                                          <p:spTgt spid="21"/>
                                        </p:tgtEl>
                                        <p:attrNameLst>
                                          <p:attrName>style.visibility</p:attrName>
                                        </p:attrNameLst>
                                      </p:cBhvr>
                                      <p:to>
                                        <p:strVal val="hidden"/>
                                      </p:to>
                                    </p:set>
                                  </p:childTnLst>
                                </p:cTn>
                              </p:par>
                              <p:par>
                                <p:cTn id="41" presetID="1" presetClass="exit" presetSubtype="0" fill="hold" nodeType="withEffect">
                                  <p:stCondLst>
                                    <p:cond delay="0"/>
                                  </p:stCondLst>
                                  <p:childTnLst>
                                    <p:set>
                                      <p:cBhvr>
                                        <p:cTn id="42" dur="1" fill="hold">
                                          <p:stCondLst>
                                            <p:cond delay="0"/>
                                          </p:stCondLst>
                                        </p:cTn>
                                        <p:tgtEl>
                                          <p:spTgt spid="12"/>
                                        </p:tgtEl>
                                        <p:attrNameLst>
                                          <p:attrName>style.visibility</p:attrName>
                                        </p:attrNameLst>
                                      </p:cBhvr>
                                      <p:to>
                                        <p:strVal val="hidden"/>
                                      </p:to>
                                    </p:set>
                                  </p:childTnLst>
                                </p:cTn>
                              </p:par>
                              <p:par>
                                <p:cTn id="43" presetID="1" presetClass="exit" presetSubtype="0" fill="hold" nodeType="withEffect">
                                  <p:stCondLst>
                                    <p:cond delay="0"/>
                                  </p:stCondLst>
                                  <p:childTnLst>
                                    <p:set>
                                      <p:cBhvr>
                                        <p:cTn id="44" dur="1" fill="hold">
                                          <p:stCondLst>
                                            <p:cond delay="0"/>
                                          </p:stCondLst>
                                        </p:cTn>
                                        <p:tgtEl>
                                          <p:spTgt spid="17"/>
                                        </p:tgtEl>
                                        <p:attrNameLst>
                                          <p:attrName>style.visibility</p:attrName>
                                        </p:attrNameLst>
                                      </p:cBhvr>
                                      <p:to>
                                        <p:strVal val="hidden"/>
                                      </p:to>
                                    </p:set>
                                  </p:childTnLst>
                                </p:cTn>
                              </p:par>
                              <p:par>
                                <p:cTn id="45" presetID="1" presetClass="exit" presetSubtype="0" fill="hold" nodeType="withEffect">
                                  <p:stCondLst>
                                    <p:cond delay="0"/>
                                  </p:stCondLst>
                                  <p:childTnLst>
                                    <p:set>
                                      <p:cBhvr>
                                        <p:cTn id="46" dur="1" fill="hold">
                                          <p:stCondLst>
                                            <p:cond delay="0"/>
                                          </p:stCondLst>
                                        </p:cTn>
                                        <p:tgtEl>
                                          <p:spTgt spid="15"/>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nodeType="click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fade">
                                      <p:cBhvr>
                                        <p:cTn id="55" dur="1000"/>
                                        <p:tgtEl>
                                          <p:spTgt spid="23"/>
                                        </p:tgtEl>
                                      </p:cBhvr>
                                    </p:animEffect>
                                    <p:anim calcmode="lin" valueType="num">
                                      <p:cBhvr>
                                        <p:cTn id="56" dur="1000" fill="hold"/>
                                        <p:tgtEl>
                                          <p:spTgt spid="23"/>
                                        </p:tgtEl>
                                        <p:attrNameLst>
                                          <p:attrName>ppt_x</p:attrName>
                                        </p:attrNameLst>
                                      </p:cBhvr>
                                      <p:tavLst>
                                        <p:tav tm="0">
                                          <p:val>
                                            <p:strVal val="#ppt_x"/>
                                          </p:val>
                                        </p:tav>
                                        <p:tav tm="100000">
                                          <p:val>
                                            <p:strVal val="#ppt_x"/>
                                          </p:val>
                                        </p:tav>
                                      </p:tavLst>
                                    </p:anim>
                                    <p:anim calcmode="lin" valueType="num">
                                      <p:cBhvr>
                                        <p:cTn id="57" dur="900" decel="100000" fill="hold"/>
                                        <p:tgtEl>
                                          <p:spTgt spid="23"/>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par>
                                <p:cTn id="59" presetID="37" presetClass="entr" presetSubtype="0" fill="hold" nodeType="with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fade">
                                      <p:cBhvr>
                                        <p:cTn id="61" dur="1000"/>
                                        <p:tgtEl>
                                          <p:spTgt spid="26"/>
                                        </p:tgtEl>
                                      </p:cBhvr>
                                    </p:animEffect>
                                    <p:anim calcmode="lin" valueType="num">
                                      <p:cBhvr>
                                        <p:cTn id="62" dur="1000" fill="hold"/>
                                        <p:tgtEl>
                                          <p:spTgt spid="26"/>
                                        </p:tgtEl>
                                        <p:attrNameLst>
                                          <p:attrName>ppt_x</p:attrName>
                                        </p:attrNameLst>
                                      </p:cBhvr>
                                      <p:tavLst>
                                        <p:tav tm="0">
                                          <p:val>
                                            <p:strVal val="#ppt_x"/>
                                          </p:val>
                                        </p:tav>
                                        <p:tav tm="100000">
                                          <p:val>
                                            <p:strVal val="#ppt_x"/>
                                          </p:val>
                                        </p:tav>
                                      </p:tavLst>
                                    </p:anim>
                                    <p:anim calcmode="lin" valueType="num">
                                      <p:cBhvr>
                                        <p:cTn id="63" dur="900" decel="100000" fill="hold"/>
                                        <p:tgtEl>
                                          <p:spTgt spid="26"/>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37" presetClass="entr" presetSubtype="0" fill="hold" nodeType="clickEffect">
                                  <p:stCondLst>
                                    <p:cond delay="0"/>
                                  </p:stCondLst>
                                  <p:childTnLst>
                                    <p:set>
                                      <p:cBhvr>
                                        <p:cTn id="68" dur="1" fill="hold">
                                          <p:stCondLst>
                                            <p:cond delay="0"/>
                                          </p:stCondLst>
                                        </p:cTn>
                                        <p:tgtEl>
                                          <p:spTgt spid="36"/>
                                        </p:tgtEl>
                                        <p:attrNameLst>
                                          <p:attrName>style.visibility</p:attrName>
                                        </p:attrNameLst>
                                      </p:cBhvr>
                                      <p:to>
                                        <p:strVal val="visible"/>
                                      </p:to>
                                    </p:set>
                                    <p:animEffect transition="in" filter="fade">
                                      <p:cBhvr>
                                        <p:cTn id="69" dur="1000"/>
                                        <p:tgtEl>
                                          <p:spTgt spid="36"/>
                                        </p:tgtEl>
                                      </p:cBhvr>
                                    </p:animEffect>
                                    <p:anim calcmode="lin" valueType="num">
                                      <p:cBhvr>
                                        <p:cTn id="70" dur="1000" fill="hold"/>
                                        <p:tgtEl>
                                          <p:spTgt spid="36"/>
                                        </p:tgtEl>
                                        <p:attrNameLst>
                                          <p:attrName>ppt_x</p:attrName>
                                        </p:attrNameLst>
                                      </p:cBhvr>
                                      <p:tavLst>
                                        <p:tav tm="0">
                                          <p:val>
                                            <p:strVal val="#ppt_x"/>
                                          </p:val>
                                        </p:tav>
                                        <p:tav tm="100000">
                                          <p:val>
                                            <p:strVal val="#ppt_x"/>
                                          </p:val>
                                        </p:tav>
                                      </p:tavLst>
                                    </p:anim>
                                    <p:anim calcmode="lin" valueType="num">
                                      <p:cBhvr>
                                        <p:cTn id="71" dur="900" decel="100000" fill="hold"/>
                                        <p:tgtEl>
                                          <p:spTgt spid="3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36"/>
                                        </p:tgtEl>
                                        <p:attrNameLst>
                                          <p:attrName>ppt_y</p:attrName>
                                        </p:attrNameLst>
                                      </p:cBhvr>
                                      <p:tavLst>
                                        <p:tav tm="0">
                                          <p:val>
                                            <p:strVal val="#ppt_y-.03"/>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accel="50000" decel="50000" fill="hold" nodeType="clickEffect">
                                  <p:stCondLst>
                                    <p:cond delay="0"/>
                                  </p:stCondLst>
                                  <p:childTnLst>
                                    <p:set>
                                      <p:cBhvr>
                                        <p:cTn id="76" dur="1" fill="hold">
                                          <p:stCondLst>
                                            <p:cond delay="0"/>
                                          </p:stCondLst>
                                        </p:cTn>
                                        <p:tgtEl>
                                          <p:spTgt spid="21"/>
                                        </p:tgtEl>
                                        <p:attrNameLst>
                                          <p:attrName>style.visibility</p:attrName>
                                        </p:attrNameLst>
                                      </p:cBhvr>
                                      <p:to>
                                        <p:strVal val="visible"/>
                                      </p:to>
                                    </p:set>
                                    <p:anim calcmode="lin" valueType="num">
                                      <p:cBhvr additive="base">
                                        <p:cTn id="77" dur="500" fill="hold"/>
                                        <p:tgtEl>
                                          <p:spTgt spid="21"/>
                                        </p:tgtEl>
                                        <p:attrNameLst>
                                          <p:attrName>ppt_x</p:attrName>
                                        </p:attrNameLst>
                                      </p:cBhvr>
                                      <p:tavLst>
                                        <p:tav tm="0">
                                          <p:val>
                                            <p:strVal val="#ppt_x"/>
                                          </p:val>
                                        </p:tav>
                                        <p:tav tm="100000">
                                          <p:val>
                                            <p:strVal val="#ppt_x"/>
                                          </p:val>
                                        </p:tav>
                                      </p:tavLst>
                                    </p:anim>
                                    <p:anim calcmode="lin" valueType="num">
                                      <p:cBhvr additive="base">
                                        <p:cTn id="78" dur="500" fill="hold"/>
                                        <p:tgtEl>
                                          <p:spTgt spid="21"/>
                                        </p:tgtEl>
                                        <p:attrNameLst>
                                          <p:attrName>ppt_y</p:attrName>
                                        </p:attrNameLst>
                                      </p:cBhvr>
                                      <p:tavLst>
                                        <p:tav tm="0">
                                          <p:val>
                                            <p:strVal val="1+#ppt_h/2"/>
                                          </p:val>
                                        </p:tav>
                                        <p:tav tm="100000">
                                          <p:val>
                                            <p:strVal val="#ppt_y"/>
                                          </p:val>
                                        </p:tav>
                                      </p:tavLst>
                                    </p:anim>
                                  </p:childTnLst>
                                </p:cTn>
                              </p:par>
                              <p:par>
                                <p:cTn id="79" presetID="1" presetClass="exit" presetSubtype="0" fill="hold" nodeType="withEffect">
                                  <p:stCondLst>
                                    <p:cond delay="0"/>
                                  </p:stCondLst>
                                  <p:childTnLst>
                                    <p:set>
                                      <p:cBhvr>
                                        <p:cTn id="80" dur="1" fill="hold">
                                          <p:stCondLst>
                                            <p:cond delay="0"/>
                                          </p:stCondLst>
                                        </p:cTn>
                                        <p:tgtEl>
                                          <p:spTgt spid="21"/>
                                        </p:tgtEl>
                                        <p:attrNameLst>
                                          <p:attrName>style.visibility</p:attrName>
                                        </p:attrNameLst>
                                      </p:cBhvr>
                                      <p:to>
                                        <p:strVal val="hidden"/>
                                      </p:to>
                                    </p:set>
                                  </p:childTnLst>
                                </p:cTn>
                              </p:par>
                              <p:par>
                                <p:cTn id="81" presetID="2" presetClass="entr" presetSubtype="4" accel="50000" decel="50000" fill="hold" nodeType="withEffect">
                                  <p:stCondLst>
                                    <p:cond delay="0"/>
                                  </p:stCondLst>
                                  <p:childTnLst>
                                    <p:set>
                                      <p:cBhvr>
                                        <p:cTn id="82" dur="1" fill="hold">
                                          <p:stCondLst>
                                            <p:cond delay="0"/>
                                          </p:stCondLst>
                                        </p:cTn>
                                        <p:tgtEl>
                                          <p:spTgt spid="28"/>
                                        </p:tgtEl>
                                        <p:attrNameLst>
                                          <p:attrName>style.visibility</p:attrName>
                                        </p:attrNameLst>
                                      </p:cBhvr>
                                      <p:to>
                                        <p:strVal val="visible"/>
                                      </p:to>
                                    </p:set>
                                    <p:anim calcmode="lin" valueType="num">
                                      <p:cBhvr additive="base">
                                        <p:cTn id="83" dur="500" fill="hold"/>
                                        <p:tgtEl>
                                          <p:spTgt spid="28"/>
                                        </p:tgtEl>
                                        <p:attrNameLst>
                                          <p:attrName>ppt_x</p:attrName>
                                        </p:attrNameLst>
                                      </p:cBhvr>
                                      <p:tavLst>
                                        <p:tav tm="0">
                                          <p:val>
                                            <p:strVal val="#ppt_x"/>
                                          </p:val>
                                        </p:tav>
                                        <p:tav tm="100000">
                                          <p:val>
                                            <p:strVal val="#ppt_x"/>
                                          </p:val>
                                        </p:tav>
                                      </p:tavLst>
                                    </p:anim>
                                    <p:anim calcmode="lin" valueType="num">
                                      <p:cBhvr additive="base">
                                        <p:cTn id="84" dur="500" fill="hold"/>
                                        <p:tgtEl>
                                          <p:spTgt spid="28"/>
                                        </p:tgtEl>
                                        <p:attrNameLst>
                                          <p:attrName>ppt_y</p:attrName>
                                        </p:attrNameLst>
                                      </p:cBhvr>
                                      <p:tavLst>
                                        <p:tav tm="0">
                                          <p:val>
                                            <p:strVal val="1+#ppt_h/2"/>
                                          </p:val>
                                        </p:tav>
                                        <p:tav tm="100000">
                                          <p:val>
                                            <p:strVal val="#ppt_y"/>
                                          </p:val>
                                        </p:tav>
                                      </p:tavLst>
                                    </p:anim>
                                  </p:childTnLst>
                                </p:cTn>
                              </p:par>
                              <p:par>
                                <p:cTn id="85" presetID="1" presetClass="exit" presetSubtype="0" fill="hold" nodeType="withEffect">
                                  <p:stCondLst>
                                    <p:cond delay="0"/>
                                  </p:stCondLst>
                                  <p:childTnLst>
                                    <p:set>
                                      <p:cBhvr>
                                        <p:cTn id="86" dur="1" fill="hold">
                                          <p:stCondLst>
                                            <p:cond delay="0"/>
                                          </p:stCondLst>
                                        </p:cTn>
                                        <p:tgtEl>
                                          <p:spTgt spid="2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build="p"/>
      <p:bldP spid="19" grpId="0"/>
    </p:bld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750</TotalTime>
  <Words>1408</Words>
  <Application>Microsoft Macintosh PowerPoint</Application>
  <PresentationFormat>On-screen Show (4:3)</PresentationFormat>
  <Paragraphs>165</Paragraphs>
  <Slides>15</Slides>
  <Notes>0</Notes>
  <HiddenSlides>0</HiddenSlides>
  <MMClips>0</MMClips>
  <ScaleCrop>false</ScaleCrop>
  <HeadingPairs>
    <vt:vector size="6" baseType="variant">
      <vt:variant>
        <vt:lpstr>Fonts Used</vt:lpstr>
      </vt:variant>
      <vt:variant>
        <vt:i4>3</vt:i4>
      </vt:variant>
      <vt:variant>
        <vt:lpstr>Design Template</vt:lpstr>
      </vt:variant>
      <vt:variant>
        <vt:i4>1</vt:i4>
      </vt:variant>
      <vt:variant>
        <vt:lpstr>Slide Titles</vt:lpstr>
      </vt:variant>
      <vt:variant>
        <vt:i4>15</vt:i4>
      </vt:variant>
    </vt:vector>
  </HeadingPairs>
  <TitlesOfParts>
    <vt:vector size="19" baseType="lpstr">
      <vt:lpstr>Calibri</vt:lpstr>
      <vt:lpstr>ＭＳ Ｐゴシック</vt:lpstr>
      <vt:lpstr>Arial</vt:lpstr>
      <vt:lpstr>Office Theme</vt:lpstr>
      <vt:lpstr>Grade 3 RC 2.6 Problem/ Solution</vt:lpstr>
      <vt:lpstr>We will identify1 problems and solutions in fables2.</vt:lpstr>
      <vt:lpstr>Sometimes things go wrong and need to be fixed.  </vt:lpstr>
      <vt:lpstr>PowerPoint Presentation</vt:lpstr>
      <vt:lpstr>PowerPoint Presentation</vt:lpstr>
      <vt:lpstr>Why you need to identify problems and solutions</vt:lpstr>
      <vt:lpstr>PowerPoint Presentation</vt:lpstr>
      <vt:lpstr>PowerPoint Presentation</vt:lpstr>
      <vt:lpstr>PowerPoint Presentation</vt:lpstr>
      <vt:lpstr>PowerPoint Presentation</vt:lpstr>
      <vt:lpstr>PowerPoint Presentation</vt:lpstr>
      <vt:lpstr>PowerPoint Presentation</vt:lpstr>
      <vt:lpstr>Independent Practice</vt:lpstr>
      <vt:lpstr>PowerPoint Presentation</vt:lpstr>
      <vt:lpstr>PowerPoint Presentation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Grade 3 RC 2.6 Problem/ Solution</dc:title>
  <dc:creator>Eric Niino</dc:creator>
  <cp:lastModifiedBy>Alpha School</cp:lastModifiedBy>
  <cp:revision>93</cp:revision>
  <dcterms:created xsi:type="dcterms:W3CDTF">2011-02-16T20:22:58Z</dcterms:created>
  <dcterms:modified xsi:type="dcterms:W3CDTF">2011-05-31T15:57:33Z</dcterms:modified>
</cp:coreProperties>
</file>