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1661E-E0F9-4742-B665-8428E9C11A77}" type="datetimeFigureOut">
              <a:rPr lang="en-US" smtClean="0"/>
              <a:t>10/7/10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D11EB-D9A8-B943-8C45-39D7EEF71E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Grade 3 R 1.8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prefixes to determine the meaning of words.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we will use prefixes to determine</a:t>
            </a:r>
            <a:r>
              <a:rPr lang="en-US" baseline="30000" dirty="0" smtClean="0"/>
              <a:t>1</a:t>
            </a:r>
            <a:r>
              <a:rPr lang="en-US" dirty="0" smtClean="0"/>
              <a:t> the meaning of words.</a:t>
            </a:r>
          </a:p>
          <a:p>
            <a:endParaRPr lang="en-US" dirty="0" smtClean="0"/>
          </a:p>
          <a:p>
            <a:r>
              <a:rPr lang="en-US" baseline="30000" dirty="0" smtClean="0"/>
              <a:t>1 </a:t>
            </a:r>
            <a:r>
              <a:rPr lang="en-US" dirty="0" smtClean="0"/>
              <a:t>figure out</a:t>
            </a:r>
          </a:p>
          <a:p>
            <a:endParaRPr lang="en-US" baseline="30000" dirty="0" smtClean="0"/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baseline="30000" dirty="0" smtClean="0">
                <a:solidFill>
                  <a:schemeClr val="accent2"/>
                </a:solidFill>
              </a:rPr>
              <a:t>What are we going to do today?</a:t>
            </a:r>
          </a:p>
          <a:p>
            <a:r>
              <a:rPr lang="en-US" baseline="30000" dirty="0" smtClean="0">
                <a:solidFill>
                  <a:schemeClr val="accent2"/>
                </a:solidFill>
              </a:rPr>
              <a:t>What does determine mean?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1009" y="6440106"/>
            <a:ext cx="2109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Learning Objective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3809"/>
            <a:ext cx="8229600" cy="540049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Which one is </a:t>
            </a:r>
            <a:r>
              <a:rPr lang="en-US" sz="2800" b="1" dirty="0" smtClean="0"/>
              <a:t>locked</a:t>
            </a:r>
            <a:r>
              <a:rPr lang="en-US" sz="2800" dirty="0" smtClean="0"/>
              <a:t>?   Which one is </a:t>
            </a:r>
            <a:r>
              <a:rPr lang="en-US" sz="2800" b="1" dirty="0" smtClean="0"/>
              <a:t>unlocked</a:t>
            </a:r>
            <a:r>
              <a:rPr lang="en-US" sz="2800" dirty="0" smtClean="0"/>
              <a:t>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Which </a:t>
            </a:r>
            <a:r>
              <a:rPr lang="en-US" sz="2800" dirty="0" smtClean="0"/>
              <a:t>face is </a:t>
            </a:r>
            <a:r>
              <a:rPr lang="en-US" sz="2800" b="1" dirty="0" smtClean="0"/>
              <a:t>happy</a:t>
            </a:r>
            <a:r>
              <a:rPr lang="en-US" sz="2800" dirty="0" smtClean="0"/>
              <a:t>?   Which </a:t>
            </a:r>
            <a:r>
              <a:rPr lang="en-US" sz="2800" dirty="0" smtClean="0"/>
              <a:t>face is </a:t>
            </a:r>
            <a:r>
              <a:rPr lang="en-US" sz="2800" b="1" dirty="0" smtClean="0"/>
              <a:t>unhappy</a:t>
            </a:r>
            <a:r>
              <a:rPr lang="en-US" sz="2800" dirty="0" smtClean="0"/>
              <a:t>?</a:t>
            </a:r>
          </a:p>
          <a:p>
            <a:pPr>
              <a:buNone/>
            </a:pPr>
            <a:endParaRPr lang="en-US" sz="2800" dirty="0" smtClean="0"/>
          </a:p>
          <a:p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4983" y="1026587"/>
            <a:ext cx="2228484" cy="17302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250" y="1026587"/>
            <a:ext cx="2858750" cy="17302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7637" y="2387459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33376" y="2387459"/>
            <a:ext cx="75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4749" y="3973625"/>
            <a:ext cx="2057872" cy="19206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9467" y="4118706"/>
            <a:ext cx="1524000" cy="1498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7637" y="4118706"/>
            <a:ext cx="1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592909" y="4118706"/>
            <a:ext cx="296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425804"/>
            <a:ext cx="659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3441" y="5657671"/>
            <a:ext cx="74002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Look at the bolded words.  Notice the letters that are different.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 Write them on your whiteboard.  The groups of letters at the beginning</a:t>
            </a:r>
          </a:p>
          <a:p>
            <a:r>
              <a:rPr lang="en-US" dirty="0">
                <a:solidFill>
                  <a:schemeClr val="accent2"/>
                </a:solidFill>
              </a:rPr>
              <a:t>o</a:t>
            </a:r>
            <a:r>
              <a:rPr lang="en-US" dirty="0" smtClean="0">
                <a:solidFill>
                  <a:schemeClr val="accent2"/>
                </a:solidFill>
              </a:rPr>
              <a:t>f the word changes its meaning.  Today we will call these groups of </a:t>
            </a:r>
          </a:p>
          <a:p>
            <a:r>
              <a:rPr lang="en-US" dirty="0">
                <a:solidFill>
                  <a:schemeClr val="accent2"/>
                </a:solidFill>
              </a:rPr>
              <a:t>l</a:t>
            </a:r>
            <a:r>
              <a:rPr lang="en-US" dirty="0" smtClean="0">
                <a:solidFill>
                  <a:schemeClr val="accent2"/>
                </a:solidFill>
              </a:rPr>
              <a:t>etters prefixes.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36660" cy="1143000"/>
          </a:xfrm>
        </p:spPr>
        <p:txBody>
          <a:bodyPr>
            <a:normAutofit fontScale="90000"/>
          </a:bodyPr>
          <a:lstStyle/>
          <a:p>
            <a:r>
              <a:rPr lang="en-US" sz="3556" dirty="0" smtClean="0"/>
              <a:t>A </a:t>
            </a:r>
            <a:r>
              <a:rPr lang="en-US" sz="3556" b="1" i="1" u="sng" dirty="0" smtClean="0"/>
              <a:t>prefix</a:t>
            </a:r>
            <a:r>
              <a:rPr lang="en-US" sz="3556" dirty="0" smtClean="0"/>
              <a:t> is a letter or group of letters added to the beginning of a word to change its meaning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44797" y="2712720"/>
          <a:ext cx="7327193" cy="1112520"/>
        </p:xfrm>
        <a:graphic>
          <a:graphicData uri="http://schemas.openxmlformats.org/drawingml/2006/table">
            <a:tbl>
              <a:tblPr firstRow="1">
                <a:tableStyleId>{1FECB4D8-DB02-4DC6-A0A2-4F2EBAE1DC90}</a:tableStyleId>
              </a:tblPr>
              <a:tblGrid>
                <a:gridCol w="1624801"/>
                <a:gridCol w="3611449"/>
                <a:gridCol w="20909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Prefix + 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Prefix meaning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Meaning</a:t>
                      </a:r>
                      <a:r>
                        <a:rPr lang="en-US" baseline="0" dirty="0" smtClean="0"/>
                        <a:t> of word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“re-” means “again”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again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Tell again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5400" y="1758613"/>
            <a:ext cx="76019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Example:  The prefix “re-” means “again” when </a:t>
            </a:r>
          </a:p>
          <a:p>
            <a:r>
              <a:rPr lang="en-US" sz="2800" dirty="0" smtClean="0"/>
              <a:t>added to the beginning of a word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7683" y="4275952"/>
            <a:ext cx="896631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Non-example:  </a:t>
            </a:r>
          </a:p>
          <a:p>
            <a:r>
              <a:rPr lang="en-US" sz="3200" dirty="0" smtClean="0"/>
              <a:t>The letters” re” in </a:t>
            </a:r>
            <a:r>
              <a:rPr lang="en-US" sz="3200" u="sng" dirty="0" smtClean="0"/>
              <a:t>re</a:t>
            </a:r>
            <a:r>
              <a:rPr lang="en-US" sz="3200" dirty="0" smtClean="0"/>
              <a:t>ach are not a prefix because</a:t>
            </a:r>
          </a:p>
          <a:p>
            <a:r>
              <a:rPr lang="en-US" sz="3200" i="1" dirty="0" smtClean="0"/>
              <a:t>ach </a:t>
            </a:r>
            <a:r>
              <a:rPr lang="en-US" sz="3200" dirty="0" smtClean="0"/>
              <a:t>is not a word</a:t>
            </a:r>
            <a:r>
              <a:rPr lang="en-US" sz="3200" i="1" dirty="0" smtClean="0"/>
              <a:t>.</a:t>
            </a:r>
          </a:p>
          <a:p>
            <a:r>
              <a:rPr lang="en-US" sz="3200" dirty="0" smtClean="0"/>
              <a:t>The letters “re” in </a:t>
            </a:r>
            <a:r>
              <a:rPr lang="en-US" sz="3200" u="sng" dirty="0" smtClean="0"/>
              <a:t>re</a:t>
            </a:r>
            <a:r>
              <a:rPr lang="en-US" sz="3200" dirty="0" smtClean="0"/>
              <a:t>st are not a prefix.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09006" y="6396335"/>
            <a:ext cx="7510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In your own words, what is a prefix?   Why is the “re” in rest not a prefix?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50857" y="6488668"/>
            <a:ext cx="993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2519"/>
            <a:ext cx="8229600" cy="4525963"/>
          </a:xfrm>
        </p:spPr>
        <p:txBody>
          <a:bodyPr/>
          <a:lstStyle/>
          <a:p>
            <a:r>
              <a:rPr lang="en-US" dirty="0" smtClean="0"/>
              <a:t>Which word has a prefix?</a:t>
            </a:r>
          </a:p>
          <a:p>
            <a:pPr lvl="4"/>
            <a:r>
              <a:rPr lang="en-US" sz="3600" dirty="0" smtClean="0"/>
              <a:t>1.  read</a:t>
            </a:r>
          </a:p>
          <a:p>
            <a:pPr lvl="4"/>
            <a:r>
              <a:rPr lang="en-US" sz="3600" dirty="0" smtClean="0"/>
              <a:t>2.  retry</a:t>
            </a:r>
          </a:p>
          <a:p>
            <a:pPr lvl="4"/>
            <a:endParaRPr lang="en-US" sz="2800" dirty="0" smtClean="0"/>
          </a:p>
          <a:p>
            <a:pPr lvl="1">
              <a:buNone/>
            </a:pPr>
            <a:r>
              <a:rPr lang="en-US" sz="3600" dirty="0" smtClean="0"/>
              <a:t>Which word does </a:t>
            </a:r>
            <a:r>
              <a:rPr lang="en-US" sz="3600" u="sng" dirty="0" smtClean="0"/>
              <a:t>not</a:t>
            </a:r>
            <a:r>
              <a:rPr lang="en-US" sz="3600" dirty="0" smtClean="0"/>
              <a:t> have a prefix?</a:t>
            </a:r>
          </a:p>
          <a:p>
            <a:pPr lvl="1">
              <a:buNone/>
            </a:pPr>
            <a:r>
              <a:rPr lang="en-US" sz="3600" dirty="0" smtClean="0"/>
              <a:t>How do you know?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6821"/>
            <a:ext cx="8229600" cy="4525963"/>
          </a:xfrm>
        </p:spPr>
        <p:txBody>
          <a:bodyPr/>
          <a:lstStyle/>
          <a:p>
            <a:r>
              <a:rPr lang="en-US" dirty="0" smtClean="0"/>
              <a:t>It’s important to know how to use prefixes so we can:</a:t>
            </a:r>
          </a:p>
          <a:p>
            <a:pPr lvl="1"/>
            <a:r>
              <a:rPr lang="en-US" dirty="0" smtClean="0"/>
              <a:t>Do well on the CST</a:t>
            </a:r>
            <a:endParaRPr lang="en-US" dirty="0" smtClean="0"/>
          </a:p>
          <a:p>
            <a:pPr lvl="1"/>
            <a:r>
              <a:rPr lang="en-US" dirty="0" smtClean="0"/>
              <a:t>Read and understand bigger words</a:t>
            </a:r>
          </a:p>
          <a:p>
            <a:pPr lvl="3">
              <a:buNone/>
            </a:pPr>
            <a:r>
              <a:rPr lang="en-US" dirty="0" smtClean="0"/>
              <a:t>“unimportant”</a:t>
            </a:r>
          </a:p>
          <a:p>
            <a:pPr lvl="1"/>
            <a:r>
              <a:rPr lang="en-US" dirty="0" smtClean="0"/>
              <a:t>Figure out the meaning of words</a:t>
            </a:r>
          </a:p>
          <a:p>
            <a:pPr lvl="3">
              <a:buNone/>
            </a:pPr>
            <a:r>
              <a:rPr lang="en-US" dirty="0" smtClean="0"/>
              <a:t>“recreate”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885" y="6444863"/>
            <a:ext cx="1339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6004" y="5731135"/>
            <a:ext cx="7395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W</a:t>
            </a:r>
            <a:r>
              <a:rPr lang="en-US" dirty="0" smtClean="0">
                <a:solidFill>
                  <a:schemeClr val="accent2"/>
                </a:solidFill>
              </a:rPr>
              <a:t>hy is it important to use prefixes to determine the meaning of words?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 You can give me one of my reasons or one of your own.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00" y="1610914"/>
            <a:ext cx="8229600" cy="4525963"/>
          </a:xfrm>
        </p:spPr>
        <p:txBody>
          <a:bodyPr/>
          <a:lstStyle/>
          <a:p>
            <a:r>
              <a:rPr lang="en-US" dirty="0" smtClean="0"/>
              <a:t>1.  Read the prefix and the word</a:t>
            </a:r>
          </a:p>
          <a:p>
            <a:r>
              <a:rPr lang="en-US" dirty="0" smtClean="0"/>
              <a:t>2.  Write a new word by adding the prefix to the word.</a:t>
            </a:r>
          </a:p>
          <a:p>
            <a:r>
              <a:rPr lang="en-US" dirty="0" smtClean="0"/>
              <a:t>3.  Read the new word.</a:t>
            </a:r>
          </a:p>
          <a:p>
            <a:r>
              <a:rPr lang="en-US" dirty="0" smtClean="0"/>
              <a:t>4.  Determine the meaning of the word by reading the meaning of the prefix.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2700" y="6552081"/>
            <a:ext cx="199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Skill development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27" y="201364"/>
            <a:ext cx="8911673" cy="1595424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1.  Read the prefix and the word</a:t>
            </a:r>
            <a:br>
              <a:rPr lang="en-US" sz="2000" dirty="0" smtClean="0"/>
            </a:br>
            <a:r>
              <a:rPr lang="en-US" sz="2000" dirty="0" smtClean="0"/>
              <a:t>2.  Write a new word by adding the prefix to the word.</a:t>
            </a:r>
            <a:br>
              <a:rPr lang="en-US" sz="2000" dirty="0" smtClean="0"/>
            </a:br>
            <a:r>
              <a:rPr lang="en-US" sz="2000" dirty="0" smtClean="0"/>
              <a:t>3.  Read the new word.</a:t>
            </a:r>
            <a:br>
              <a:rPr lang="en-US" sz="2000" dirty="0" smtClean="0"/>
            </a:br>
            <a:r>
              <a:rPr lang="en-US" sz="2000" dirty="0" smtClean="0"/>
              <a:t>4.  Determine the meaning of the word by reading the meaning of the prefix.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6123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417</Words>
  <Application>Microsoft Macintosh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Grade 3 R 1.8</vt:lpstr>
      <vt:lpstr>Slide 2</vt:lpstr>
      <vt:lpstr>Slide 3</vt:lpstr>
      <vt:lpstr>A prefix is a letter or group of letters added to the beginning of a word to change its meaning. </vt:lpstr>
      <vt:lpstr>Slide 5</vt:lpstr>
      <vt:lpstr>Slide 6</vt:lpstr>
      <vt:lpstr>Slide 7</vt:lpstr>
      <vt:lpstr>1.  Read the prefix and the word 2.  Write a new word by adding the prefix to the word. 3.  Read the new word. 4.  Determine the meaning of the word by reading the meaning of the prefix.</vt:lpstr>
      <vt:lpstr>Slide 9</vt:lpstr>
    </vt:vector>
  </TitlesOfParts>
  <Company>Madera Unified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3 R 1.8</dc:title>
  <dc:creator>District Office</dc:creator>
  <cp:lastModifiedBy>District Office</cp:lastModifiedBy>
  <cp:revision>26</cp:revision>
  <dcterms:created xsi:type="dcterms:W3CDTF">2010-10-07T19:57:20Z</dcterms:created>
  <dcterms:modified xsi:type="dcterms:W3CDTF">2010-10-07T22:59:16Z</dcterms:modified>
</cp:coreProperties>
</file>