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DAE4E-982B-D848-A263-FD5C91FAD833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BAED-6DA1-A84E-9B43-AD82E2382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7061-995B-494B-9B8A-14B8BD382A7E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ED2FA-70D0-924D-A801-F7C5FD17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d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1624" y="865585"/>
            <a:ext cx="86137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do today? 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</a:t>
            </a:r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identify?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does identify mean?  </a:t>
            </a:r>
            <a:endParaRPr lang="en-US" sz="2000" dirty="0">
              <a:solidFill>
                <a:srgbClr val="000000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1170242"/>
            <a:ext cx="8229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8000"/>
                </a:solidFill>
                <a:ea typeface="ＭＳ Ｐゴシック" pitchFamily="1" charset="-128"/>
                <a:cs typeface="ＭＳ Ｐゴシック" pitchFamily="1" charset="-128"/>
              </a:rPr>
              <a:t>We will</a:t>
            </a:r>
            <a:r>
              <a:rPr lang="en-US" sz="2000" dirty="0" smtClean="0">
                <a:solidFill>
                  <a:srgbClr val="008000"/>
                </a:solidFill>
                <a:ea typeface="ＭＳ Ｐゴシック" pitchFamily="1" charset="-128"/>
                <a:cs typeface="ＭＳ Ｐゴシック" pitchFamily="1" charset="-128"/>
              </a:rPr>
              <a:t> identify the probability of an event happening.</a:t>
            </a:r>
            <a:endParaRPr lang="en-US" sz="2000" b="1" i="1" dirty="0">
              <a:solidFill>
                <a:srgbClr val="008000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1792996"/>
            <a:ext cx="8305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8000"/>
                </a:solidFill>
                <a:ea typeface="ＭＳ Ｐゴシック" pitchFamily="1" charset="-128"/>
                <a:cs typeface="ＭＳ Ｐゴシック" pitchFamily="1" charset="-128"/>
              </a:rPr>
              <a:t>We </a:t>
            </a:r>
            <a:r>
              <a:rPr lang="en-US" sz="2000" dirty="0" smtClean="0">
                <a:solidFill>
                  <a:srgbClr val="008000"/>
                </a:solidFill>
                <a:ea typeface="ＭＳ Ｐゴシック" pitchFamily="1" charset="-128"/>
                <a:cs typeface="ＭＳ Ｐゴシック" pitchFamily="1" charset="-128"/>
              </a:rPr>
              <a:t>will identify the probability of an event happening.</a:t>
            </a:r>
            <a:endParaRPr lang="en-US" sz="2000" b="1" i="1" dirty="0">
              <a:solidFill>
                <a:srgbClr val="008000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395737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1200"/>
              </a:spcAft>
            </a:pPr>
            <a:r>
              <a:rPr lang="en-US" sz="2000" dirty="0" smtClean="0">
                <a:solidFill>
                  <a:srgbClr val="008000"/>
                </a:solidFill>
                <a:ea typeface="ＭＳ Ｐゴシック" pitchFamily="1" charset="-128"/>
                <a:cs typeface="ＭＳ Ｐゴシック" pitchFamily="1" charset="-128"/>
              </a:rPr>
              <a:t>Identify means to describe.</a:t>
            </a:r>
            <a:endParaRPr lang="en-US" sz="2000" b="1" i="1" dirty="0">
              <a:solidFill>
                <a:srgbClr val="008000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-382"/>
            <a:ext cx="2493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Objective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4024" y="2826766"/>
            <a:ext cx="35335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Activating Prior Knowledge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622" y="286107"/>
            <a:ext cx="84563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23-2  We will identify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the probability of an event happening.</a:t>
            </a:r>
          </a:p>
          <a:p>
            <a:r>
              <a:rPr lang="en-US" sz="1400" dirty="0" smtClean="0"/>
              <a:t>		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sz="1600" dirty="0" smtClean="0"/>
              <a:t>to describe</a:t>
            </a:r>
            <a:endParaRPr lang="en-US" baseline="30000" dirty="0"/>
          </a:p>
        </p:txBody>
      </p:sp>
      <p:sp>
        <p:nvSpPr>
          <p:cNvPr id="30" name="Rectangle 49"/>
          <p:cNvSpPr>
            <a:spLocks noChangeArrowheads="1"/>
          </p:cNvSpPr>
          <p:nvPr/>
        </p:nvSpPr>
        <p:spPr bwMode="auto">
          <a:xfrm>
            <a:off x="228600" y="5912192"/>
            <a:ext cx="86868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Teacher works problem #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1.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hen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on their whiteboards (CFU)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LO connection: 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Today, we will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 probability of an event actually happening,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which will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require us to look and describe how much we think something will occur.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1624" y="3226876"/>
            <a:ext cx="6391641" cy="1611884"/>
            <a:chOff x="301624" y="3226876"/>
            <a:chExt cx="6391641" cy="1611884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624" y="3226876"/>
              <a:ext cx="3284594" cy="161188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58497" y="3226876"/>
              <a:ext cx="3134768" cy="1611884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195380" y="4900316"/>
            <a:ext cx="7148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If I wanted a blue cube, what bag would I want to pick from?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you wanted a red cube, what bag would you want to pick from?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724199" y="490031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Bag A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80080" y="5209638"/>
            <a:ext cx="82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Bag D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  <p:bldP spid="20" grpId="0"/>
      <p:bldP spid="38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108508" y="1604565"/>
            <a:ext cx="6785838" cy="2400344"/>
            <a:chOff x="108508" y="1604565"/>
            <a:chExt cx="6785838" cy="2400344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508" y="1604565"/>
              <a:ext cx="6785838" cy="2400344"/>
            </a:xfrm>
            <a:prstGeom prst="rect">
              <a:avLst/>
            </a:prstGeom>
          </p:spPr>
        </p:pic>
        <p:sp>
          <p:nvSpPr>
            <p:cNvPr id="42" name="5-Point Star 41"/>
            <p:cNvSpPr/>
            <p:nvPr/>
          </p:nvSpPr>
          <p:spPr>
            <a:xfrm>
              <a:off x="5216496" y="1774534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5604754" y="1774936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5-Point Star 45"/>
            <p:cNvSpPr/>
            <p:nvPr/>
          </p:nvSpPr>
          <p:spPr>
            <a:xfrm>
              <a:off x="6004661" y="1791216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/>
            <p:cNvSpPr/>
            <p:nvPr/>
          </p:nvSpPr>
          <p:spPr>
            <a:xfrm>
              <a:off x="6384995" y="1797096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-Point Star 50"/>
            <p:cNvSpPr/>
            <p:nvPr/>
          </p:nvSpPr>
          <p:spPr>
            <a:xfrm>
              <a:off x="5185987" y="2268412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-Point Star 51"/>
            <p:cNvSpPr/>
            <p:nvPr/>
          </p:nvSpPr>
          <p:spPr>
            <a:xfrm>
              <a:off x="5550040" y="2274292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5-Point Star 54"/>
            <p:cNvSpPr/>
            <p:nvPr/>
          </p:nvSpPr>
          <p:spPr>
            <a:xfrm>
              <a:off x="5914093" y="2280172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/>
            <p:cNvSpPr/>
            <p:nvPr/>
          </p:nvSpPr>
          <p:spPr>
            <a:xfrm>
              <a:off x="6319871" y="2320823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5-Point Star 60"/>
            <p:cNvSpPr/>
            <p:nvPr/>
          </p:nvSpPr>
          <p:spPr>
            <a:xfrm>
              <a:off x="5159296" y="2778972"/>
              <a:ext cx="333544" cy="36951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oon 61"/>
            <p:cNvSpPr/>
            <p:nvPr/>
          </p:nvSpPr>
          <p:spPr>
            <a:xfrm>
              <a:off x="6293180" y="2798823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Moon 62"/>
            <p:cNvSpPr/>
            <p:nvPr/>
          </p:nvSpPr>
          <p:spPr>
            <a:xfrm>
              <a:off x="5910793" y="2785929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Moon 63"/>
            <p:cNvSpPr/>
            <p:nvPr/>
          </p:nvSpPr>
          <p:spPr>
            <a:xfrm>
              <a:off x="5532018" y="2783091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Moon 64"/>
            <p:cNvSpPr/>
            <p:nvPr/>
          </p:nvSpPr>
          <p:spPr>
            <a:xfrm>
              <a:off x="5820369" y="3332354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Moon 65"/>
            <p:cNvSpPr/>
            <p:nvPr/>
          </p:nvSpPr>
          <p:spPr>
            <a:xfrm>
              <a:off x="5437982" y="3319460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Moon 66"/>
            <p:cNvSpPr/>
            <p:nvPr/>
          </p:nvSpPr>
          <p:spPr>
            <a:xfrm>
              <a:off x="5059207" y="3316622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Moon 68"/>
            <p:cNvSpPr/>
            <p:nvPr/>
          </p:nvSpPr>
          <p:spPr>
            <a:xfrm>
              <a:off x="6233927" y="3325663"/>
              <a:ext cx="333544" cy="365399"/>
            </a:xfrm>
            <a:prstGeom prst="mo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129" y="845633"/>
            <a:ext cx="5586564" cy="664639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00330" y="45414"/>
            <a:ext cx="28638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Concept development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292" y="80227"/>
            <a:ext cx="6270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23-2  </a:t>
            </a:r>
            <a:r>
              <a:rPr lang="en-US" dirty="0" smtClean="0"/>
              <a:t>We will identify the probability of an event happening.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Rectangle 114"/>
          <p:cNvSpPr>
            <a:spLocks noChangeArrowheads="1"/>
          </p:cNvSpPr>
          <p:nvPr/>
        </p:nvSpPr>
        <p:spPr bwMode="auto">
          <a:xfrm>
            <a:off x="158271" y="4042384"/>
            <a:ext cx="674344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does probability describe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Probability describes __________________________________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115"/>
          <p:cNvSpPr>
            <a:spLocks noChangeArrowheads="1"/>
          </p:cNvSpPr>
          <p:nvPr/>
        </p:nvSpPr>
        <p:spPr bwMode="auto">
          <a:xfrm>
            <a:off x="2394639" y="4347960"/>
            <a:ext cx="475929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the chance that an event will happen.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35" name="Rectangle 119"/>
          <p:cNvSpPr>
            <a:spLocks noChangeArrowheads="1"/>
          </p:cNvSpPr>
          <p:nvPr/>
        </p:nvSpPr>
        <p:spPr bwMode="auto">
          <a:xfrm>
            <a:off x="158271" y="4827177"/>
            <a:ext cx="8178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box will give you 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likely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chance of picking a heart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How do you know?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120"/>
          <p:cNvSpPr>
            <a:spLocks noChangeArrowheads="1"/>
          </p:cNvSpPr>
          <p:nvPr/>
        </p:nvSpPr>
        <p:spPr bwMode="auto">
          <a:xfrm>
            <a:off x="326952" y="5217117"/>
            <a:ext cx="8278813" cy="6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I am more</a:t>
            </a:r>
            <a:r>
              <a:rPr lang="en-US" b="1" dirty="0" smtClean="0">
                <a:solidFill>
                  <a:srgbClr val="FF0000"/>
                </a:solidFill>
              </a:rPr>
              <a:t> likely </a:t>
            </a:r>
            <a:r>
              <a:rPr lang="en-US" dirty="0" smtClean="0">
                <a:solidFill>
                  <a:srgbClr val="FF0000"/>
                </a:solidFill>
              </a:rPr>
              <a:t>to pick a heart from box ___, because _________________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_______________</a:t>
            </a:r>
            <a:r>
              <a:rPr lang="en-US" sz="1800" dirty="0" smtClean="0">
                <a:solidFill>
                  <a:srgbClr val="FF0000"/>
                </a:solidFill>
              </a:rPr>
              <a:t>_.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8" name="Rectangle 124"/>
          <p:cNvSpPr>
            <a:spLocks noChangeArrowheads="1"/>
          </p:cNvSpPr>
          <p:nvPr/>
        </p:nvSpPr>
        <p:spPr bwMode="auto">
          <a:xfrm>
            <a:off x="4623894" y="5157689"/>
            <a:ext cx="351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Rectangle 124"/>
          <p:cNvSpPr>
            <a:spLocks noChangeArrowheads="1"/>
          </p:cNvSpPr>
          <p:nvPr/>
        </p:nvSpPr>
        <p:spPr bwMode="auto">
          <a:xfrm>
            <a:off x="6004661" y="5157689"/>
            <a:ext cx="24617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more than half of the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8489" y="5478181"/>
            <a:ext cx="20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shapes are hearts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283622" y="1166957"/>
            <a:ext cx="1153083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19008" y="2514595"/>
            <a:ext cx="53073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67851" y="3034104"/>
            <a:ext cx="53073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67851" y="3533913"/>
            <a:ext cx="830322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67851" y="2028504"/>
            <a:ext cx="53073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46539" y="5961474"/>
            <a:ext cx="8802089" cy="550574"/>
            <a:chOff x="146539" y="5961474"/>
            <a:chExt cx="8802089" cy="550574"/>
          </a:xfrm>
        </p:grpSpPr>
        <p:sp>
          <p:nvSpPr>
            <p:cNvPr id="80" name="Rectangle 79"/>
            <p:cNvSpPr/>
            <p:nvPr/>
          </p:nvSpPr>
          <p:spPr>
            <a:xfrm>
              <a:off x="473481" y="5971010"/>
              <a:ext cx="3906193" cy="541038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042435" y="5961474"/>
              <a:ext cx="3906193" cy="541038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46539" y="607248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91548" y="6061316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4" name="Heart 83"/>
            <p:cNvSpPr/>
            <p:nvPr/>
          </p:nvSpPr>
          <p:spPr>
            <a:xfrm>
              <a:off x="750244" y="6044383"/>
              <a:ext cx="341908" cy="369332"/>
            </a:xfrm>
            <a:prstGeom prst="hear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Heart 84"/>
            <p:cNvSpPr/>
            <p:nvPr/>
          </p:nvSpPr>
          <p:spPr>
            <a:xfrm>
              <a:off x="1313581" y="6050263"/>
              <a:ext cx="341908" cy="369332"/>
            </a:xfrm>
            <a:prstGeom prst="hear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Heart 85"/>
            <p:cNvSpPr/>
            <p:nvPr/>
          </p:nvSpPr>
          <p:spPr>
            <a:xfrm>
              <a:off x="1820248" y="6066543"/>
              <a:ext cx="341908" cy="369332"/>
            </a:xfrm>
            <a:prstGeom prst="hear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Heart 86"/>
            <p:cNvSpPr/>
            <p:nvPr/>
          </p:nvSpPr>
          <p:spPr>
            <a:xfrm>
              <a:off x="2349719" y="6055490"/>
              <a:ext cx="341908" cy="369332"/>
            </a:xfrm>
            <a:prstGeom prst="hear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Heart 87"/>
            <p:cNvSpPr/>
            <p:nvPr/>
          </p:nvSpPr>
          <p:spPr>
            <a:xfrm>
              <a:off x="5183243" y="6034636"/>
              <a:ext cx="341908" cy="369332"/>
            </a:xfrm>
            <a:prstGeom prst="hear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Heart 88"/>
            <p:cNvSpPr/>
            <p:nvPr/>
          </p:nvSpPr>
          <p:spPr>
            <a:xfrm>
              <a:off x="5712714" y="6040516"/>
              <a:ext cx="341908" cy="369332"/>
            </a:xfrm>
            <a:prstGeom prst="hear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loud 91"/>
            <p:cNvSpPr/>
            <p:nvPr/>
          </p:nvSpPr>
          <p:spPr>
            <a:xfrm>
              <a:off x="2911791" y="6040516"/>
              <a:ext cx="530731" cy="36345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loud 92"/>
            <p:cNvSpPr/>
            <p:nvPr/>
          </p:nvSpPr>
          <p:spPr>
            <a:xfrm>
              <a:off x="3619049" y="6046396"/>
              <a:ext cx="530731" cy="36345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loud 93"/>
            <p:cNvSpPr/>
            <p:nvPr/>
          </p:nvSpPr>
          <p:spPr>
            <a:xfrm>
              <a:off x="6939997" y="6056796"/>
              <a:ext cx="530731" cy="36345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loud 94"/>
            <p:cNvSpPr/>
            <p:nvPr/>
          </p:nvSpPr>
          <p:spPr>
            <a:xfrm>
              <a:off x="7630322" y="6062676"/>
              <a:ext cx="530731" cy="36345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loud 95"/>
            <p:cNvSpPr/>
            <p:nvPr/>
          </p:nvSpPr>
          <p:spPr>
            <a:xfrm>
              <a:off x="8291230" y="6062023"/>
              <a:ext cx="530731" cy="36345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loud 97"/>
            <p:cNvSpPr/>
            <p:nvPr/>
          </p:nvSpPr>
          <p:spPr>
            <a:xfrm>
              <a:off x="6228814" y="6056799"/>
              <a:ext cx="530731" cy="36345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Oval 99"/>
          <p:cNvSpPr/>
          <p:nvPr/>
        </p:nvSpPr>
        <p:spPr>
          <a:xfrm>
            <a:off x="142567" y="6088765"/>
            <a:ext cx="298352" cy="35816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  <p:bldP spid="43" grpId="0"/>
      <p:bldP spid="44" grpId="0"/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3240" y="403440"/>
            <a:ext cx="25146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Importance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11960" y="3378099"/>
            <a:ext cx="4953000" cy="123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u="sng" dirty="0" smtClean="0"/>
              <a:t>Weatherman</a:t>
            </a:r>
            <a:r>
              <a:rPr lang="en-US" sz="20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 weatherman analyzes the probability of it raining, so he/she can deliver the weather accurately.</a:t>
            </a:r>
            <a:endParaRPr lang="en-U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25589" y="837401"/>
            <a:ext cx="4514520" cy="171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u="sng" dirty="0" smtClean="0"/>
              <a:t>Lottery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2000" dirty="0" smtClean="0"/>
              <a:t>If you play the lottery, you need to know the probability of winning so you aren’t disappointed if you lose.  More than likely you will lose. Pretty much impossible.</a:t>
            </a:r>
            <a:endParaRPr lang="en-US" sz="2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0120" y="743216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u="sng" dirty="0"/>
              <a:t>CST or</a:t>
            </a:r>
            <a:r>
              <a:rPr lang="en-US" sz="1800" b="1" u="sng" dirty="0" smtClean="0"/>
              <a:t> </a:t>
            </a:r>
            <a:r>
              <a:rPr lang="en-US" b="1" u="sng" dirty="0" smtClean="0"/>
              <a:t>Test</a:t>
            </a:r>
            <a:endParaRPr lang="en-US" sz="2400" b="1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88" y="5690226"/>
            <a:ext cx="8672512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is it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identify the probability of an event happening?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(pair-share) Does anyone else have another reason why it is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be able to identify the probability of an event happening?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give me one of my reasons or one of your own.  Which reason means more to you?  Why?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487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23-2  </a:t>
            </a:r>
            <a:r>
              <a:rPr lang="en-US" dirty="0" smtClean="0"/>
              <a:t>We will identify the probability of an event happening.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5" y="1109929"/>
            <a:ext cx="3238500" cy="410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52401" y="94706"/>
            <a:ext cx="308138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80" y="34873"/>
            <a:ext cx="639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23-2  </a:t>
            </a:r>
            <a:r>
              <a:rPr lang="en-US" dirty="0" smtClean="0"/>
              <a:t>We will identify the probability of an event happening.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551" y="5255838"/>
            <a:ext cx="8950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#1.  How did I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impossible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Do #2.  How did I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unlikely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#3 and show me.  (Whiteboard - Randomly choose students to share answers.) Why did you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certain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Do #4 and show me.  Why did you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likely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30059" y="729726"/>
            <a:ext cx="6781800" cy="2866028"/>
            <a:chOff x="330059" y="729726"/>
            <a:chExt cx="6781800" cy="2866028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059" y="729726"/>
              <a:ext cx="6781800" cy="170180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0059" y="2398966"/>
              <a:ext cx="6781799" cy="1196788"/>
            </a:xfrm>
            <a:prstGeom prst="rect">
              <a:avLst/>
            </a:prstGeom>
          </p:spPr>
        </p:pic>
      </p:grpSp>
      <p:sp>
        <p:nvSpPr>
          <p:cNvPr id="65" name="TextBox 64"/>
          <p:cNvSpPr txBox="1"/>
          <p:nvPr/>
        </p:nvSpPr>
        <p:spPr>
          <a:xfrm>
            <a:off x="346340" y="3896591"/>
            <a:ext cx="44240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Certain = For sure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Likely = Almost sure, more than ½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Unlikely = Probably not, less than ½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Impossible = No way!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7804" y="1647885"/>
            <a:ext cx="128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Impossible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7804" y="2902697"/>
            <a:ext cx="92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Certain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1957" y="1647885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Unlikely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9220" y="2763385"/>
            <a:ext cx="77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Likely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52401" y="94706"/>
            <a:ext cx="308138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80" y="67433"/>
            <a:ext cx="639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23-2  </a:t>
            </a:r>
            <a:r>
              <a:rPr lang="en-US" dirty="0" smtClean="0"/>
              <a:t>We will identify the probability of an event happening.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551" y="4751158"/>
            <a:ext cx="895000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#1.  How did I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certain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Do #3.  How did I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Do #5.  How did I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impossible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endParaRPr lang="en-US" sz="1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#2 and show me.  (Whiteboard - Randomly choose students to share answers.) Why did you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Do #4 and show me.  Why did you identify the probability as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Do #6 and show me.  Why did you identify the probability as ______________?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99894" y="3473311"/>
            <a:ext cx="44240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Certain = For sure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Likely = Almost sure, more than ½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Unlikely = Probably not, less than ½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Impossible = No way!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935" y="846568"/>
            <a:ext cx="725070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We are at school right now.  _________________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Everyone brushed their teeth this morning. __________________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We are all girls. ____________________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We are all wearing white socks. ______________________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Mrs.</a:t>
            </a:r>
            <a:r>
              <a:rPr lang="en-US" dirty="0" smtClean="0"/>
              <a:t> </a:t>
            </a:r>
            <a:r>
              <a:rPr lang="en-US" dirty="0" smtClean="0"/>
              <a:t>_______</a:t>
            </a:r>
            <a:r>
              <a:rPr lang="en-US" dirty="0" smtClean="0"/>
              <a:t> </a:t>
            </a:r>
            <a:r>
              <a:rPr lang="en-US" dirty="0" smtClean="0"/>
              <a:t>will win the lottery. ___________________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/>
              <a:t>Mrs. _____ </a:t>
            </a:r>
            <a:r>
              <a:rPr lang="en-US" dirty="0" smtClean="0"/>
              <a:t>will lose her shoes. ______________________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40541" y="792142"/>
            <a:ext cx="92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Certain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3486" y="2490860"/>
            <a:ext cx="128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Impossible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0254" y="439564"/>
            <a:ext cx="623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the event </a:t>
            </a:r>
            <a:r>
              <a:rPr lang="en-US" sz="2000" b="1" dirty="0" smtClean="0"/>
              <a:t>certain, likely, unlikely, or impossible?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073" y="1191710"/>
            <a:ext cx="17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Certain or likely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5385" y="1621514"/>
            <a:ext cx="187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Likely or unlikely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2766" y="2091292"/>
            <a:ext cx="187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Likely or unlikely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9810" y="2940532"/>
            <a:ext cx="239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Impossible or unlikely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2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9200" y="395720"/>
            <a:ext cx="1328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Closure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1" y="750476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n-US" dirty="0" smtClean="0"/>
              <a:t>What describes the chance that an event will happen?</a:t>
            </a:r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958" y="1172529"/>
            <a:ext cx="458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A.  Certain      B.  Unlikely     C.  Probability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638" y="1590701"/>
            <a:ext cx="852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Describe the probability as impossible, unlikely, likely, or certain. 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5600" y="80227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23-2  </a:t>
            </a:r>
            <a:r>
              <a:rPr lang="en-US" sz="1600" dirty="0" smtClean="0"/>
              <a:t>We will identify the probability of an event happening.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448" y="4085883"/>
            <a:ext cx="86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What did you learn today about identifying the probability of an event happening?  Why is that important to you?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1907" y="6161785"/>
            <a:ext cx="7244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CFU:  For #1, #2, and #3 have students write the answer on their whiteboards.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47017" y="1172529"/>
            <a:ext cx="341908" cy="3693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07326" y="2214098"/>
            <a:ext cx="236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93822" y="2018737"/>
            <a:ext cx="40687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Certain = For sure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Likely = Almost sure, more than ½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Unlikely = Probably not, less than ½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Impossible = No way!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193" y="3337424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 This week will have a Friday. ________________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50614" y="2132697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Unlikely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5037" y="3219066"/>
            <a:ext cx="92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Certain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58192" y="2040909"/>
            <a:ext cx="2684518" cy="864794"/>
            <a:chOff x="358192" y="2040909"/>
            <a:chExt cx="2684518" cy="864794"/>
          </a:xfrm>
        </p:grpSpPr>
        <p:grpSp>
          <p:nvGrpSpPr>
            <p:cNvPr id="34" name="Group 33"/>
            <p:cNvGrpSpPr/>
            <p:nvPr/>
          </p:nvGrpSpPr>
          <p:grpSpPr>
            <a:xfrm>
              <a:off x="358192" y="2040909"/>
              <a:ext cx="1970215" cy="558800"/>
              <a:chOff x="553564" y="2089749"/>
              <a:chExt cx="1970215" cy="5588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53564" y="2197817"/>
                <a:ext cx="377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 </a:t>
                </a:r>
                <a:endParaRPr lang="en-US" dirty="0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8179" y="2089749"/>
                <a:ext cx="1625600" cy="558800"/>
              </a:xfrm>
              <a:prstGeom prst="rect">
                <a:avLst/>
              </a:prstGeom>
            </p:spPr>
          </p:pic>
        </p:grpSp>
        <p:sp>
          <p:nvSpPr>
            <p:cNvPr id="41" name="TextBox 40"/>
            <p:cNvSpPr txBox="1"/>
            <p:nvPr/>
          </p:nvSpPr>
          <p:spPr>
            <a:xfrm>
              <a:off x="702807" y="2567149"/>
              <a:ext cx="233990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 picking a white circle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096" y="195362"/>
            <a:ext cx="1709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Independent </a:t>
            </a:r>
          </a:p>
          <a:p>
            <a:r>
              <a:rPr lang="en-US" sz="2000" b="1" dirty="0" smtClean="0"/>
              <a:t>Practice</a:t>
            </a:r>
            <a:endParaRPr lang="en-US" sz="2000" b="1" dirty="0"/>
          </a:p>
        </p:txBody>
      </p:sp>
      <p:pic>
        <p:nvPicPr>
          <p:cNvPr id="8" name="Picture 7" descr="23.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129999" y="87423"/>
            <a:ext cx="5090006" cy="65874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096" y="995523"/>
            <a:ext cx="1788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Skip #7, 8, &amp; Writing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3763</TotalTime>
  <Words>866</Words>
  <Application>Microsoft Macintosh PowerPoint</Application>
  <PresentationFormat>On-screen Show (4:3)</PresentationFormat>
  <Paragraphs>106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Diaz</dc:creator>
  <cp:lastModifiedBy>Regina Diaz</cp:lastModifiedBy>
  <cp:revision>116</cp:revision>
  <cp:lastPrinted>2010-09-01T15:14:00Z</cp:lastPrinted>
  <dcterms:created xsi:type="dcterms:W3CDTF">2011-05-31T21:25:13Z</dcterms:created>
  <dcterms:modified xsi:type="dcterms:W3CDTF">2011-05-31T21:28:10Z</dcterms:modified>
</cp:coreProperties>
</file>