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customXml/itemProps1.xml" ContentType="application/vnd.openxmlformats-officedocument.customXmlProperties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3" r:id="rId2"/>
  </p:sldMasterIdLst>
  <p:sldIdLst>
    <p:sldId id="256" r:id="rId3"/>
    <p:sldId id="257" r:id="rId4"/>
    <p:sldId id="297" r:id="rId5"/>
    <p:sldId id="298" r:id="rId6"/>
    <p:sldId id="292" r:id="rId7"/>
    <p:sldId id="287" r:id="rId8"/>
    <p:sldId id="301" r:id="rId9"/>
    <p:sldId id="274" r:id="rId10"/>
    <p:sldId id="281" r:id="rId11"/>
    <p:sldId id="299" r:id="rId12"/>
    <p:sldId id="300" r:id="rId13"/>
    <p:sldId id="285" r:id="rId14"/>
    <p:sldId id="28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0929"/>
  </p:normalViewPr>
  <p:slideViewPr>
    <p:cSldViewPr>
      <p:cViewPr>
        <p:scale>
          <a:sx n="70" d="100"/>
          <a:sy n="70" d="100"/>
        </p:scale>
        <p:origin x="-736" y="-7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A009892A-0574-4753-B3B5-882803074C2D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A009892A-0574-4753-B3B5-882803074C2D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685800"/>
            <a:ext cx="6629400" cy="1143000"/>
          </a:xfrm>
        </p:spPr>
        <p:txBody>
          <a:bodyPr>
            <a:normAutofit fontScale="90000"/>
          </a:bodyPr>
          <a:lstStyle/>
          <a:p>
            <a:r>
              <a:rPr lang="en-US" sz="3111" dirty="0" smtClean="0"/>
              <a:t>4</a:t>
            </a:r>
            <a:r>
              <a:rPr lang="en-US" sz="3111" baseline="30000" dirty="0" smtClean="0"/>
              <a:t>th</a:t>
            </a:r>
            <a:r>
              <a:rPr lang="en-US" sz="3111" dirty="0" smtClean="0"/>
              <a:t> grade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2667" dirty="0" smtClean="0"/>
              <a:t>Ch 8.1</a:t>
            </a:r>
            <a:br>
              <a:rPr lang="en-US" sz="2667" dirty="0" smtClean="0"/>
            </a:br>
            <a:r>
              <a:rPr lang="en-US" sz="2667" dirty="0" smtClean="0"/>
              <a:t>Solving expressions with </a:t>
            </a:r>
            <a:r>
              <a:rPr lang="en-US" sz="2667" dirty="0" smtClean="0"/>
              <a:t>variables</a:t>
            </a:r>
            <a:endParaRPr lang="en-US" sz="2667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219200" y="3505200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800" kern="0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AF 1.1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8382000" cy="4800600"/>
          </a:xfrm>
        </p:spPr>
        <p:txBody>
          <a:bodyPr/>
          <a:lstStyle/>
          <a:p>
            <a:r>
              <a:rPr lang="en-US" sz="2000" dirty="0" smtClean="0"/>
              <a:t>Using a brace map we will evaluate the expressions: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486400" cy="1371600"/>
          </a:xfrm>
        </p:spPr>
        <p:txBody>
          <a:bodyPr/>
          <a:lstStyle/>
          <a:p>
            <a:r>
              <a:rPr lang="en-US" sz="3000" dirty="0" smtClean="0"/>
              <a:t>Skill Development</a:t>
            </a:r>
            <a:br>
              <a:rPr lang="en-US" sz="3000" dirty="0" smtClean="0"/>
            </a:br>
            <a:r>
              <a:rPr lang="en-US" sz="3000" dirty="0" smtClean="0"/>
              <a:t>We do:</a:t>
            </a:r>
            <a:endParaRPr lang="en-US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362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when y =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when y = 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(10 – y) x (y</a:t>
                      </a:r>
                      <a:r>
                        <a:rPr lang="en-US" baseline="0" dirty="0" smtClean="0"/>
                        <a:t> x 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04800" y="4495800"/>
            <a:ext cx="198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ft Brace 6"/>
          <p:cNvSpPr/>
          <p:nvPr/>
        </p:nvSpPr>
        <p:spPr>
          <a:xfrm>
            <a:off x="2362200" y="3505200"/>
            <a:ext cx="1219200" cy="1905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191000" y="3505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81400" y="3276601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y = 2</a:t>
            </a:r>
            <a:endParaRPr lang="en-US" sz="15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14800" y="5029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48768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y = 5</a:t>
            </a:r>
            <a:endParaRPr lang="en-US" sz="15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191000" y="3886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91000" y="4267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14800" y="5410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14800" y="5791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76600" y="0"/>
            <a:ext cx="6096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Steps:</a:t>
            </a:r>
          </a:p>
          <a:p>
            <a:r>
              <a:rPr lang="en-US" sz="2000" dirty="0" smtClean="0"/>
              <a:t>#1:  Write the problem down</a:t>
            </a:r>
          </a:p>
          <a:p>
            <a:r>
              <a:rPr lang="en-US" sz="2000" dirty="0" smtClean="0"/>
              <a:t>#2:  Replace the variable with the number</a:t>
            </a:r>
          </a:p>
          <a:p>
            <a:r>
              <a:rPr lang="en-US" sz="2000" dirty="0" smtClean="0"/>
              <a:t>#3:  Use the order of operations to solve the</a:t>
            </a:r>
            <a:r>
              <a:rPr lang="en-US" dirty="0" smtClean="0"/>
              <a:t> problem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467600" y="2667000"/>
            <a:ext cx="1676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CFU</a:t>
            </a:r>
          </a:p>
          <a:p>
            <a:r>
              <a:rPr lang="en-US" sz="1800" dirty="0" smtClean="0"/>
              <a:t>How did we know to write 2 in for the </a:t>
            </a:r>
            <a:r>
              <a:rPr lang="en-US" sz="1800" dirty="0" err="1" smtClean="0"/>
              <a:t>y</a:t>
            </a:r>
            <a:r>
              <a:rPr lang="en-US" sz="1800" dirty="0" smtClean="0"/>
              <a:t>?</a:t>
            </a:r>
          </a:p>
          <a:p>
            <a:endParaRPr lang="en-US" sz="1800" dirty="0" smtClean="0"/>
          </a:p>
          <a:p>
            <a:r>
              <a:rPr lang="en-US" sz="1800" dirty="0" smtClean="0"/>
              <a:t>How did we know which operation to use first?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Pair share</a:t>
            </a:r>
          </a:p>
          <a:p>
            <a:r>
              <a:rPr lang="en-US" sz="1800" dirty="0" smtClean="0"/>
              <a:t>Pick non volunteers</a:t>
            </a:r>
            <a:endParaRPr 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r>
              <a:rPr lang="en-US" sz="2000" dirty="0" smtClean="0"/>
              <a:t>Using a brace map we will evaluate the expressions: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486400" cy="1371600"/>
          </a:xfrm>
        </p:spPr>
        <p:txBody>
          <a:bodyPr/>
          <a:lstStyle/>
          <a:p>
            <a:r>
              <a:rPr lang="en-US" sz="3000" dirty="0" smtClean="0"/>
              <a:t>Skill Development</a:t>
            </a:r>
            <a:br>
              <a:rPr lang="en-US" sz="3000" dirty="0" smtClean="0"/>
            </a:br>
            <a:r>
              <a:rPr lang="en-US" sz="3000" dirty="0" smtClean="0"/>
              <a:t>You do:</a:t>
            </a:r>
            <a:endParaRPr lang="en-US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362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when y =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when y = 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(y</a:t>
                      </a:r>
                      <a:r>
                        <a:rPr lang="en-US" baseline="0" dirty="0" smtClean="0"/>
                        <a:t> + 2) x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04800" y="4495800"/>
            <a:ext cx="198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ft Brace 6"/>
          <p:cNvSpPr/>
          <p:nvPr/>
        </p:nvSpPr>
        <p:spPr>
          <a:xfrm>
            <a:off x="2362200" y="3505200"/>
            <a:ext cx="1219200" cy="1905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191000" y="3505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81400" y="3276601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y = 2</a:t>
            </a:r>
            <a:endParaRPr lang="en-US" sz="15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14800" y="5029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48768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y = 5</a:t>
            </a:r>
            <a:endParaRPr lang="en-US" sz="15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191000" y="3886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91000" y="4267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14800" y="5410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14800" y="5791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429000" y="-228600"/>
            <a:ext cx="541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Steps:</a:t>
            </a:r>
          </a:p>
          <a:p>
            <a:r>
              <a:rPr lang="en-US" sz="2000" dirty="0" smtClean="0"/>
              <a:t>#1:  Write the problem down</a:t>
            </a:r>
          </a:p>
          <a:p>
            <a:r>
              <a:rPr lang="en-US" sz="2000" dirty="0" smtClean="0"/>
              <a:t>#2:  Replace the variable with the number</a:t>
            </a:r>
          </a:p>
          <a:p>
            <a:r>
              <a:rPr lang="en-US" sz="2000" dirty="0" smtClean="0"/>
              <a:t>#3:  Use the order of operations to solve the problem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7391400" y="3657600"/>
            <a:ext cx="152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Do on white board</a:t>
            </a:r>
          </a:p>
          <a:p>
            <a:endParaRPr lang="en-US" sz="1600" dirty="0" smtClean="0"/>
          </a:p>
          <a:p>
            <a:r>
              <a:rPr lang="en-US" sz="1600" dirty="0" smtClean="0"/>
              <a:t>How did you know?</a:t>
            </a:r>
          </a:p>
          <a:p>
            <a:endParaRPr lang="en-US" sz="1600" dirty="0" smtClean="0"/>
          </a:p>
          <a:p>
            <a:r>
              <a:rPr lang="en-US" sz="1600" dirty="0" smtClean="0"/>
              <a:t>How did you get that answer?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8153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What do we call a LETTER or SYMBOL that is used to stand for an unknown number?</a:t>
            </a:r>
            <a:endParaRPr lang="en-US" dirty="0" smtClean="0"/>
          </a:p>
          <a:p>
            <a:r>
              <a:rPr lang="en-US" sz="1400" dirty="0" smtClean="0"/>
              <a:t>On </a:t>
            </a:r>
            <a:r>
              <a:rPr lang="en-US" sz="1400" dirty="0" smtClean="0"/>
              <a:t>White </a:t>
            </a:r>
            <a:r>
              <a:rPr lang="en-US" sz="1400" dirty="0" smtClean="0"/>
              <a:t>Board</a:t>
            </a:r>
            <a:endParaRPr lang="en-US" sz="1400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did you </a:t>
            </a:r>
            <a:r>
              <a:rPr lang="en-US" dirty="0" smtClean="0"/>
              <a:t>learn about variables today?</a:t>
            </a:r>
            <a:endParaRPr lang="en-US" sz="1400" dirty="0" smtClean="0"/>
          </a:p>
          <a:p>
            <a:r>
              <a:rPr lang="en-US" sz="1400" dirty="0" smtClean="0"/>
              <a:t>Pair-share, volunteers</a:t>
            </a:r>
            <a:endParaRPr lang="en-US" sz="1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8001000" cy="4114800"/>
          </a:xfrm>
        </p:spPr>
        <p:txBody>
          <a:bodyPr/>
          <a:lstStyle/>
          <a:p>
            <a:r>
              <a:rPr lang="en-US" dirty="0" smtClean="0"/>
              <a:t>Worksheet.  - </a:t>
            </a:r>
            <a:r>
              <a:rPr lang="en-US" smtClean="0"/>
              <a:t>Alternative Approach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We will solve expressions with variable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38800" y="6027003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aseline="30000" dirty="0" smtClean="0"/>
          </a:p>
          <a:p>
            <a:r>
              <a:rPr lang="en-US" baseline="30000" dirty="0" smtClean="0">
                <a:solidFill>
                  <a:schemeClr val="accent2"/>
                </a:solidFill>
              </a:rPr>
              <a:t>What are we going to do today?</a:t>
            </a:r>
          </a:p>
          <a:p>
            <a:endParaRPr lang="en-US" baseline="30000" dirty="0" smtClean="0">
              <a:solidFill>
                <a:schemeClr val="accent2"/>
              </a:solidFill>
            </a:endParaRPr>
          </a:p>
          <a:p>
            <a:endParaRPr lang="en-US" baseline="30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0"/>
            <a:ext cx="8240973" cy="1143000"/>
          </a:xfrm>
        </p:spPr>
        <p:txBody>
          <a:bodyPr>
            <a:noAutofit/>
          </a:bodyPr>
          <a:lstStyle/>
          <a:p>
            <a:r>
              <a:rPr lang="en-US" sz="3000" b="1" u="sng" dirty="0" smtClean="0"/>
              <a:t>Order of Operations – </a:t>
            </a:r>
          </a:p>
          <a:p>
            <a:r>
              <a:rPr lang="en-US" sz="3000" dirty="0" smtClean="0"/>
              <a:t>Rules to simplify expressions!!!</a:t>
            </a:r>
          </a:p>
          <a:p>
            <a:pPr>
              <a:buNone/>
            </a:pPr>
            <a:endParaRPr lang="en-US" sz="3500" b="1" u="sng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895600" cy="1219200"/>
          </a:xfrm>
        </p:spPr>
        <p:txBody>
          <a:bodyPr/>
          <a:lstStyle/>
          <a:p>
            <a:r>
              <a:rPr lang="en-US" dirty="0" smtClean="0"/>
              <a:t>APK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2674961" cy="14330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19400" y="1524000"/>
            <a:ext cx="2674961" cy="14330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15000" y="1524000"/>
            <a:ext cx="2674961" cy="14330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3276600"/>
            <a:ext cx="2674961" cy="14330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2819400" y="3276600"/>
            <a:ext cx="2674961" cy="14330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5715000" y="3276600"/>
            <a:ext cx="2674961" cy="14330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3352800"/>
            <a:ext cx="199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Divide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600" y="1524000"/>
            <a:ext cx="199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Exponents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19800" y="1600200"/>
            <a:ext cx="199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Multiply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1600200"/>
            <a:ext cx="199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Parentheses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0" y="3276600"/>
            <a:ext cx="199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3276600"/>
            <a:ext cx="199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Subtract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9006" y="6396335"/>
            <a:ext cx="6790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In your own words, what is the order of operations?   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716111"/>
            <a:ext cx="9307773" cy="1149920"/>
          </a:xfrm>
        </p:spPr>
        <p:txBody>
          <a:bodyPr>
            <a:noAutofit/>
          </a:bodyPr>
          <a:lstStyle/>
          <a:p>
            <a:r>
              <a:rPr lang="en-US" sz="3500" b="1" u="sng" dirty="0" smtClean="0"/>
              <a:t>Order of Operations – </a:t>
            </a:r>
            <a:r>
              <a:rPr lang="en-US" sz="3500" dirty="0" smtClean="0"/>
              <a:t>rules that tell us which order to go!!!</a:t>
            </a:r>
          </a:p>
          <a:p>
            <a:pPr>
              <a:buNone/>
            </a:pPr>
            <a:endParaRPr lang="en-US" sz="3500" b="1" u="sng" dirty="0" smtClean="0"/>
          </a:p>
        </p:txBody>
      </p:sp>
      <p:sp>
        <p:nvSpPr>
          <p:cNvPr id="4" name="Rectangle 3"/>
          <p:cNvSpPr/>
          <p:nvPr/>
        </p:nvSpPr>
        <p:spPr>
          <a:xfrm>
            <a:off x="-1" y="2866030"/>
            <a:ext cx="9144001" cy="39919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2262" y="2866030"/>
            <a:ext cx="861173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NOTE </a:t>
            </a:r>
            <a:endParaRPr lang="en-US" sz="3000" dirty="0" smtClean="0"/>
          </a:p>
          <a:p>
            <a:r>
              <a:rPr lang="en-US" sz="3000" dirty="0" smtClean="0"/>
              <a:t>When we have multiplication and division in the same equation….go from </a:t>
            </a:r>
            <a:r>
              <a:rPr lang="en-US" sz="3000" b="1" dirty="0" smtClean="0"/>
              <a:t>left to right!!!!</a:t>
            </a:r>
          </a:p>
          <a:p>
            <a:r>
              <a:rPr lang="en-US" sz="3000" b="1" dirty="0" smtClean="0"/>
              <a:t>Ex:	16</a:t>
            </a:r>
            <a:r>
              <a:rPr lang="en-US" sz="3200" b="1" dirty="0" smtClean="0"/>
              <a:t>÷2 x 8 + 5</a:t>
            </a:r>
            <a:endParaRPr lang="en-US" sz="3000" b="1" dirty="0" smtClean="0"/>
          </a:p>
          <a:p>
            <a:endParaRPr lang="en-US" sz="3000" b="1" dirty="0" smtClean="0"/>
          </a:p>
          <a:p>
            <a:r>
              <a:rPr lang="en-US" sz="3000" dirty="0" smtClean="0"/>
              <a:t>When we have adding and subtracting in the same equations…go from </a:t>
            </a:r>
            <a:r>
              <a:rPr lang="en-US" sz="3000" b="1" dirty="0" smtClean="0"/>
              <a:t>left to right!</a:t>
            </a:r>
          </a:p>
          <a:p>
            <a:r>
              <a:rPr lang="en-US" sz="3000" b="1" dirty="0" smtClean="0"/>
              <a:t>Ex: 3+ 4 – 10 x 5</a:t>
            </a:r>
            <a:endParaRPr lang="en-US" sz="3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458200" cy="4724400"/>
          </a:xfrm>
        </p:spPr>
        <p:txBody>
          <a:bodyPr>
            <a:normAutofit/>
          </a:bodyPr>
          <a:lstStyle/>
          <a:p>
            <a:pPr marL="53975" lvl="1" indent="-6350">
              <a:buFont typeface="Wingdings" charset="2"/>
              <a:buChar char="q"/>
            </a:pPr>
            <a:r>
              <a:rPr lang="en-US" sz="3000" dirty="0" smtClean="0"/>
              <a:t>Simplify the expressions:</a:t>
            </a:r>
          </a:p>
          <a:p>
            <a:pPr marL="53975" lvl="1" indent="-6350">
              <a:buFont typeface="Wingdings" charset="2"/>
              <a:buChar char="q"/>
            </a:pPr>
            <a:r>
              <a:rPr lang="en-US" sz="3000" dirty="0" smtClean="0"/>
              <a:t>(16 – 15) x (13 + 2)</a:t>
            </a: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429000"/>
            <a:ext cx="403860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500" b="1" u="sng" dirty="0" smtClean="0"/>
          </a:p>
          <a:p>
            <a:pPr marL="971550" lvl="1" indent="-514350">
              <a:buFont typeface="Arial"/>
              <a:buChar char="•"/>
            </a:pPr>
            <a:endParaRPr lang="en-US" sz="3000" dirty="0" smtClean="0"/>
          </a:p>
          <a:p>
            <a:pPr marL="971550" lvl="1" indent="-514350">
              <a:buFont typeface="Wingdings" charset="2"/>
              <a:buChar char="q"/>
            </a:pPr>
            <a:r>
              <a:rPr lang="en-US" sz="3000" dirty="0" smtClean="0"/>
              <a:t>38 – 4 </a:t>
            </a:r>
            <a:r>
              <a:rPr lang="en-US" sz="3000" dirty="0" err="1" smtClean="0"/>
              <a:t>x</a:t>
            </a:r>
            <a:r>
              <a:rPr lang="en-US" sz="3000" dirty="0" smtClean="0"/>
              <a:t> (3 + 5) </a:t>
            </a:r>
            <a:endParaRPr lang="en-US" sz="3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24000"/>
            <a:ext cx="8915400" cy="4648200"/>
          </a:xfrm>
        </p:spPr>
        <p:txBody>
          <a:bodyPr/>
          <a:lstStyle/>
          <a:p>
            <a:r>
              <a:rPr lang="en-US" sz="2500" dirty="0" smtClean="0"/>
              <a:t>Variable – is a LETTER or SYMBOL that is used to stand for an unknown number.</a:t>
            </a:r>
          </a:p>
          <a:p>
            <a:endParaRPr lang="en-US" sz="2500" dirty="0" smtClean="0"/>
          </a:p>
          <a:p>
            <a:endParaRPr lang="en-US" sz="2500" dirty="0" smtClean="0"/>
          </a:p>
          <a:p>
            <a:endParaRPr lang="en-US" sz="2500" dirty="0" smtClean="0"/>
          </a:p>
          <a:p>
            <a:pPr lvl="1"/>
            <a:endParaRPr lang="en-US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Development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362200"/>
            <a:ext cx="872765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Example: (y + 2) x 10                       50 – (6 x y)</a:t>
            </a:r>
          </a:p>
          <a:p>
            <a:endParaRPr lang="en-US" sz="25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5410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CFU:  R-A-J</a:t>
            </a:r>
          </a:p>
          <a:p>
            <a:r>
              <a:rPr lang="en-US" dirty="0" smtClean="0"/>
              <a:t>What is a variable?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Which one of these expressions has a variable?</a:t>
            </a:r>
          </a:p>
          <a:p>
            <a:r>
              <a:rPr lang="en-US" dirty="0" smtClean="0"/>
              <a:t>A.  (y+2) </a:t>
            </a:r>
            <a:r>
              <a:rPr lang="en-US" dirty="0" err="1" smtClean="0"/>
              <a:t>x</a:t>
            </a:r>
            <a:r>
              <a:rPr lang="en-US" dirty="0" smtClean="0"/>
              <a:t> 10</a:t>
            </a:r>
          </a:p>
          <a:p>
            <a:endParaRPr lang="en-US" dirty="0" smtClean="0"/>
          </a:p>
          <a:p>
            <a:r>
              <a:rPr lang="en-US" dirty="0" smtClean="0"/>
              <a:t>B.  5 + 4</a:t>
            </a:r>
          </a:p>
          <a:p>
            <a:endParaRPr lang="en-US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Show me with your white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did know that was the correct answer?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1514" dirty="0" smtClean="0"/>
              <a:t>Pair share</a:t>
            </a:r>
          </a:p>
          <a:p>
            <a:pPr>
              <a:buNone/>
            </a:pPr>
            <a:r>
              <a:rPr lang="en-US" sz="1514" dirty="0" smtClean="0"/>
              <a:t>Pick non volunteer</a:t>
            </a:r>
            <a:endParaRPr lang="en-US" sz="1514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Development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66428" y="707571"/>
            <a:ext cx="1977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RAJ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828800"/>
            <a:ext cx="44196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By knowing how to solve expressions you will able to:</a:t>
            </a:r>
          </a:p>
          <a:p>
            <a:r>
              <a:rPr lang="en-US" sz="2200" dirty="0" smtClean="0"/>
              <a:t>1.  find the answer</a:t>
            </a:r>
          </a:p>
          <a:p>
            <a:r>
              <a:rPr lang="en-US" sz="2200" dirty="0" smtClean="0"/>
              <a:t>2.  know how to find higher level questions.</a:t>
            </a:r>
          </a:p>
          <a:p>
            <a:r>
              <a:rPr lang="en-US" sz="2200" dirty="0" smtClean="0"/>
              <a:t>3.  will be able to pass the test</a:t>
            </a:r>
          </a:p>
          <a:p>
            <a:r>
              <a:rPr lang="en-US" sz="2200" dirty="0" smtClean="0"/>
              <a:t>4.  Do well on CST. </a:t>
            </a:r>
          </a:p>
          <a:p>
            <a:pPr>
              <a:buNone/>
            </a:pPr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Why is this important to you?</a:t>
            </a:r>
          </a:p>
          <a:p>
            <a:endParaRPr lang="en-US" sz="2200" dirty="0" smtClean="0"/>
          </a:p>
          <a:p>
            <a:r>
              <a:rPr lang="en-US" sz="1514" dirty="0" smtClean="0"/>
              <a:t>Pair share</a:t>
            </a:r>
          </a:p>
          <a:p>
            <a:r>
              <a:rPr lang="en-US" sz="1514" dirty="0" smtClean="0"/>
              <a:t>Ask for volunteers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7543800" y="1447800"/>
            <a:ext cx="685800" cy="1219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48400" y="19050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CST Release question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r>
              <a:rPr lang="en-US" sz="2000" dirty="0" smtClean="0"/>
              <a:t>Using a brace map we will evaluate the expressions: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486400" cy="1371600"/>
          </a:xfrm>
        </p:spPr>
        <p:txBody>
          <a:bodyPr/>
          <a:lstStyle/>
          <a:p>
            <a:r>
              <a:rPr lang="en-US" sz="3000" dirty="0" smtClean="0"/>
              <a:t>Skill Development</a:t>
            </a:r>
            <a:br>
              <a:rPr lang="en-US" sz="3000" dirty="0" smtClean="0"/>
            </a:br>
            <a:r>
              <a:rPr lang="en-US" sz="3000" dirty="0" smtClean="0"/>
              <a:t>I do:</a:t>
            </a:r>
            <a:endParaRPr lang="en-US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362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when y =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when y = 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(y</a:t>
                      </a:r>
                      <a:r>
                        <a:rPr lang="en-US" baseline="0" dirty="0" smtClean="0"/>
                        <a:t> + 2) x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04800" y="4495800"/>
            <a:ext cx="198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ft Brace 6"/>
          <p:cNvSpPr/>
          <p:nvPr/>
        </p:nvSpPr>
        <p:spPr>
          <a:xfrm>
            <a:off x="2362200" y="3505200"/>
            <a:ext cx="1219200" cy="19050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191000" y="3505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81400" y="3276601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y = 2</a:t>
            </a:r>
            <a:endParaRPr lang="en-US" sz="15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14800" y="5029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48768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y = 5</a:t>
            </a:r>
            <a:endParaRPr lang="en-US" sz="15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191000" y="3886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91000" y="4267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14800" y="5410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14800" y="5791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52800" y="0"/>
            <a:ext cx="5562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Steps:</a:t>
            </a:r>
          </a:p>
          <a:p>
            <a:r>
              <a:rPr lang="en-US" sz="2000" dirty="0" smtClean="0"/>
              <a:t>#1:  Write the problem down</a:t>
            </a:r>
          </a:p>
          <a:p>
            <a:r>
              <a:rPr lang="en-US" sz="2000" dirty="0" smtClean="0"/>
              <a:t>#2:  Replace the variable with the number</a:t>
            </a:r>
          </a:p>
          <a:p>
            <a:r>
              <a:rPr lang="en-US" sz="2000" dirty="0" smtClean="0"/>
              <a:t>#3:  Use the order of operations to solve the problem</a:t>
            </a:r>
          </a:p>
          <a:p>
            <a:r>
              <a:rPr lang="en-US" dirty="0" smtClean="0"/>
              <a:t>  </a:t>
            </a: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28600" y="6019800"/>
            <a:ext cx="861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Order of Operations:</a:t>
            </a:r>
          </a:p>
          <a:p>
            <a:r>
              <a:rPr lang="en-US" sz="2500" b="1" dirty="0" smtClean="0"/>
              <a:t>P</a:t>
            </a:r>
            <a:r>
              <a:rPr lang="en-US" dirty="0" smtClean="0"/>
              <a:t>arenthesis   </a:t>
            </a:r>
            <a:r>
              <a:rPr lang="en-US" sz="2500" b="1" dirty="0" smtClean="0"/>
              <a:t>E</a:t>
            </a:r>
            <a:r>
              <a:rPr lang="en-US" dirty="0" smtClean="0"/>
              <a:t>xponents  </a:t>
            </a:r>
            <a:r>
              <a:rPr lang="en-US" sz="2500" b="1" dirty="0" smtClean="0"/>
              <a:t>M</a:t>
            </a:r>
            <a:r>
              <a:rPr lang="en-US" dirty="0" smtClean="0"/>
              <a:t>ultiply  </a:t>
            </a:r>
            <a:r>
              <a:rPr lang="en-US" sz="2500" b="1" dirty="0" smtClean="0"/>
              <a:t>D</a:t>
            </a:r>
            <a:r>
              <a:rPr lang="en-US" dirty="0" smtClean="0"/>
              <a:t>ivide  </a:t>
            </a:r>
            <a:r>
              <a:rPr lang="en-US" sz="2500" b="1" dirty="0" smtClean="0"/>
              <a:t>A</a:t>
            </a:r>
            <a:r>
              <a:rPr lang="en-US" dirty="0" smtClean="0"/>
              <a:t>dd  </a:t>
            </a:r>
            <a:r>
              <a:rPr lang="en-US" sz="2500" b="1" dirty="0" smtClean="0"/>
              <a:t>S</a:t>
            </a:r>
            <a:r>
              <a:rPr lang="en-US" dirty="0" smtClean="0"/>
              <a:t>ubtract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96200" y="3505200"/>
            <a:ext cx="121920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CFU</a:t>
            </a:r>
          </a:p>
          <a:p>
            <a:r>
              <a:rPr lang="en-US" sz="1400" dirty="0" smtClean="0"/>
              <a:t>How did I know to write 2 in for the </a:t>
            </a:r>
            <a:r>
              <a:rPr lang="en-US" sz="1400" dirty="0" err="1" smtClean="0"/>
              <a:t>y</a:t>
            </a:r>
            <a:r>
              <a:rPr lang="en-US" sz="1400" dirty="0" smtClean="0"/>
              <a:t>?</a:t>
            </a:r>
          </a:p>
          <a:p>
            <a:endParaRPr lang="en-US" sz="1400" dirty="0" smtClean="0"/>
          </a:p>
          <a:p>
            <a:r>
              <a:rPr lang="en-US" sz="1400" dirty="0" smtClean="0"/>
              <a:t>How did I know which operation to use first?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Pair share</a:t>
            </a:r>
          </a:p>
          <a:p>
            <a:r>
              <a:rPr lang="en-US" sz="1400" dirty="0" smtClean="0"/>
              <a:t>Pick non volunteers</a:t>
            </a:r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090874C-63AE-4E35-B2A1-BFA9302105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Mountain</Template>
  <TotalTime>2893</TotalTime>
  <Words>647</Words>
  <Application>Microsoft Macintosh PowerPoint</Application>
  <PresentationFormat>On-screen Show (4:3)</PresentationFormat>
  <Paragraphs>144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Mountain</vt:lpstr>
      <vt:lpstr>4th grade Ch 8.1 Solving expressions with variables</vt:lpstr>
      <vt:lpstr>Objective:</vt:lpstr>
      <vt:lpstr>APK</vt:lpstr>
      <vt:lpstr>APK</vt:lpstr>
      <vt:lpstr>APK</vt:lpstr>
      <vt:lpstr>Concept Development</vt:lpstr>
      <vt:lpstr>Concept Development</vt:lpstr>
      <vt:lpstr>Importance</vt:lpstr>
      <vt:lpstr>Skill Development I do:</vt:lpstr>
      <vt:lpstr>Skill Development We do:</vt:lpstr>
      <vt:lpstr>Skill Development You do:</vt:lpstr>
      <vt:lpstr>Closure</vt:lpstr>
      <vt:lpstr>Independent 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 2.2</dc:title>
  <dc:creator>joe and elena</dc:creator>
  <cp:lastModifiedBy>Suzanne Dudney</cp:lastModifiedBy>
  <cp:revision>28</cp:revision>
  <dcterms:created xsi:type="dcterms:W3CDTF">2011-10-25T17:36:47Z</dcterms:created>
  <dcterms:modified xsi:type="dcterms:W3CDTF">2011-10-25T18:35:37Z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TC103368119990</vt:lpwstr>
  </property>
</Properties>
</file>