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8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clrMode="bw" frameSlides="1"/>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inimized">
    <p:restoredLeft sz="15620"/>
    <p:restoredTop sz="94660"/>
  </p:normalViewPr>
  <p:slideViewPr>
    <p:cSldViewPr snapToGrid="0" snapToObjects="1">
      <p:cViewPr varScale="1">
        <p:scale>
          <a:sx n="84" d="100"/>
          <a:sy n="84" d="100"/>
        </p:scale>
        <p:origin x="-1416"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ADAE4E-982B-D848-A263-FD5C91FAD833}" type="datetimeFigureOut">
              <a:rPr lang="en-US" smtClean="0"/>
              <a:pPr/>
              <a:t>1/31/11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36BAED-6DA1-A84E-9B43-AD82E2382FE5}"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FE7061-995B-494B-9B8A-14B8BD382A7E}" type="datetimeFigureOut">
              <a:rPr lang="en-US" smtClean="0"/>
              <a:pPr/>
              <a:t>1/31/11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0ED2FA-70D0-924D-A801-F7C5FD17DF3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0ED2FA-70D0-924D-A801-F7C5FD17DF3C}"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CBEAF9-9E58-4CC8-A6FF-6DD8A58DEEA4}" type="datetimeFigureOut">
              <a:rPr lang="en-US" smtClean="0"/>
              <a:pPr/>
              <a:t>1/31/11</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E8993-BE48-494A-8A13-2E19090E5F01}" type="datetimeFigureOut">
              <a:rPr lang="en-US" smtClean="0"/>
              <a:pPr/>
              <a:t>1/31/11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EB845D-90A9-0B4A-AF2A-5E1E5FD549C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E8993-BE48-494A-8A13-2E19090E5F01}" type="datetimeFigureOut">
              <a:rPr lang="en-US" smtClean="0"/>
              <a:pPr/>
              <a:t>1/31/11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B845D-90A9-0B4A-AF2A-5E1E5FD549C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680797" y="2203523"/>
            <a:ext cx="184666" cy="369332"/>
          </a:xfrm>
          <a:prstGeom prst="rect">
            <a:avLst/>
          </a:prstGeom>
          <a:noFill/>
        </p:spPr>
        <p:txBody>
          <a:bodyPr wrap="none" rtlCol="0">
            <a:spAutoFit/>
          </a:bodyPr>
          <a:lstStyle/>
          <a:p>
            <a:endParaRPr lang="en-US" dirty="0"/>
          </a:p>
        </p:txBody>
      </p:sp>
      <p:sp>
        <p:nvSpPr>
          <p:cNvPr id="8" name="Text Box 7"/>
          <p:cNvSpPr txBox="1">
            <a:spLocks noChangeArrowheads="1"/>
          </p:cNvSpPr>
          <p:nvPr/>
        </p:nvSpPr>
        <p:spPr bwMode="auto">
          <a:xfrm>
            <a:off x="301624" y="820231"/>
            <a:ext cx="8613775" cy="2569935"/>
          </a:xfrm>
          <a:prstGeom prst="rect">
            <a:avLst/>
          </a:prstGeom>
          <a:noFill/>
          <a:ln w="9525">
            <a:noFill/>
            <a:miter lim="800000"/>
            <a:headEnd/>
            <a:tailEnd/>
          </a:ln>
          <a:effectLst/>
        </p:spPr>
        <p:txBody>
          <a:bodyPr wrap="square">
            <a:prstTxWarp prst="textNoShape">
              <a:avLst/>
            </a:prstTxWarp>
            <a:spAutoFit/>
          </a:bodyPr>
          <a:lstStyle/>
          <a:p>
            <a:pPr eaLnBrk="0" hangingPunct="0">
              <a:spcAft>
                <a:spcPts val="600"/>
              </a:spcAft>
            </a:pPr>
            <a:r>
              <a:rPr lang="en-US" sz="2000" dirty="0">
                <a:solidFill>
                  <a:srgbClr val="000000"/>
                </a:solidFill>
                <a:ea typeface="ＭＳ Ｐゴシック" pitchFamily="1" charset="-128"/>
                <a:cs typeface="ＭＳ Ｐゴシック" pitchFamily="1" charset="-128"/>
              </a:rPr>
              <a:t>What are we going to do today?  </a:t>
            </a:r>
          </a:p>
          <a:p>
            <a:pPr eaLnBrk="0" hangingPunct="0">
              <a:spcAft>
                <a:spcPts val="600"/>
              </a:spcAft>
            </a:pPr>
            <a:r>
              <a:rPr lang="en-US" sz="2000" dirty="0">
                <a:solidFill>
                  <a:srgbClr val="000000"/>
                </a:solidFill>
                <a:ea typeface="ＭＳ Ｐゴシック" pitchFamily="1" charset="-128"/>
                <a:cs typeface="ＭＳ Ｐゴシック" pitchFamily="1" charset="-128"/>
              </a:rPr>
              <a:t>       </a:t>
            </a:r>
            <a:endParaRPr lang="en-US" sz="2000" dirty="0" smtClean="0">
              <a:solidFill>
                <a:srgbClr val="000000"/>
              </a:solidFill>
              <a:ea typeface="ＭＳ Ｐゴシック" pitchFamily="1" charset="-128"/>
              <a:cs typeface="ＭＳ Ｐゴシック" pitchFamily="1" charset="-128"/>
            </a:endParaRPr>
          </a:p>
          <a:p>
            <a:pPr eaLnBrk="0" hangingPunct="0">
              <a:spcAft>
                <a:spcPts val="600"/>
              </a:spcAft>
            </a:pPr>
            <a:r>
              <a:rPr lang="en-US" sz="2000" dirty="0" smtClean="0">
                <a:solidFill>
                  <a:srgbClr val="000000"/>
                </a:solidFill>
                <a:ea typeface="ＭＳ Ｐゴシック" pitchFamily="1" charset="-128"/>
                <a:cs typeface="ＭＳ Ｐゴシック" pitchFamily="1" charset="-128"/>
              </a:rPr>
              <a:t>What </a:t>
            </a:r>
            <a:r>
              <a:rPr lang="en-US" sz="2000" dirty="0">
                <a:solidFill>
                  <a:srgbClr val="000000"/>
                </a:solidFill>
                <a:ea typeface="ＭＳ Ｐゴシック" pitchFamily="1" charset="-128"/>
                <a:cs typeface="ＭＳ Ｐゴシック" pitchFamily="1" charset="-128"/>
              </a:rPr>
              <a:t>are we going </a:t>
            </a:r>
            <a:r>
              <a:rPr lang="en-US" sz="2000" dirty="0" smtClean="0">
                <a:solidFill>
                  <a:srgbClr val="000000"/>
                </a:solidFill>
                <a:ea typeface="ＭＳ Ｐゴシック" pitchFamily="1" charset="-128"/>
                <a:cs typeface="ＭＳ Ｐゴシック" pitchFamily="1" charset="-128"/>
              </a:rPr>
              <a:t>to make?  </a:t>
            </a:r>
            <a:endParaRPr lang="en-US" sz="2000" dirty="0">
              <a:solidFill>
                <a:srgbClr val="000000"/>
              </a:solidFill>
              <a:ea typeface="ＭＳ Ｐゴシック" pitchFamily="1" charset="-128"/>
              <a:cs typeface="ＭＳ Ｐゴシック" pitchFamily="1" charset="-128"/>
            </a:endParaRPr>
          </a:p>
          <a:p>
            <a:pPr eaLnBrk="0" hangingPunct="0">
              <a:spcAft>
                <a:spcPts val="600"/>
              </a:spcAft>
            </a:pPr>
            <a:r>
              <a:rPr lang="en-US" sz="2000" dirty="0">
                <a:solidFill>
                  <a:srgbClr val="000000"/>
                </a:solidFill>
                <a:ea typeface="ＭＳ Ｐゴシック" pitchFamily="1" charset="-128"/>
                <a:cs typeface="ＭＳ Ｐゴシック" pitchFamily="1" charset="-128"/>
              </a:rPr>
              <a:t>       </a:t>
            </a:r>
            <a:endParaRPr lang="en-US" sz="2000" dirty="0" smtClean="0">
              <a:solidFill>
                <a:srgbClr val="000000"/>
              </a:solidFill>
              <a:ea typeface="ＭＳ Ｐゴシック" pitchFamily="1" charset="-128"/>
              <a:cs typeface="ＭＳ Ｐゴシック" pitchFamily="1" charset="-128"/>
            </a:endParaRPr>
          </a:p>
          <a:p>
            <a:pPr eaLnBrk="0" hangingPunct="0">
              <a:spcAft>
                <a:spcPts val="600"/>
              </a:spcAft>
            </a:pPr>
            <a:r>
              <a:rPr lang="en-US" sz="2000" dirty="0" smtClean="0">
                <a:solidFill>
                  <a:srgbClr val="000000"/>
                </a:solidFill>
                <a:ea typeface="ＭＳ Ｐゴシック" pitchFamily="1" charset="-128"/>
                <a:cs typeface="ＭＳ Ｐゴシック" pitchFamily="1" charset="-128"/>
              </a:rPr>
              <a:t>What are we going to do with predictions?  </a:t>
            </a:r>
            <a:endParaRPr lang="en-US" sz="2000" dirty="0">
              <a:solidFill>
                <a:srgbClr val="000000"/>
              </a:solidFill>
              <a:ea typeface="ＭＳ Ｐゴシック" pitchFamily="1" charset="-128"/>
              <a:cs typeface="ＭＳ Ｐゴシック" pitchFamily="1" charset="-128"/>
            </a:endParaRPr>
          </a:p>
          <a:p>
            <a:pPr eaLnBrk="0" hangingPunct="0"/>
            <a:endParaRPr lang="en-US" b="1" i="1" dirty="0">
              <a:ea typeface="ＭＳ Ｐゴシック" pitchFamily="1" charset="-128"/>
              <a:cs typeface="ＭＳ Ｐゴシック" pitchFamily="1" charset="-128"/>
            </a:endParaRPr>
          </a:p>
          <a:p>
            <a:pPr eaLnBrk="0" hangingPunct="0"/>
            <a:endParaRPr lang="en-US" b="1" i="1" dirty="0">
              <a:ea typeface="ＭＳ Ｐゴシック" pitchFamily="1" charset="-128"/>
              <a:cs typeface="ＭＳ Ｐゴシック" pitchFamily="1" charset="-128"/>
            </a:endParaRPr>
          </a:p>
        </p:txBody>
      </p:sp>
      <p:sp>
        <p:nvSpPr>
          <p:cNvPr id="9" name="Text Box 8"/>
          <p:cNvSpPr txBox="1">
            <a:spLocks noChangeArrowheads="1"/>
          </p:cNvSpPr>
          <p:nvPr/>
        </p:nvSpPr>
        <p:spPr bwMode="auto">
          <a:xfrm>
            <a:off x="609600" y="1200478"/>
            <a:ext cx="8229600" cy="412750"/>
          </a:xfrm>
          <a:prstGeom prst="rect">
            <a:avLst/>
          </a:prstGeom>
          <a:noFill/>
          <a:ln w="9525">
            <a:noFill/>
            <a:miter lim="800000"/>
            <a:headEnd/>
            <a:tailEnd/>
          </a:ln>
          <a:effectLst/>
        </p:spPr>
        <p:txBody>
          <a:bodyPr>
            <a:prstTxWarp prst="textNoShape">
              <a:avLst/>
            </a:prstTxWarp>
            <a:spAutoFit/>
          </a:bodyPr>
          <a:lstStyle/>
          <a:p>
            <a:pPr eaLnBrk="0" hangingPunct="0"/>
            <a:r>
              <a:rPr lang="en-US" sz="2000" dirty="0">
                <a:solidFill>
                  <a:srgbClr val="FF0000"/>
                </a:solidFill>
                <a:ea typeface="ＭＳ Ｐゴシック" pitchFamily="1" charset="-128"/>
                <a:cs typeface="ＭＳ Ｐゴシック" pitchFamily="1" charset="-128"/>
              </a:rPr>
              <a:t>We </a:t>
            </a:r>
            <a:r>
              <a:rPr lang="en-US" sz="2000" dirty="0" smtClean="0">
                <a:solidFill>
                  <a:srgbClr val="FF0000"/>
                </a:solidFill>
                <a:ea typeface="ＭＳ Ｐゴシック" pitchFamily="1" charset="-128"/>
                <a:cs typeface="ＭＳ Ｐゴシック" pitchFamily="1" charset="-128"/>
              </a:rPr>
              <a:t>will make predictions.</a:t>
            </a:r>
            <a:endParaRPr lang="en-US" sz="2000" b="1" i="1" dirty="0">
              <a:ea typeface="ＭＳ Ｐゴシック" pitchFamily="1" charset="-128"/>
              <a:cs typeface="ＭＳ Ｐゴシック" pitchFamily="1" charset="-128"/>
            </a:endParaRPr>
          </a:p>
        </p:txBody>
      </p:sp>
      <p:sp>
        <p:nvSpPr>
          <p:cNvPr id="10" name="Text Box 9"/>
          <p:cNvSpPr txBox="1">
            <a:spLocks noChangeArrowheads="1"/>
          </p:cNvSpPr>
          <p:nvPr/>
        </p:nvSpPr>
        <p:spPr bwMode="auto">
          <a:xfrm>
            <a:off x="609600" y="1929058"/>
            <a:ext cx="8305800" cy="412750"/>
          </a:xfrm>
          <a:prstGeom prst="rect">
            <a:avLst/>
          </a:prstGeom>
          <a:noFill/>
          <a:ln w="9525">
            <a:noFill/>
            <a:miter lim="800000"/>
            <a:headEnd/>
            <a:tailEnd/>
          </a:ln>
          <a:effectLst/>
        </p:spPr>
        <p:txBody>
          <a:bodyPr>
            <a:prstTxWarp prst="textNoShape">
              <a:avLst/>
            </a:prstTxWarp>
            <a:spAutoFit/>
          </a:bodyPr>
          <a:lstStyle/>
          <a:p>
            <a:pPr eaLnBrk="0" hangingPunct="0"/>
            <a:r>
              <a:rPr lang="en-US" sz="2000" dirty="0">
                <a:solidFill>
                  <a:srgbClr val="FF0000"/>
                </a:solidFill>
                <a:ea typeface="ＭＳ Ｐゴシック" pitchFamily="1" charset="-128"/>
                <a:cs typeface="ＭＳ Ｐゴシック" pitchFamily="1" charset="-128"/>
              </a:rPr>
              <a:t>We </a:t>
            </a:r>
            <a:r>
              <a:rPr lang="en-US" sz="2000" dirty="0" smtClean="0">
                <a:solidFill>
                  <a:srgbClr val="FF0000"/>
                </a:solidFill>
                <a:ea typeface="ＭＳ Ｐゴシック" pitchFamily="1" charset="-128"/>
                <a:cs typeface="ＭＳ Ｐゴシック" pitchFamily="1" charset="-128"/>
              </a:rPr>
              <a:t>will make predictions.</a:t>
            </a:r>
            <a:endParaRPr lang="en-US" sz="2000" b="1" i="1" dirty="0">
              <a:ea typeface="ＭＳ Ｐゴシック" pitchFamily="1" charset="-128"/>
              <a:cs typeface="ＭＳ Ｐゴシック" pitchFamily="1" charset="-128"/>
            </a:endParaRPr>
          </a:p>
        </p:txBody>
      </p:sp>
      <p:sp>
        <p:nvSpPr>
          <p:cNvPr id="11" name="Text Box 10"/>
          <p:cNvSpPr txBox="1">
            <a:spLocks noChangeArrowheads="1"/>
          </p:cNvSpPr>
          <p:nvPr/>
        </p:nvSpPr>
        <p:spPr bwMode="auto">
          <a:xfrm>
            <a:off x="609600" y="2637625"/>
            <a:ext cx="8305800" cy="400110"/>
          </a:xfrm>
          <a:prstGeom prst="rect">
            <a:avLst/>
          </a:prstGeom>
          <a:noFill/>
          <a:ln w="9525">
            <a:noFill/>
            <a:miter lim="800000"/>
            <a:headEnd/>
            <a:tailEnd/>
          </a:ln>
          <a:effectLst/>
        </p:spPr>
        <p:txBody>
          <a:bodyPr>
            <a:prstTxWarp prst="textNoShape">
              <a:avLst/>
            </a:prstTxWarp>
            <a:spAutoFit/>
          </a:bodyPr>
          <a:lstStyle/>
          <a:p>
            <a:pPr eaLnBrk="0" hangingPunct="0">
              <a:spcAft>
                <a:spcPts val="1200"/>
              </a:spcAft>
            </a:pPr>
            <a:r>
              <a:rPr lang="en-US" sz="2000" dirty="0" smtClean="0">
                <a:solidFill>
                  <a:srgbClr val="FF0000"/>
                </a:solidFill>
                <a:ea typeface="ＭＳ Ｐゴシック" pitchFamily="1" charset="-128"/>
                <a:cs typeface="ＭＳ Ｐゴシック" pitchFamily="1" charset="-128"/>
              </a:rPr>
              <a:t>We will make predictions.</a:t>
            </a:r>
            <a:endParaRPr lang="en-US" sz="2000" b="1" i="1" dirty="0">
              <a:ea typeface="ＭＳ Ｐゴシック" pitchFamily="1" charset="-128"/>
              <a:cs typeface="ＭＳ Ｐゴシック" pitchFamily="1" charset="-128"/>
            </a:endParaRPr>
          </a:p>
        </p:txBody>
      </p:sp>
      <p:sp>
        <p:nvSpPr>
          <p:cNvPr id="13" name="Rectangle 12"/>
          <p:cNvSpPr>
            <a:spLocks noChangeArrowheads="1"/>
          </p:cNvSpPr>
          <p:nvPr/>
        </p:nvSpPr>
        <p:spPr bwMode="auto">
          <a:xfrm>
            <a:off x="228600" y="-382"/>
            <a:ext cx="2493616" cy="400110"/>
          </a:xfrm>
          <a:prstGeom prst="rect">
            <a:avLst/>
          </a:prstGeom>
          <a:noFill/>
          <a:ln w="9525">
            <a:noFill/>
            <a:miter lim="800000"/>
            <a:headEnd/>
            <a:tailEnd/>
          </a:ln>
          <a:effectLst/>
        </p:spPr>
        <p:txBody>
          <a:bodyPr wrap="none">
            <a:prstTxWarp prst="textNoShape">
              <a:avLst/>
            </a:prstTxWarp>
            <a:spAutoFit/>
          </a:bodyPr>
          <a:lstStyle/>
          <a:p>
            <a:pPr eaLnBrk="0" hangingPunct="0"/>
            <a:r>
              <a:rPr lang="en-US" sz="2000" b="1" dirty="0">
                <a:solidFill>
                  <a:schemeClr val="tx1">
                    <a:lumMod val="75000"/>
                    <a:lumOff val="25000"/>
                  </a:schemeClr>
                </a:solidFill>
              </a:rPr>
              <a:t>Learning Objective</a:t>
            </a:r>
          </a:p>
        </p:txBody>
      </p:sp>
      <p:sp>
        <p:nvSpPr>
          <p:cNvPr id="19" name="Rectangle 18"/>
          <p:cNvSpPr/>
          <p:nvPr/>
        </p:nvSpPr>
        <p:spPr>
          <a:xfrm>
            <a:off x="250042" y="3580551"/>
            <a:ext cx="8528684" cy="3200877"/>
          </a:xfrm>
          <a:prstGeom prst="rect">
            <a:avLst/>
          </a:prstGeom>
        </p:spPr>
        <p:txBody>
          <a:bodyPr wrap="square">
            <a:spAutoFit/>
          </a:bodyPr>
          <a:lstStyle/>
          <a:p>
            <a:pPr>
              <a:spcAft>
                <a:spcPts val="600"/>
              </a:spcAft>
            </a:pPr>
            <a:r>
              <a:rPr lang="en-US" b="1" dirty="0" smtClean="0"/>
              <a:t>Match the clue with the action.</a:t>
            </a:r>
          </a:p>
          <a:p>
            <a:pPr marL="342900" indent="-342900">
              <a:spcAft>
                <a:spcPts val="600"/>
              </a:spcAft>
            </a:pPr>
            <a:r>
              <a:rPr lang="en-US" dirty="0" smtClean="0">
                <a:sym typeface="Symbol" charset="2"/>
              </a:rPr>
              <a:t>1. The man is angry.				</a:t>
            </a:r>
            <a:r>
              <a:rPr lang="en-US" b="1" dirty="0" smtClean="0"/>
              <a:t>  			</a:t>
            </a:r>
            <a:r>
              <a:rPr lang="en-US" dirty="0" smtClean="0"/>
              <a:t>cry</a:t>
            </a:r>
          </a:p>
          <a:p>
            <a:pPr marL="342900" indent="-342900">
              <a:spcAft>
                <a:spcPts val="600"/>
              </a:spcAft>
            </a:pPr>
            <a:r>
              <a:rPr lang="en-US" dirty="0" smtClean="0"/>
              <a:t>2. The girl is hungry.							yell</a:t>
            </a:r>
          </a:p>
          <a:p>
            <a:pPr marL="342900" indent="-342900">
              <a:spcAft>
                <a:spcPts val="600"/>
              </a:spcAft>
            </a:pPr>
            <a:r>
              <a:rPr lang="en-US" dirty="0" smtClean="0"/>
              <a:t>3. The child is sad.</a:t>
            </a:r>
            <a:r>
              <a:rPr lang="en-US" b="1" dirty="0" smtClean="0"/>
              <a:t>   							</a:t>
            </a:r>
            <a:r>
              <a:rPr lang="en-US" dirty="0" smtClean="0"/>
              <a:t>laugh</a:t>
            </a:r>
          </a:p>
          <a:p>
            <a:pPr marL="342900" indent="-342900">
              <a:spcAft>
                <a:spcPts val="600"/>
              </a:spcAft>
            </a:pPr>
            <a:r>
              <a:rPr lang="en-US" dirty="0" smtClean="0"/>
              <a:t>4. The person heard a funny joke.				eat</a:t>
            </a:r>
          </a:p>
          <a:p>
            <a:pPr marL="342900" indent="-342900">
              <a:spcAft>
                <a:spcPts val="600"/>
              </a:spcAft>
            </a:pPr>
            <a:endParaRPr lang="en-US" dirty="0" smtClean="0"/>
          </a:p>
          <a:p>
            <a:pPr marL="342900" indent="-342900">
              <a:spcAft>
                <a:spcPts val="600"/>
              </a:spcAft>
            </a:pPr>
            <a:endParaRPr lang="en-US" dirty="0" smtClean="0"/>
          </a:p>
          <a:p>
            <a:pPr marL="342900" indent="-342900">
              <a:spcAft>
                <a:spcPts val="600"/>
              </a:spcAft>
            </a:pPr>
            <a:endParaRPr lang="en-US" dirty="0" smtClean="0"/>
          </a:p>
          <a:p>
            <a:pPr marL="342900" indent="-342900">
              <a:spcAft>
                <a:spcPts val="600"/>
              </a:spcAft>
            </a:pPr>
            <a:endParaRPr lang="en-US" dirty="0" smtClean="0">
              <a:sym typeface="Symbol" charset="2"/>
            </a:endParaRPr>
          </a:p>
        </p:txBody>
      </p:sp>
      <p:sp>
        <p:nvSpPr>
          <p:cNvPr id="20" name="Rectangle 19"/>
          <p:cNvSpPr>
            <a:spLocks noChangeArrowheads="1"/>
          </p:cNvSpPr>
          <p:nvPr/>
        </p:nvSpPr>
        <p:spPr bwMode="auto">
          <a:xfrm>
            <a:off x="204024" y="3114008"/>
            <a:ext cx="3533564" cy="400110"/>
          </a:xfrm>
          <a:prstGeom prst="rect">
            <a:avLst/>
          </a:prstGeom>
          <a:noFill/>
          <a:ln w="9525">
            <a:noFill/>
            <a:miter lim="800000"/>
            <a:headEnd/>
            <a:tailEnd/>
          </a:ln>
          <a:effectLst/>
        </p:spPr>
        <p:txBody>
          <a:bodyPr wrap="none">
            <a:prstTxWarp prst="textNoShape">
              <a:avLst/>
            </a:prstTxWarp>
            <a:spAutoFit/>
          </a:bodyPr>
          <a:lstStyle/>
          <a:p>
            <a:pPr eaLnBrk="0" hangingPunct="0"/>
            <a:r>
              <a:rPr lang="en-US" sz="2000" b="1" dirty="0" smtClean="0">
                <a:solidFill>
                  <a:schemeClr val="tx1">
                    <a:lumMod val="75000"/>
                    <a:lumOff val="25000"/>
                  </a:schemeClr>
                </a:solidFill>
              </a:rPr>
              <a:t>Activating Prior Knowledge</a:t>
            </a:r>
            <a:endParaRPr lang="en-US" sz="2000" b="1" dirty="0">
              <a:solidFill>
                <a:schemeClr val="tx1">
                  <a:lumMod val="75000"/>
                  <a:lumOff val="25000"/>
                </a:schemeClr>
              </a:solidFill>
            </a:endParaRPr>
          </a:p>
        </p:txBody>
      </p:sp>
      <p:sp>
        <p:nvSpPr>
          <p:cNvPr id="29" name="Rectangle 49"/>
          <p:cNvSpPr>
            <a:spLocks noChangeArrowheads="1"/>
          </p:cNvSpPr>
          <p:nvPr/>
        </p:nvSpPr>
        <p:spPr bwMode="auto">
          <a:xfrm>
            <a:off x="228600" y="5699390"/>
            <a:ext cx="8686800" cy="962315"/>
          </a:xfrm>
          <a:prstGeom prst="rect">
            <a:avLst/>
          </a:prstGeom>
          <a:noFill/>
          <a:ln w="9525">
            <a:noFill/>
            <a:miter lim="800000"/>
            <a:headEnd/>
            <a:tailEnd/>
          </a:ln>
        </p:spPr>
        <p:txBody>
          <a:bodyPr wrap="square">
            <a:prstTxWarp prst="textNoShape">
              <a:avLst/>
            </a:prstTxWarp>
            <a:spAutoFit/>
          </a:bodyPr>
          <a:lstStyle/>
          <a:p>
            <a:pPr>
              <a:lnSpc>
                <a:spcPct val="80000"/>
              </a:lnSpc>
              <a:spcBef>
                <a:spcPct val="30000"/>
              </a:spcBef>
            </a:pPr>
            <a:r>
              <a:rPr lang="en-US" sz="1600" dirty="0">
                <a:solidFill>
                  <a:schemeClr val="tx1">
                    <a:lumMod val="75000"/>
                    <a:lumOff val="25000"/>
                  </a:schemeClr>
                </a:solidFill>
                <a:latin typeface="Arial" charset="0"/>
              </a:rPr>
              <a:t>Teacher works problem #1 then students solve problem #2 on their whiteboards (CFU).  Teacher works problem #3 then students solve problem #4 on their whiteboards (CFU</a:t>
            </a:r>
            <a:r>
              <a:rPr lang="en-US" sz="1600" dirty="0" smtClean="0">
                <a:solidFill>
                  <a:schemeClr val="tx1">
                    <a:lumMod val="75000"/>
                    <a:lumOff val="25000"/>
                  </a:schemeClr>
                </a:solidFill>
                <a:latin typeface="Arial" charset="0"/>
              </a:rPr>
              <a:t>)</a:t>
            </a:r>
          </a:p>
          <a:p>
            <a:pPr>
              <a:lnSpc>
                <a:spcPct val="80000"/>
              </a:lnSpc>
              <a:spcBef>
                <a:spcPct val="30000"/>
              </a:spcBef>
            </a:pPr>
            <a:r>
              <a:rPr lang="en-US" sz="1600" dirty="0">
                <a:solidFill>
                  <a:schemeClr val="tx1">
                    <a:lumMod val="75000"/>
                    <a:lumOff val="25000"/>
                  </a:schemeClr>
                </a:solidFill>
                <a:latin typeface="Arial" charset="0"/>
              </a:rPr>
              <a:t>CFU:  Today, we will</a:t>
            </a:r>
            <a:r>
              <a:rPr lang="en-US" sz="1600" dirty="0" smtClean="0">
                <a:solidFill>
                  <a:schemeClr val="tx1">
                    <a:lumMod val="75000"/>
                    <a:lumOff val="25000"/>
                  </a:schemeClr>
                </a:solidFill>
                <a:latin typeface="Arial" charset="0"/>
              </a:rPr>
              <a:t> make predictions, </a:t>
            </a:r>
            <a:r>
              <a:rPr lang="en-US" sz="1600" dirty="0">
                <a:solidFill>
                  <a:schemeClr val="tx1">
                    <a:lumMod val="75000"/>
                    <a:lumOff val="25000"/>
                  </a:schemeClr>
                </a:solidFill>
                <a:latin typeface="Arial" charset="0"/>
              </a:rPr>
              <a:t>which will require us </a:t>
            </a:r>
            <a:r>
              <a:rPr lang="en-US" sz="1600" dirty="0" smtClean="0">
                <a:solidFill>
                  <a:schemeClr val="tx1">
                    <a:lumMod val="75000"/>
                    <a:lumOff val="25000"/>
                  </a:schemeClr>
                </a:solidFill>
                <a:latin typeface="Arial" charset="0"/>
              </a:rPr>
              <a:t>to read clues and remember our own experiences.</a:t>
            </a:r>
            <a:endParaRPr lang="en-US" sz="1600" dirty="0">
              <a:solidFill>
                <a:schemeClr val="tx1">
                  <a:lumMod val="75000"/>
                  <a:lumOff val="25000"/>
                </a:schemeClr>
              </a:solidFill>
              <a:latin typeface="Arial" charset="0"/>
            </a:endParaRPr>
          </a:p>
        </p:txBody>
      </p:sp>
      <p:sp>
        <p:nvSpPr>
          <p:cNvPr id="31" name="TextBox 30"/>
          <p:cNvSpPr txBox="1"/>
          <p:nvPr/>
        </p:nvSpPr>
        <p:spPr>
          <a:xfrm>
            <a:off x="283622" y="376815"/>
            <a:ext cx="8456348" cy="707886"/>
          </a:xfrm>
          <a:prstGeom prst="rect">
            <a:avLst/>
          </a:prstGeom>
          <a:noFill/>
        </p:spPr>
        <p:txBody>
          <a:bodyPr wrap="square" rtlCol="0">
            <a:spAutoFit/>
          </a:bodyPr>
          <a:lstStyle/>
          <a:p>
            <a:r>
              <a:rPr lang="en-US" sz="2000" dirty="0" smtClean="0"/>
              <a:t>4-1  We will make predictions.</a:t>
            </a:r>
          </a:p>
          <a:p>
            <a:r>
              <a:rPr lang="en-US" sz="2000" dirty="0" smtClean="0"/>
              <a:t>		</a:t>
            </a:r>
            <a:endParaRPr lang="en-US" sz="2000" baseline="30000" dirty="0"/>
          </a:p>
        </p:txBody>
      </p:sp>
      <p:cxnSp>
        <p:nvCxnSpPr>
          <p:cNvPr id="32" name="Straight Connector 31"/>
          <p:cNvCxnSpPr/>
          <p:nvPr/>
        </p:nvCxnSpPr>
        <p:spPr>
          <a:xfrm>
            <a:off x="2459920" y="4142388"/>
            <a:ext cx="2847304" cy="321506"/>
          </a:xfrm>
          <a:prstGeom prst="line">
            <a:avLst/>
          </a:prstGeom>
          <a:ln w="381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2459920" y="4445176"/>
            <a:ext cx="2797255" cy="751888"/>
          </a:xfrm>
          <a:prstGeom prst="line">
            <a:avLst/>
          </a:prstGeom>
          <a:ln w="38100"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V="1">
            <a:off x="2283165" y="4142388"/>
            <a:ext cx="2993819" cy="678732"/>
          </a:xfrm>
          <a:prstGeom prst="line">
            <a:avLst/>
          </a:prstGeom>
          <a:ln w="38100" cmpd="sng">
            <a:solidFill>
              <a:srgbClr val="00800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3858548" y="4836238"/>
            <a:ext cx="1448676" cy="394662"/>
          </a:xfrm>
          <a:prstGeom prst="line">
            <a:avLst/>
          </a:prstGeom>
          <a:ln w="38100" cmpd="sng">
            <a:solidFill>
              <a:srgbClr val="FF66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0"/>
                                          </p:stCondLst>
                                        </p:cTn>
                                        <p:tgtEl>
                                          <p:spTgt spid="2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9" grpId="0" autoUpdateAnimBg="0"/>
      <p:bldP spid="10" grpId="0" autoUpdateAnimBg="0"/>
      <p:bldP spid="11" grpId="0" autoUpdateAnimBg="0"/>
      <p:bldP spid="19" grpId="0"/>
      <p:bldP spid="20"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extBox 5"/>
          <p:cNvSpPr txBox="1"/>
          <p:nvPr/>
        </p:nvSpPr>
        <p:spPr>
          <a:xfrm>
            <a:off x="1680797" y="2203523"/>
            <a:ext cx="184666" cy="369332"/>
          </a:xfrm>
          <a:prstGeom prst="rect">
            <a:avLst/>
          </a:prstGeom>
          <a:noFill/>
        </p:spPr>
        <p:txBody>
          <a:bodyPr wrap="none" rtlCol="0">
            <a:spAutoFit/>
          </a:bodyPr>
          <a:lstStyle/>
          <a:p>
            <a:endParaRPr lang="en-US" dirty="0"/>
          </a:p>
        </p:txBody>
      </p:sp>
      <p:sp>
        <p:nvSpPr>
          <p:cNvPr id="31" name="TextBox 30"/>
          <p:cNvSpPr txBox="1"/>
          <p:nvPr/>
        </p:nvSpPr>
        <p:spPr>
          <a:xfrm>
            <a:off x="87062" y="32602"/>
            <a:ext cx="8575578" cy="369332"/>
          </a:xfrm>
          <a:prstGeom prst="rect">
            <a:avLst/>
          </a:prstGeom>
          <a:noFill/>
        </p:spPr>
        <p:txBody>
          <a:bodyPr wrap="square" rtlCol="0">
            <a:spAutoFit/>
          </a:bodyPr>
          <a:lstStyle/>
          <a:p>
            <a:r>
              <a:rPr lang="en-US" dirty="0" smtClean="0">
                <a:solidFill>
                  <a:schemeClr val="tx1">
                    <a:lumMod val="85000"/>
                    <a:lumOff val="15000"/>
                  </a:schemeClr>
                </a:solidFill>
              </a:rPr>
              <a:t>4-1  We will make predictions.</a:t>
            </a:r>
            <a:endParaRPr lang="en-US" dirty="0">
              <a:solidFill>
                <a:schemeClr val="tx1">
                  <a:lumMod val="85000"/>
                  <a:lumOff val="15000"/>
                </a:schemeClr>
              </a:solidFill>
            </a:endParaRPr>
          </a:p>
        </p:txBody>
      </p:sp>
      <p:sp>
        <p:nvSpPr>
          <p:cNvPr id="32" name="Rectangle 112"/>
          <p:cNvSpPr>
            <a:spLocks noChangeArrowheads="1"/>
          </p:cNvSpPr>
          <p:nvPr/>
        </p:nvSpPr>
        <p:spPr bwMode="auto">
          <a:xfrm>
            <a:off x="385396" y="6162675"/>
            <a:ext cx="4230953" cy="392415"/>
          </a:xfrm>
          <a:prstGeom prst="rect">
            <a:avLst/>
          </a:prstGeom>
          <a:noFill/>
          <a:ln w="9525">
            <a:noFill/>
            <a:miter lim="800000"/>
            <a:headEnd/>
            <a:tailEnd/>
          </a:ln>
        </p:spPr>
        <p:txBody>
          <a:bodyPr wrap="square">
            <a:prstTxWarp prst="textNoShape">
              <a:avLst/>
            </a:prstTxWarp>
            <a:spAutoFit/>
          </a:bodyPr>
          <a:lstStyle/>
          <a:p>
            <a:pPr marL="342900" indent="-342900">
              <a:lnSpc>
                <a:spcPct val="110000"/>
              </a:lnSpc>
            </a:pPr>
            <a:r>
              <a:rPr lang="en-US" dirty="0" smtClean="0">
                <a:solidFill>
                  <a:srgbClr val="FF0000"/>
                </a:solidFill>
                <a:latin typeface="Arial" charset="0"/>
                <a:ea typeface="ＭＳ Ｐゴシック" pitchFamily="1" charset="-128"/>
                <a:cs typeface="ＭＳ Ｐゴシック" pitchFamily="1" charset="-128"/>
              </a:rPr>
              <a:t>A.  </a:t>
            </a:r>
            <a:r>
              <a:rPr lang="en-US" sz="1700" dirty="0" smtClean="0">
                <a:solidFill>
                  <a:srgbClr val="000000"/>
                </a:solidFill>
                <a:latin typeface="Arial" charset="0"/>
                <a:ea typeface="ＭＳ Ｐゴシック" pitchFamily="1" charset="-128"/>
                <a:cs typeface="ＭＳ Ｐゴシック" pitchFamily="1" charset="-128"/>
              </a:rPr>
              <a:t>Josh and his dad will go to the zoo.</a:t>
            </a:r>
            <a:endParaRPr lang="en-US" sz="1700" dirty="0" smtClean="0">
              <a:latin typeface="Arial" charset="0"/>
              <a:ea typeface="ＭＳ Ｐゴシック" pitchFamily="1" charset="-128"/>
              <a:cs typeface="ＭＳ Ｐゴシック" pitchFamily="1" charset="-128"/>
            </a:endParaRPr>
          </a:p>
        </p:txBody>
      </p:sp>
      <p:sp>
        <p:nvSpPr>
          <p:cNvPr id="33" name="Rectangle 114"/>
          <p:cNvSpPr>
            <a:spLocks noChangeArrowheads="1"/>
          </p:cNvSpPr>
          <p:nvPr/>
        </p:nvSpPr>
        <p:spPr bwMode="auto">
          <a:xfrm>
            <a:off x="35394" y="4317194"/>
            <a:ext cx="8839642" cy="353943"/>
          </a:xfrm>
          <a:prstGeom prst="rect">
            <a:avLst/>
          </a:prstGeom>
          <a:noFill/>
          <a:ln w="9525">
            <a:noFill/>
            <a:miter lim="800000"/>
            <a:headEnd/>
            <a:tailEnd/>
          </a:ln>
        </p:spPr>
        <p:txBody>
          <a:bodyPr wrap="none">
            <a:prstTxWarp prst="textNoShape">
              <a:avLst/>
            </a:prstTxWarp>
            <a:spAutoFit/>
          </a:bodyPr>
          <a:lstStyle/>
          <a:p>
            <a:r>
              <a:rPr lang="en-US" sz="1700" dirty="0">
                <a:solidFill>
                  <a:schemeClr val="tx1">
                    <a:lumMod val="85000"/>
                    <a:lumOff val="15000"/>
                  </a:schemeClr>
                </a:solidFill>
              </a:rPr>
              <a:t>What is </a:t>
            </a:r>
            <a:r>
              <a:rPr lang="en-US" sz="1700" dirty="0" smtClean="0">
                <a:solidFill>
                  <a:schemeClr val="tx1">
                    <a:lumMod val="85000"/>
                    <a:lumOff val="15000"/>
                  </a:schemeClr>
                </a:solidFill>
              </a:rPr>
              <a:t>a prediction?  A prediction is _________________________________________</a:t>
            </a:r>
            <a:endParaRPr lang="en-US" sz="1700" dirty="0">
              <a:solidFill>
                <a:schemeClr val="tx1">
                  <a:lumMod val="85000"/>
                  <a:lumOff val="15000"/>
                </a:schemeClr>
              </a:solidFill>
            </a:endParaRPr>
          </a:p>
        </p:txBody>
      </p:sp>
      <p:sp>
        <p:nvSpPr>
          <p:cNvPr id="34" name="Rectangle 115"/>
          <p:cNvSpPr>
            <a:spLocks noChangeArrowheads="1"/>
          </p:cNvSpPr>
          <p:nvPr/>
        </p:nvSpPr>
        <p:spPr bwMode="auto">
          <a:xfrm>
            <a:off x="3723070" y="4317194"/>
            <a:ext cx="5206406" cy="332142"/>
          </a:xfrm>
          <a:prstGeom prst="rect">
            <a:avLst/>
          </a:prstGeom>
          <a:noFill/>
          <a:ln w="9525">
            <a:noFill/>
            <a:miter lim="800000"/>
            <a:headEnd/>
            <a:tailEnd/>
          </a:ln>
        </p:spPr>
        <p:txBody>
          <a:bodyPr wrap="square">
            <a:prstTxWarp prst="textNoShape">
              <a:avLst/>
            </a:prstTxWarp>
            <a:spAutoFit/>
          </a:bodyPr>
          <a:lstStyle/>
          <a:p>
            <a:pPr>
              <a:lnSpc>
                <a:spcPct val="90000"/>
              </a:lnSpc>
            </a:pPr>
            <a:r>
              <a:rPr lang="en-US" sz="1700" dirty="0" smtClean="0">
                <a:solidFill>
                  <a:srgbClr val="FF0000"/>
                </a:solidFill>
              </a:rPr>
              <a:t>what you think may happen next.</a:t>
            </a:r>
            <a:endParaRPr lang="en-US" sz="1700" dirty="0">
              <a:solidFill>
                <a:srgbClr val="FF0000"/>
              </a:solidFill>
            </a:endParaRPr>
          </a:p>
        </p:txBody>
      </p:sp>
      <p:sp>
        <p:nvSpPr>
          <p:cNvPr id="35" name="Rectangle 119"/>
          <p:cNvSpPr>
            <a:spLocks noChangeArrowheads="1"/>
          </p:cNvSpPr>
          <p:nvPr/>
        </p:nvSpPr>
        <p:spPr bwMode="auto">
          <a:xfrm>
            <a:off x="35394" y="4684651"/>
            <a:ext cx="9409466" cy="353943"/>
          </a:xfrm>
          <a:prstGeom prst="rect">
            <a:avLst/>
          </a:prstGeom>
          <a:noFill/>
          <a:ln w="9525">
            <a:noFill/>
            <a:miter lim="800000"/>
            <a:headEnd/>
            <a:tailEnd/>
          </a:ln>
        </p:spPr>
        <p:txBody>
          <a:bodyPr wrap="none">
            <a:prstTxWarp prst="textNoShape">
              <a:avLst/>
            </a:prstTxWarp>
            <a:spAutoFit/>
          </a:bodyPr>
          <a:lstStyle/>
          <a:p>
            <a:r>
              <a:rPr lang="en-US" sz="1700" dirty="0" smtClean="0">
                <a:solidFill>
                  <a:schemeClr val="tx1">
                    <a:lumMod val="85000"/>
                    <a:lumOff val="15000"/>
                  </a:schemeClr>
                </a:solidFill>
              </a:rPr>
              <a:t>What do you use to make a prediction? You use ___________________________________</a:t>
            </a:r>
            <a:endParaRPr lang="en-US" sz="1700" dirty="0">
              <a:solidFill>
                <a:schemeClr val="tx1">
                  <a:lumMod val="85000"/>
                  <a:lumOff val="15000"/>
                </a:schemeClr>
              </a:solidFill>
            </a:endParaRPr>
          </a:p>
        </p:txBody>
      </p:sp>
      <p:sp>
        <p:nvSpPr>
          <p:cNvPr id="37" name="Rectangle 121"/>
          <p:cNvSpPr>
            <a:spLocks noChangeArrowheads="1"/>
          </p:cNvSpPr>
          <p:nvPr/>
        </p:nvSpPr>
        <p:spPr bwMode="auto">
          <a:xfrm>
            <a:off x="51888" y="5038747"/>
            <a:ext cx="8092899" cy="954107"/>
          </a:xfrm>
          <a:prstGeom prst="rect">
            <a:avLst/>
          </a:prstGeom>
          <a:noFill/>
          <a:ln w="9525">
            <a:noFill/>
            <a:miter lim="800000"/>
            <a:headEnd/>
            <a:tailEnd/>
          </a:ln>
        </p:spPr>
        <p:txBody>
          <a:bodyPr wrap="none">
            <a:prstTxWarp prst="textNoShape">
              <a:avLst/>
            </a:prstTxWarp>
            <a:spAutoFit/>
          </a:bodyPr>
          <a:lstStyle/>
          <a:p>
            <a:pPr>
              <a:spcAft>
                <a:spcPts val="600"/>
              </a:spcAft>
            </a:pPr>
            <a:r>
              <a:rPr lang="en-US" sz="1700" dirty="0" smtClean="0">
                <a:solidFill>
                  <a:srgbClr val="262626"/>
                </a:solidFill>
              </a:rPr>
              <a:t>What is the difference between the example and the non-example? </a:t>
            </a:r>
          </a:p>
          <a:p>
            <a:r>
              <a:rPr lang="en-US" sz="1700" dirty="0" smtClean="0">
                <a:solidFill>
                  <a:srgbClr val="262626"/>
                </a:solidFill>
              </a:rPr>
              <a:t>     The difference is _________________________________________________</a:t>
            </a:r>
          </a:p>
          <a:p>
            <a:endParaRPr lang="en-US" sz="1700" dirty="0">
              <a:solidFill>
                <a:schemeClr val="tx1">
                  <a:lumMod val="85000"/>
                  <a:lumOff val="15000"/>
                </a:schemeClr>
              </a:solidFill>
            </a:endParaRPr>
          </a:p>
        </p:txBody>
      </p:sp>
      <p:sp>
        <p:nvSpPr>
          <p:cNvPr id="40" name="Rectangle 120"/>
          <p:cNvSpPr>
            <a:spLocks noChangeArrowheads="1"/>
          </p:cNvSpPr>
          <p:nvPr/>
        </p:nvSpPr>
        <p:spPr bwMode="auto">
          <a:xfrm>
            <a:off x="1993307" y="5370417"/>
            <a:ext cx="5975092" cy="567591"/>
          </a:xfrm>
          <a:prstGeom prst="rect">
            <a:avLst/>
          </a:prstGeom>
          <a:noFill/>
          <a:ln w="9525">
            <a:noFill/>
            <a:miter lim="800000"/>
            <a:headEnd/>
            <a:tailEnd/>
          </a:ln>
        </p:spPr>
        <p:txBody>
          <a:bodyPr wrap="square">
            <a:prstTxWarp prst="textNoShape">
              <a:avLst/>
            </a:prstTxWarp>
            <a:spAutoFit/>
          </a:bodyPr>
          <a:lstStyle/>
          <a:p>
            <a:pPr>
              <a:lnSpc>
                <a:spcPct val="90000"/>
              </a:lnSpc>
              <a:spcAft>
                <a:spcPts val="600"/>
              </a:spcAft>
            </a:pPr>
            <a:r>
              <a:rPr lang="en-US" sz="1700" dirty="0" smtClean="0">
                <a:solidFill>
                  <a:srgbClr val="FF0000"/>
                </a:solidFill>
              </a:rPr>
              <a:t>the example uses clues from the story and the non-example doesn’t make sense based on the clues.</a:t>
            </a:r>
            <a:endParaRPr lang="en-US" sz="1700" dirty="0">
              <a:solidFill>
                <a:srgbClr val="FF0000"/>
              </a:solidFill>
            </a:endParaRPr>
          </a:p>
        </p:txBody>
      </p:sp>
      <p:sp>
        <p:nvSpPr>
          <p:cNvPr id="42" name="Rectangle 884"/>
          <p:cNvSpPr>
            <a:spLocks noChangeArrowheads="1"/>
          </p:cNvSpPr>
          <p:nvPr/>
        </p:nvSpPr>
        <p:spPr bwMode="auto">
          <a:xfrm>
            <a:off x="17671" y="472834"/>
            <a:ext cx="9153525" cy="1477328"/>
          </a:xfrm>
          <a:prstGeom prst="rect">
            <a:avLst/>
          </a:prstGeom>
          <a:noFill/>
          <a:ln w="9525">
            <a:noFill/>
            <a:miter lim="800000"/>
            <a:headEnd/>
            <a:tailEnd/>
          </a:ln>
        </p:spPr>
        <p:txBody>
          <a:bodyPr anchor="ctr">
            <a:prstTxWarp prst="textNoShape">
              <a:avLst/>
            </a:prstTxWarp>
            <a:spAutoFit/>
          </a:bodyPr>
          <a:lstStyle/>
          <a:p>
            <a:pPr>
              <a:tabLst>
                <a:tab pos="-57150" algn="l"/>
              </a:tabLst>
            </a:pPr>
            <a:r>
              <a:rPr lang="en-US" b="1" dirty="0">
                <a:solidFill>
                  <a:schemeClr val="tx1">
                    <a:lumMod val="85000"/>
                    <a:lumOff val="15000"/>
                  </a:schemeClr>
                </a:solidFill>
                <a:latin typeface="Verdana" charset="0"/>
                <a:ea typeface="Times New Roman" charset="0"/>
                <a:cs typeface="Times New Roman" charset="0"/>
              </a:rPr>
              <a:t>Concept Development</a:t>
            </a:r>
          </a:p>
          <a:p>
            <a:pPr eaLnBrk="0" hangingPunct="0">
              <a:tabLst>
                <a:tab pos="-57150" algn="l"/>
              </a:tabLst>
            </a:pPr>
            <a:r>
              <a:rPr lang="en-US" dirty="0" smtClean="0">
                <a:solidFill>
                  <a:srgbClr val="000000"/>
                </a:solidFill>
                <a:ea typeface="Times New Roman" charset="0"/>
                <a:cs typeface="Times New Roman" charset="0"/>
              </a:rPr>
              <a:t>A </a:t>
            </a:r>
            <a:r>
              <a:rPr lang="en-US" b="1" u="sng" dirty="0" smtClean="0">
                <a:solidFill>
                  <a:srgbClr val="000000"/>
                </a:solidFill>
                <a:ea typeface="Times New Roman" charset="0"/>
                <a:cs typeface="Times New Roman" charset="0"/>
              </a:rPr>
              <a:t>prediction</a:t>
            </a:r>
            <a:r>
              <a:rPr lang="en-US" b="1" dirty="0" smtClean="0">
                <a:solidFill>
                  <a:srgbClr val="000000"/>
                </a:solidFill>
                <a:ea typeface="Times New Roman" charset="0"/>
                <a:cs typeface="Times New Roman" charset="0"/>
              </a:rPr>
              <a:t> </a:t>
            </a:r>
            <a:r>
              <a:rPr lang="en-US" dirty="0" smtClean="0">
                <a:solidFill>
                  <a:srgbClr val="000000"/>
                </a:solidFill>
                <a:ea typeface="Times New Roman" charset="0"/>
                <a:cs typeface="Times New Roman" charset="0"/>
              </a:rPr>
              <a:t>is what you think may happen next</a:t>
            </a:r>
            <a:r>
              <a:rPr lang="en-US" dirty="0" smtClean="0">
                <a:ea typeface="Times New Roman" charset="0"/>
                <a:cs typeface="Times New Roman" charset="0"/>
              </a:rPr>
              <a:t>.  </a:t>
            </a:r>
            <a:endParaRPr lang="en-US" dirty="0"/>
          </a:p>
          <a:p>
            <a:pPr lvl="1">
              <a:buFont typeface="Arial" charset="0"/>
              <a:buChar char="●"/>
              <a:tabLst>
                <a:tab pos="-57150" algn="l"/>
              </a:tabLst>
            </a:pPr>
            <a:r>
              <a:rPr lang="en-US" dirty="0" smtClean="0">
                <a:ea typeface="Times New Roman" charset="0"/>
                <a:cs typeface="Times New Roman" charset="0"/>
              </a:rPr>
              <a:t> </a:t>
            </a:r>
            <a:r>
              <a:rPr lang="en-US" b="1" dirty="0" smtClean="0">
                <a:solidFill>
                  <a:srgbClr val="000000"/>
                </a:solidFill>
              </a:rPr>
              <a:t>clues from story  &amp;  own experience               prediction</a:t>
            </a:r>
          </a:p>
          <a:p>
            <a:pPr lvl="2">
              <a:tabLst>
                <a:tab pos="-57150" algn="l"/>
              </a:tabLst>
            </a:pPr>
            <a:endParaRPr lang="en-US" dirty="0" smtClean="0"/>
          </a:p>
          <a:p>
            <a:pPr>
              <a:spcAft>
                <a:spcPts val="1200"/>
              </a:spcAft>
              <a:tabLst>
                <a:tab pos="-57150" algn="l"/>
              </a:tabLst>
            </a:pPr>
            <a:r>
              <a:rPr lang="en-US" dirty="0" smtClean="0">
                <a:solidFill>
                  <a:srgbClr val="000000"/>
                </a:solidFill>
              </a:rPr>
              <a:t>Example</a:t>
            </a:r>
            <a:r>
              <a:rPr lang="en-US" dirty="0">
                <a:solidFill>
                  <a:srgbClr val="000000"/>
                </a:solidFill>
              </a:rPr>
              <a:t>:</a:t>
            </a:r>
            <a:endParaRPr lang="en-US" dirty="0"/>
          </a:p>
        </p:txBody>
      </p:sp>
      <p:sp>
        <p:nvSpPr>
          <p:cNvPr id="50" name="Rectangle 886"/>
          <p:cNvSpPr>
            <a:spLocks noChangeArrowheads="1"/>
          </p:cNvSpPr>
          <p:nvPr/>
        </p:nvSpPr>
        <p:spPr bwMode="auto">
          <a:xfrm>
            <a:off x="76200" y="1936803"/>
            <a:ext cx="8991600" cy="1200329"/>
          </a:xfrm>
          <a:prstGeom prst="rect">
            <a:avLst/>
          </a:prstGeom>
          <a:noFill/>
          <a:ln w="9525">
            <a:solidFill>
              <a:schemeClr val="tx1"/>
            </a:solidFill>
            <a:miter lim="800000"/>
            <a:headEnd/>
            <a:tailEnd/>
          </a:ln>
        </p:spPr>
        <p:txBody>
          <a:bodyPr anchor="ctr">
            <a:prstTxWarp prst="textNoShape">
              <a:avLst/>
            </a:prstTxWarp>
            <a:spAutoFit/>
          </a:bodyPr>
          <a:lstStyle/>
          <a:p>
            <a:pPr>
              <a:tabLst>
                <a:tab pos="-57150" algn="l"/>
                <a:tab pos="457200" algn="l"/>
                <a:tab pos="8805863" algn="r"/>
              </a:tabLst>
            </a:pPr>
            <a:r>
              <a:rPr lang="en-US" sz="1600" dirty="0"/>
              <a:t>	</a:t>
            </a:r>
            <a:r>
              <a:rPr lang="en-US" b="1" dirty="0">
                <a:solidFill>
                  <a:srgbClr val="262626"/>
                </a:solidFill>
                <a:latin typeface="Verdana" charset="0"/>
              </a:rPr>
              <a:t>1</a:t>
            </a:r>
            <a:r>
              <a:rPr lang="en-US" b="1" dirty="0" smtClean="0">
                <a:solidFill>
                  <a:srgbClr val="262626"/>
                </a:solidFill>
                <a:latin typeface="Verdana" charset="0"/>
              </a:rPr>
              <a:t>.  </a:t>
            </a:r>
            <a:r>
              <a:rPr lang="en-US" dirty="0" smtClean="0">
                <a:solidFill>
                  <a:srgbClr val="262626"/>
                </a:solidFill>
                <a:latin typeface="Verdana" charset="0"/>
              </a:rPr>
              <a:t>Josh woke up early on Saturday morning and looked outside the window</a:t>
            </a:r>
            <a:r>
              <a:rPr lang="en-US" dirty="0" smtClean="0">
                <a:latin typeface="Verdana" charset="0"/>
              </a:rPr>
              <a:t>.  </a:t>
            </a:r>
            <a:r>
              <a:rPr lang="en-US" b="1" dirty="0">
                <a:solidFill>
                  <a:srgbClr val="262626"/>
                </a:solidFill>
                <a:latin typeface="Verdana" charset="0"/>
              </a:rPr>
              <a:t>2.</a:t>
            </a:r>
            <a:r>
              <a:rPr lang="en-US" b="1" dirty="0" smtClean="0">
                <a:solidFill>
                  <a:srgbClr val="262626"/>
                </a:solidFill>
                <a:latin typeface="Verdana" charset="0"/>
              </a:rPr>
              <a:t> </a:t>
            </a:r>
            <a:r>
              <a:rPr lang="en-US" dirty="0" smtClean="0">
                <a:latin typeface="Verdana" charset="0"/>
              </a:rPr>
              <a:t>The sun was out and it was hot.  </a:t>
            </a:r>
            <a:r>
              <a:rPr lang="en-US" b="1" dirty="0">
                <a:solidFill>
                  <a:srgbClr val="262626"/>
                </a:solidFill>
                <a:latin typeface="Verdana" charset="0"/>
              </a:rPr>
              <a:t>3.</a:t>
            </a:r>
            <a:r>
              <a:rPr lang="en-US" b="1" dirty="0" smtClean="0">
                <a:solidFill>
                  <a:srgbClr val="262626"/>
                </a:solidFill>
                <a:latin typeface="Verdana" charset="0"/>
              </a:rPr>
              <a:t> </a:t>
            </a:r>
            <a:r>
              <a:rPr lang="en-US" dirty="0" smtClean="0">
                <a:latin typeface="Verdana" charset="0"/>
              </a:rPr>
              <a:t>His dad called to Josh and said, “It is a perfect day, don’t forget to bring a towel!”  </a:t>
            </a:r>
            <a:r>
              <a:rPr lang="en-US" b="1" dirty="0" smtClean="0">
                <a:latin typeface="Verdana" charset="0"/>
              </a:rPr>
              <a:t>4.  </a:t>
            </a:r>
            <a:r>
              <a:rPr lang="en-US" dirty="0" smtClean="0">
                <a:latin typeface="Verdana" charset="0"/>
              </a:rPr>
              <a:t>Josh grabbed a towel and they left the house.</a:t>
            </a:r>
            <a:r>
              <a:rPr lang="en-US" b="1" dirty="0" smtClean="0">
                <a:latin typeface="Franklin Gothic Book" pitchFamily="34" charset="0"/>
              </a:rPr>
              <a:t>	</a:t>
            </a:r>
            <a:r>
              <a:rPr lang="en-US" sz="1600" b="1" dirty="0">
                <a:latin typeface="Franklin Gothic Book" pitchFamily="34" charset="0"/>
              </a:rPr>
              <a:t>                  </a:t>
            </a:r>
            <a:r>
              <a:rPr lang="en-US" sz="1600" b="1" dirty="0" smtClean="0">
                <a:latin typeface="Franklin Gothic Book" pitchFamily="34" charset="0"/>
              </a:rPr>
              <a:t> </a:t>
            </a:r>
            <a:endParaRPr lang="en-US" sz="1600" b="1" dirty="0">
              <a:latin typeface="Franklin Gothic Book" pitchFamily="34" charset="0"/>
            </a:endParaRPr>
          </a:p>
        </p:txBody>
      </p:sp>
      <p:sp>
        <p:nvSpPr>
          <p:cNvPr id="52" name="Rectangle 887"/>
          <p:cNvSpPr>
            <a:spLocks noChangeArrowheads="1"/>
          </p:cNvSpPr>
          <p:nvPr/>
        </p:nvSpPr>
        <p:spPr bwMode="auto">
          <a:xfrm>
            <a:off x="79375" y="3172827"/>
            <a:ext cx="8991600" cy="646331"/>
          </a:xfrm>
          <a:prstGeom prst="rect">
            <a:avLst/>
          </a:prstGeom>
          <a:noFill/>
          <a:ln w="9525">
            <a:noFill/>
            <a:miter lim="800000"/>
            <a:headEnd/>
            <a:tailEnd/>
          </a:ln>
        </p:spPr>
        <p:txBody>
          <a:bodyPr anchor="ctr">
            <a:prstTxWarp prst="textNoShape">
              <a:avLst/>
            </a:prstTxWarp>
            <a:spAutoFit/>
          </a:bodyPr>
          <a:lstStyle/>
          <a:p>
            <a:pPr>
              <a:tabLst>
                <a:tab pos="-57150" algn="l"/>
              </a:tabLst>
            </a:pPr>
            <a:r>
              <a:rPr lang="en-US" dirty="0"/>
              <a:t>Example of an</a:t>
            </a:r>
            <a:r>
              <a:rPr lang="en-US" dirty="0" smtClean="0"/>
              <a:t> prediction: </a:t>
            </a:r>
            <a:r>
              <a:rPr lang="en-US" i="1" dirty="0" smtClean="0"/>
              <a:t>Josh and his dad are going to the beach.</a:t>
            </a:r>
            <a:endParaRPr lang="en-US" i="1" dirty="0"/>
          </a:p>
          <a:p>
            <a:pPr>
              <a:tabLst>
                <a:tab pos="-57150" algn="l"/>
              </a:tabLst>
            </a:pPr>
            <a:r>
              <a:rPr lang="en-US" dirty="0"/>
              <a:t>Non-example:</a:t>
            </a:r>
            <a:r>
              <a:rPr lang="en-US" dirty="0" smtClean="0"/>
              <a:t> </a:t>
            </a:r>
            <a:r>
              <a:rPr lang="en-US" i="1" dirty="0" smtClean="0"/>
              <a:t>Josh will eat breakfast.</a:t>
            </a:r>
            <a:endParaRPr lang="en-US" i="1" dirty="0"/>
          </a:p>
        </p:txBody>
      </p:sp>
      <p:sp>
        <p:nvSpPr>
          <p:cNvPr id="53" name="Rectangle 888"/>
          <p:cNvSpPr>
            <a:spLocks noChangeArrowheads="1"/>
          </p:cNvSpPr>
          <p:nvPr/>
        </p:nvSpPr>
        <p:spPr bwMode="auto">
          <a:xfrm>
            <a:off x="156354" y="5858269"/>
            <a:ext cx="9144000" cy="353943"/>
          </a:xfrm>
          <a:prstGeom prst="rect">
            <a:avLst/>
          </a:prstGeom>
          <a:noFill/>
          <a:ln w="9525">
            <a:noFill/>
            <a:miter lim="800000"/>
            <a:headEnd/>
            <a:tailEnd/>
          </a:ln>
        </p:spPr>
        <p:txBody>
          <a:bodyPr anchor="ctr">
            <a:prstTxWarp prst="textNoShape">
              <a:avLst/>
            </a:prstTxWarp>
            <a:spAutoFit/>
          </a:bodyPr>
          <a:lstStyle/>
          <a:p>
            <a:pPr>
              <a:tabLst>
                <a:tab pos="-57150" algn="l"/>
              </a:tabLst>
            </a:pPr>
            <a:r>
              <a:rPr lang="en-US" sz="1700" dirty="0" smtClean="0">
                <a:solidFill>
                  <a:srgbClr val="262626"/>
                </a:solidFill>
              </a:rPr>
              <a:t>Which </a:t>
            </a:r>
            <a:r>
              <a:rPr lang="en-US" sz="1700" dirty="0">
                <a:solidFill>
                  <a:srgbClr val="262626"/>
                </a:solidFill>
              </a:rPr>
              <a:t>statement below is</a:t>
            </a:r>
            <a:r>
              <a:rPr lang="en-US" sz="1700" dirty="0" smtClean="0">
                <a:solidFill>
                  <a:srgbClr val="262626"/>
                </a:solidFill>
              </a:rPr>
              <a:t> another possible prediction? </a:t>
            </a:r>
            <a:r>
              <a:rPr lang="en-US" sz="1700" dirty="0">
                <a:solidFill>
                  <a:srgbClr val="262626"/>
                </a:solidFill>
              </a:rPr>
              <a:t>Why?</a:t>
            </a:r>
            <a:r>
              <a:rPr lang="en-US" sz="1700" dirty="0" smtClean="0">
                <a:solidFill>
                  <a:srgbClr val="262626"/>
                </a:solidFill>
              </a:rPr>
              <a:t>  </a:t>
            </a:r>
            <a:endParaRPr lang="en-US" sz="1700" dirty="0">
              <a:solidFill>
                <a:srgbClr val="262626"/>
              </a:solidFill>
            </a:endParaRPr>
          </a:p>
        </p:txBody>
      </p:sp>
      <p:sp>
        <p:nvSpPr>
          <p:cNvPr id="55" name="TextBox 54"/>
          <p:cNvSpPr txBox="1"/>
          <p:nvPr/>
        </p:nvSpPr>
        <p:spPr>
          <a:xfrm>
            <a:off x="164945" y="3964496"/>
            <a:ext cx="659067" cy="369332"/>
          </a:xfrm>
          <a:prstGeom prst="rect">
            <a:avLst/>
          </a:prstGeom>
          <a:noFill/>
        </p:spPr>
        <p:txBody>
          <a:bodyPr wrap="none" rtlCol="0">
            <a:spAutoFit/>
          </a:bodyPr>
          <a:lstStyle/>
          <a:p>
            <a:r>
              <a:rPr lang="en-US" dirty="0" smtClean="0"/>
              <a:t>CFU</a:t>
            </a:r>
            <a:endParaRPr lang="en-US" dirty="0"/>
          </a:p>
        </p:txBody>
      </p:sp>
      <p:sp>
        <p:nvSpPr>
          <p:cNvPr id="15" name="Right Arrow 14"/>
          <p:cNvSpPr/>
          <p:nvPr/>
        </p:nvSpPr>
        <p:spPr>
          <a:xfrm>
            <a:off x="4929222" y="1118750"/>
            <a:ext cx="468730" cy="211655"/>
          </a:xfrm>
          <a:prstGeom prst="rightArrow">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15"/>
          <p:cNvSpPr>
            <a:spLocks noChangeArrowheads="1"/>
          </p:cNvSpPr>
          <p:nvPr/>
        </p:nvSpPr>
        <p:spPr bwMode="auto">
          <a:xfrm>
            <a:off x="4661710" y="4681246"/>
            <a:ext cx="4737790" cy="332142"/>
          </a:xfrm>
          <a:prstGeom prst="rect">
            <a:avLst/>
          </a:prstGeom>
          <a:noFill/>
          <a:ln w="9525">
            <a:noFill/>
            <a:miter lim="800000"/>
            <a:headEnd/>
            <a:tailEnd/>
          </a:ln>
        </p:spPr>
        <p:txBody>
          <a:bodyPr wrap="square">
            <a:prstTxWarp prst="textNoShape">
              <a:avLst/>
            </a:prstTxWarp>
            <a:spAutoFit/>
          </a:bodyPr>
          <a:lstStyle/>
          <a:p>
            <a:pPr>
              <a:lnSpc>
                <a:spcPct val="90000"/>
              </a:lnSpc>
            </a:pPr>
            <a:r>
              <a:rPr lang="en-US" sz="1700" dirty="0" smtClean="0">
                <a:solidFill>
                  <a:srgbClr val="FF0000"/>
                </a:solidFill>
              </a:rPr>
              <a:t>clues from a story and your own experiences.</a:t>
            </a:r>
            <a:endParaRPr lang="en-US" sz="1700" dirty="0">
              <a:solidFill>
                <a:srgbClr val="FF0000"/>
              </a:solidFill>
            </a:endParaRPr>
          </a:p>
        </p:txBody>
      </p:sp>
      <p:sp>
        <p:nvSpPr>
          <p:cNvPr id="18" name="Rectangle 112"/>
          <p:cNvSpPr>
            <a:spLocks noChangeArrowheads="1"/>
          </p:cNvSpPr>
          <p:nvPr/>
        </p:nvSpPr>
        <p:spPr bwMode="auto">
          <a:xfrm>
            <a:off x="4616350" y="6174281"/>
            <a:ext cx="4451450" cy="392415"/>
          </a:xfrm>
          <a:prstGeom prst="rect">
            <a:avLst/>
          </a:prstGeom>
          <a:noFill/>
          <a:ln w="9525">
            <a:noFill/>
            <a:miter lim="800000"/>
            <a:headEnd/>
            <a:tailEnd/>
          </a:ln>
        </p:spPr>
        <p:txBody>
          <a:bodyPr wrap="square">
            <a:prstTxWarp prst="textNoShape">
              <a:avLst/>
            </a:prstTxWarp>
            <a:spAutoFit/>
          </a:bodyPr>
          <a:lstStyle/>
          <a:p>
            <a:pPr marL="342900" indent="-342900">
              <a:lnSpc>
                <a:spcPct val="110000"/>
              </a:lnSpc>
              <a:buFont typeface="Arial" charset="0"/>
              <a:buNone/>
            </a:pPr>
            <a:r>
              <a:rPr lang="en-US" dirty="0">
                <a:solidFill>
                  <a:srgbClr val="FF0000"/>
                </a:solidFill>
                <a:latin typeface="Arial" charset="0"/>
                <a:ea typeface="ＭＳ Ｐゴシック" pitchFamily="1" charset="-128"/>
                <a:cs typeface="ＭＳ Ｐゴシック" pitchFamily="1" charset="-128"/>
              </a:rPr>
              <a:t>B</a:t>
            </a:r>
            <a:r>
              <a:rPr lang="en-US" sz="1800" dirty="0" smtClean="0">
                <a:solidFill>
                  <a:srgbClr val="FF0000"/>
                </a:solidFill>
                <a:latin typeface="Arial" charset="0"/>
                <a:ea typeface="ＭＳ Ｐゴシック" pitchFamily="1" charset="-128"/>
                <a:cs typeface="ＭＳ Ｐゴシック" pitchFamily="1" charset="-128"/>
              </a:rPr>
              <a:t>. </a:t>
            </a:r>
            <a:r>
              <a:rPr lang="en-US" dirty="0" smtClean="0">
                <a:solidFill>
                  <a:srgbClr val="FF0000"/>
                </a:solidFill>
                <a:latin typeface="Arial" charset="0"/>
                <a:ea typeface="ＭＳ Ｐゴシック" pitchFamily="1" charset="-128"/>
                <a:cs typeface="ＭＳ Ｐゴシック" pitchFamily="1" charset="-128"/>
              </a:rPr>
              <a:t> </a:t>
            </a:r>
            <a:r>
              <a:rPr lang="en-US" sz="1700" dirty="0" smtClean="0">
                <a:latin typeface="Arial" charset="0"/>
                <a:ea typeface="ＭＳ Ｐゴシック" pitchFamily="1" charset="-128"/>
                <a:cs typeface="ＭＳ Ｐゴシック" pitchFamily="1" charset="-128"/>
              </a:rPr>
              <a:t>Josh and his dad will go to a water park.</a:t>
            </a:r>
            <a:endParaRPr lang="en-US" sz="1700" dirty="0">
              <a:latin typeface="Arial" charset="0"/>
              <a:ea typeface="ＭＳ Ｐゴシック" pitchFamily="1" charset="-128"/>
              <a:cs typeface="ＭＳ Ｐゴシック" pitchFamily="1" charset="-128"/>
            </a:endParaRPr>
          </a:p>
        </p:txBody>
      </p:sp>
      <p:sp>
        <p:nvSpPr>
          <p:cNvPr id="19" name="Frame 18"/>
          <p:cNvSpPr/>
          <p:nvPr/>
        </p:nvSpPr>
        <p:spPr>
          <a:xfrm>
            <a:off x="4616350" y="6219635"/>
            <a:ext cx="4343366" cy="347061"/>
          </a:xfrm>
          <a:prstGeom prst="frame">
            <a:avLst/>
          </a:prstGeom>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40" grpId="0"/>
      <p:bldP spid="53" grpId="0"/>
      <p:bldP spid="17" grpId="0"/>
      <p:bldP spid="18" grpId="0"/>
      <p:bldP spid="19" grpId="0" animBg="1"/>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43240" y="403440"/>
            <a:ext cx="2514600" cy="361637"/>
          </a:xfrm>
          <a:prstGeom prst="rect">
            <a:avLst/>
          </a:prstGeom>
          <a:noFill/>
          <a:ln w="9525">
            <a:noFill/>
            <a:miter lim="800000"/>
            <a:headEnd/>
            <a:tailEnd/>
          </a:ln>
        </p:spPr>
        <p:txBody>
          <a:bodyPr anchor="ctr">
            <a:prstTxWarp prst="textNoShape">
              <a:avLst/>
            </a:prstTxWarp>
            <a:spAutoFit/>
          </a:bodyPr>
          <a:lstStyle/>
          <a:p>
            <a:pPr eaLnBrk="0" hangingPunct="0">
              <a:lnSpc>
                <a:spcPct val="80000"/>
              </a:lnSpc>
              <a:spcBef>
                <a:spcPct val="50000"/>
              </a:spcBef>
            </a:pPr>
            <a:r>
              <a:rPr lang="en-US" sz="2100" dirty="0">
                <a:solidFill>
                  <a:schemeClr val="tx1">
                    <a:lumMod val="75000"/>
                    <a:lumOff val="25000"/>
                  </a:schemeClr>
                </a:solidFill>
                <a:latin typeface="Arial Black" charset="0"/>
              </a:rPr>
              <a:t>Importance</a:t>
            </a:r>
            <a:endParaRPr lang="en-US" sz="2100" dirty="0">
              <a:solidFill>
                <a:schemeClr val="tx1">
                  <a:lumMod val="75000"/>
                  <a:lumOff val="25000"/>
                </a:schemeClr>
              </a:solidFill>
              <a:latin typeface="Arial MT Bl" charset="0"/>
            </a:endParaRPr>
          </a:p>
        </p:txBody>
      </p:sp>
      <p:sp>
        <p:nvSpPr>
          <p:cNvPr id="7" name="Rectangle 5"/>
          <p:cNvSpPr>
            <a:spLocks noChangeArrowheads="1"/>
          </p:cNvSpPr>
          <p:nvPr/>
        </p:nvSpPr>
        <p:spPr bwMode="auto">
          <a:xfrm>
            <a:off x="4304680" y="837401"/>
            <a:ext cx="4514520" cy="1703030"/>
          </a:xfrm>
          <a:prstGeom prst="rect">
            <a:avLst/>
          </a:prstGeom>
          <a:noFill/>
          <a:ln w="9525">
            <a:noFill/>
            <a:miter lim="800000"/>
            <a:headEnd/>
            <a:tailEnd/>
          </a:ln>
        </p:spPr>
        <p:txBody>
          <a:bodyPr wrap="square">
            <a:prstTxWarp prst="textNoShape">
              <a:avLst/>
            </a:prstTxWarp>
            <a:spAutoFit/>
          </a:bodyPr>
          <a:lstStyle/>
          <a:p>
            <a:pPr>
              <a:spcAft>
                <a:spcPts val="600"/>
              </a:spcAft>
            </a:pPr>
            <a:r>
              <a:rPr lang="en-US" sz="2000" b="1" u="sng" dirty="0" smtClean="0"/>
              <a:t>Reading</a:t>
            </a:r>
          </a:p>
          <a:p>
            <a:pPr>
              <a:lnSpc>
                <a:spcPct val="80000"/>
              </a:lnSpc>
              <a:spcAft>
                <a:spcPts val="1800"/>
              </a:spcAft>
            </a:pPr>
            <a:r>
              <a:rPr lang="en-US" sz="2000" dirty="0" smtClean="0"/>
              <a:t>Predictions help you become a better reader.</a:t>
            </a:r>
          </a:p>
          <a:p>
            <a:pPr>
              <a:lnSpc>
                <a:spcPct val="80000"/>
              </a:lnSpc>
              <a:spcAft>
                <a:spcPts val="600"/>
              </a:spcAft>
              <a:buFont typeface="Arial"/>
              <a:buChar char="•"/>
            </a:pPr>
            <a:r>
              <a:rPr lang="en-US" sz="2000" dirty="0" smtClean="0"/>
              <a:t>For example, you can figure out what will happen next.</a:t>
            </a:r>
          </a:p>
        </p:txBody>
      </p:sp>
      <p:sp>
        <p:nvSpPr>
          <p:cNvPr id="8" name="Rectangle 7"/>
          <p:cNvSpPr>
            <a:spLocks noChangeArrowheads="1"/>
          </p:cNvSpPr>
          <p:nvPr/>
        </p:nvSpPr>
        <p:spPr bwMode="auto">
          <a:xfrm>
            <a:off x="150120" y="743216"/>
            <a:ext cx="2819400" cy="366713"/>
          </a:xfrm>
          <a:prstGeom prst="rect">
            <a:avLst/>
          </a:prstGeom>
          <a:noFill/>
          <a:ln w="9525">
            <a:noFill/>
            <a:miter lim="800000"/>
            <a:headEnd/>
            <a:tailEnd/>
          </a:ln>
        </p:spPr>
        <p:txBody>
          <a:bodyPr>
            <a:prstTxWarp prst="textNoShape">
              <a:avLst/>
            </a:prstTxWarp>
            <a:spAutoFit/>
          </a:bodyPr>
          <a:lstStyle/>
          <a:p>
            <a:r>
              <a:rPr lang="en-US" sz="1800" b="1" u="sng" dirty="0"/>
              <a:t>CST or</a:t>
            </a:r>
            <a:r>
              <a:rPr lang="en-US" sz="1800" b="1" u="sng" dirty="0" smtClean="0"/>
              <a:t> </a:t>
            </a:r>
            <a:r>
              <a:rPr lang="en-US" b="1" u="sng" dirty="0" smtClean="0"/>
              <a:t>Test</a:t>
            </a:r>
            <a:endParaRPr lang="en-US" sz="2400" b="1" dirty="0"/>
          </a:p>
        </p:txBody>
      </p:sp>
      <p:sp>
        <p:nvSpPr>
          <p:cNvPr id="11" name="Rectangle 10"/>
          <p:cNvSpPr>
            <a:spLocks noChangeArrowheads="1"/>
          </p:cNvSpPr>
          <p:nvPr/>
        </p:nvSpPr>
        <p:spPr bwMode="auto">
          <a:xfrm>
            <a:off x="242888" y="5663476"/>
            <a:ext cx="8672512" cy="1094146"/>
          </a:xfrm>
          <a:prstGeom prst="rect">
            <a:avLst/>
          </a:prstGeom>
          <a:noFill/>
          <a:ln w="9525">
            <a:noFill/>
            <a:miter lim="800000"/>
            <a:headEnd/>
            <a:tailEnd/>
          </a:ln>
        </p:spPr>
        <p:txBody>
          <a:bodyPr>
            <a:prstTxWarp prst="textNoShape">
              <a:avLst/>
            </a:prstTxWarp>
            <a:spAutoFit/>
          </a:bodyPr>
          <a:lstStyle/>
          <a:p>
            <a:pPr>
              <a:lnSpc>
                <a:spcPct val="90000"/>
              </a:lnSpc>
            </a:pPr>
            <a:r>
              <a:rPr lang="en-US" dirty="0">
                <a:solidFill>
                  <a:schemeClr val="tx1">
                    <a:lumMod val="75000"/>
                    <a:lumOff val="25000"/>
                  </a:schemeClr>
                </a:solidFill>
              </a:rPr>
              <a:t>Why is it important </a:t>
            </a:r>
            <a:r>
              <a:rPr lang="en-US" dirty="0" smtClean="0">
                <a:solidFill>
                  <a:schemeClr val="tx1">
                    <a:lumMod val="75000"/>
                    <a:lumOff val="25000"/>
                  </a:schemeClr>
                </a:solidFill>
              </a:rPr>
              <a:t>to make predictions? </a:t>
            </a:r>
            <a:r>
              <a:rPr lang="en-US" dirty="0">
                <a:solidFill>
                  <a:schemeClr val="tx1">
                    <a:lumMod val="75000"/>
                    <a:lumOff val="25000"/>
                  </a:schemeClr>
                </a:solidFill>
              </a:rPr>
              <a:t>(pair-share) Does anyone else have another reason why it is important </a:t>
            </a:r>
            <a:r>
              <a:rPr lang="en-US" dirty="0" smtClean="0">
                <a:solidFill>
                  <a:schemeClr val="tx1">
                    <a:lumMod val="75000"/>
                    <a:lumOff val="25000"/>
                  </a:schemeClr>
                </a:solidFill>
              </a:rPr>
              <a:t>to be able to make predictions?  </a:t>
            </a:r>
            <a:r>
              <a:rPr lang="en-US" dirty="0">
                <a:solidFill>
                  <a:schemeClr val="tx1">
                    <a:lumMod val="75000"/>
                    <a:lumOff val="25000"/>
                  </a:schemeClr>
                </a:solidFill>
              </a:rPr>
              <a:t>You may give me one of my reasons or one of your own.  Which reason means more to you?  Why?</a:t>
            </a:r>
          </a:p>
        </p:txBody>
      </p:sp>
      <p:pic>
        <p:nvPicPr>
          <p:cNvPr id="26" name="Picture 25"/>
          <p:cNvPicPr>
            <a:picLocks noChangeAspect="1"/>
          </p:cNvPicPr>
          <p:nvPr/>
        </p:nvPicPr>
        <p:blipFill>
          <a:blip r:embed="rId3"/>
          <a:stretch>
            <a:fillRect/>
          </a:stretch>
        </p:blipFill>
        <p:spPr>
          <a:xfrm>
            <a:off x="150120" y="2842224"/>
            <a:ext cx="4076504" cy="1943006"/>
          </a:xfrm>
          <a:prstGeom prst="rect">
            <a:avLst/>
          </a:prstGeom>
        </p:spPr>
      </p:pic>
      <p:sp>
        <p:nvSpPr>
          <p:cNvPr id="27" name="TextBox 26"/>
          <p:cNvSpPr txBox="1"/>
          <p:nvPr/>
        </p:nvSpPr>
        <p:spPr>
          <a:xfrm>
            <a:off x="283622" y="32602"/>
            <a:ext cx="8575578" cy="369332"/>
          </a:xfrm>
          <a:prstGeom prst="rect">
            <a:avLst/>
          </a:prstGeom>
          <a:noFill/>
        </p:spPr>
        <p:txBody>
          <a:bodyPr wrap="square" rtlCol="0">
            <a:spAutoFit/>
          </a:bodyPr>
          <a:lstStyle/>
          <a:p>
            <a:r>
              <a:rPr lang="en-US" dirty="0" smtClean="0">
                <a:solidFill>
                  <a:schemeClr val="tx1">
                    <a:lumMod val="85000"/>
                    <a:lumOff val="15000"/>
                  </a:schemeClr>
                </a:solidFill>
              </a:rPr>
              <a:t>4-1  We will make predictions.</a:t>
            </a:r>
            <a:endParaRPr lang="en-US" dirty="0">
              <a:solidFill>
                <a:schemeClr val="tx1">
                  <a:lumMod val="85000"/>
                  <a:lumOff val="15000"/>
                </a:schemeClr>
              </a:solidFill>
            </a:endParaRPr>
          </a:p>
        </p:txBody>
      </p:sp>
      <p:pic>
        <p:nvPicPr>
          <p:cNvPr id="28" name="Picture 27"/>
          <p:cNvPicPr>
            <a:picLocks noChangeAspect="1"/>
          </p:cNvPicPr>
          <p:nvPr/>
        </p:nvPicPr>
        <p:blipFill>
          <a:blip r:embed="rId4"/>
          <a:stretch>
            <a:fillRect/>
          </a:stretch>
        </p:blipFill>
        <p:spPr>
          <a:xfrm>
            <a:off x="130520" y="1109929"/>
            <a:ext cx="4094514" cy="1732295"/>
          </a:xfrm>
          <a:prstGeom prst="rect">
            <a:avLst/>
          </a:prstGeom>
        </p:spPr>
      </p:pic>
      <p:sp>
        <p:nvSpPr>
          <p:cNvPr id="29" name="Rectangle 5"/>
          <p:cNvSpPr>
            <a:spLocks noChangeArrowheads="1"/>
          </p:cNvSpPr>
          <p:nvPr/>
        </p:nvSpPr>
        <p:spPr bwMode="auto">
          <a:xfrm>
            <a:off x="4426840" y="2879551"/>
            <a:ext cx="4514520" cy="2195473"/>
          </a:xfrm>
          <a:prstGeom prst="rect">
            <a:avLst/>
          </a:prstGeom>
          <a:noFill/>
          <a:ln w="9525">
            <a:noFill/>
            <a:miter lim="800000"/>
            <a:headEnd/>
            <a:tailEnd/>
          </a:ln>
        </p:spPr>
        <p:txBody>
          <a:bodyPr wrap="square">
            <a:prstTxWarp prst="textNoShape">
              <a:avLst/>
            </a:prstTxWarp>
            <a:spAutoFit/>
          </a:bodyPr>
          <a:lstStyle/>
          <a:p>
            <a:pPr>
              <a:spcAft>
                <a:spcPts val="600"/>
              </a:spcAft>
            </a:pPr>
            <a:r>
              <a:rPr lang="en-US" sz="2000" b="1" u="sng" dirty="0" smtClean="0"/>
              <a:t>Making plans</a:t>
            </a:r>
          </a:p>
          <a:p>
            <a:pPr>
              <a:lnSpc>
                <a:spcPct val="80000"/>
              </a:lnSpc>
              <a:spcAft>
                <a:spcPts val="1800"/>
              </a:spcAft>
            </a:pPr>
            <a:r>
              <a:rPr lang="en-US" sz="2000" dirty="0" smtClean="0"/>
              <a:t>Predictions help people make plans for the future.</a:t>
            </a:r>
          </a:p>
          <a:p>
            <a:pPr>
              <a:lnSpc>
                <a:spcPct val="80000"/>
              </a:lnSpc>
              <a:spcAft>
                <a:spcPts val="600"/>
              </a:spcAft>
              <a:buFont typeface="Arial"/>
              <a:buChar char="•"/>
            </a:pPr>
            <a:r>
              <a:rPr lang="en-US" sz="2000" dirty="0" smtClean="0"/>
              <a:t>For example, your mom predicts she will have to go to the grocery store soon when there is not much food in the refrigerator.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328449" y="4371634"/>
          <a:ext cx="8311852" cy="1297314"/>
        </p:xfrm>
        <a:graphic>
          <a:graphicData uri="http://schemas.openxmlformats.org/drawingml/2006/table">
            <a:tbl>
              <a:tblPr firstRow="1" bandRow="1">
                <a:tableStyleId>{5940675A-B579-460E-94D1-54222C63F5DA}</a:tableStyleId>
              </a:tblPr>
              <a:tblGrid>
                <a:gridCol w="1017257"/>
                <a:gridCol w="7294595"/>
              </a:tblGrid>
              <a:tr h="432438">
                <a:tc>
                  <a:txBody>
                    <a:bodyPr/>
                    <a:lstStyle/>
                    <a:p>
                      <a:pPr algn="ctr"/>
                      <a:r>
                        <a:rPr lang="en-US" dirty="0" smtClean="0"/>
                        <a:t>Step 1</a:t>
                      </a:r>
                      <a:endParaRPr lang="en-US" dirty="0"/>
                    </a:p>
                  </a:txBody>
                  <a:tcPr anchor="ctr"/>
                </a:tc>
                <a:tc>
                  <a:txBody>
                    <a:bodyPr/>
                    <a:lstStyle/>
                    <a:p>
                      <a:endParaRPr lang="en-US" dirty="0"/>
                    </a:p>
                  </a:txBody>
                  <a:tcPr anchor="ctr"/>
                </a:tc>
              </a:tr>
              <a:tr h="432438">
                <a:tc>
                  <a:txBody>
                    <a:bodyPr/>
                    <a:lstStyle/>
                    <a:p>
                      <a:pPr algn="ctr"/>
                      <a:r>
                        <a:rPr lang="en-US" dirty="0" smtClean="0"/>
                        <a:t>Step 2</a:t>
                      </a:r>
                      <a:endParaRPr lang="en-US" dirty="0"/>
                    </a:p>
                  </a:txBody>
                  <a:tcPr anchor="ctr"/>
                </a:tc>
                <a:tc>
                  <a:txBody>
                    <a:bodyPr/>
                    <a:lstStyle/>
                    <a:p>
                      <a:endParaRPr lang="en-US" dirty="0"/>
                    </a:p>
                  </a:txBody>
                  <a:tcPr anchor="ctr"/>
                </a:tc>
              </a:tr>
              <a:tr h="432438">
                <a:tc>
                  <a:txBody>
                    <a:bodyPr/>
                    <a:lstStyle/>
                    <a:p>
                      <a:pPr algn="ctr"/>
                      <a:r>
                        <a:rPr lang="en-US" dirty="0" smtClean="0"/>
                        <a:t>Step 3</a:t>
                      </a:r>
                      <a:endParaRPr lang="en-US" dirty="0"/>
                    </a:p>
                  </a:txBody>
                  <a:tcPr anchor="ctr"/>
                </a:tc>
                <a:tc>
                  <a:txBody>
                    <a:bodyPr/>
                    <a:lstStyle/>
                    <a:p>
                      <a:r>
                        <a:rPr lang="en-US" dirty="0" smtClean="0"/>
                        <a:t>Write your supporting evidence.</a:t>
                      </a:r>
                      <a:endParaRPr lang="en-US" dirty="0"/>
                    </a:p>
                  </a:txBody>
                  <a:tcPr anchor="ctr"/>
                </a:tc>
              </a:tr>
            </a:tbl>
          </a:graphicData>
        </a:graphic>
      </p:graphicFrame>
      <p:sp>
        <p:nvSpPr>
          <p:cNvPr id="6" name="Text Box 57"/>
          <p:cNvSpPr txBox="1">
            <a:spLocks noChangeArrowheads="1"/>
          </p:cNvSpPr>
          <p:nvPr/>
        </p:nvSpPr>
        <p:spPr bwMode="auto">
          <a:xfrm>
            <a:off x="1363208" y="4848791"/>
            <a:ext cx="6802438" cy="346249"/>
          </a:xfrm>
          <a:prstGeom prst="rect">
            <a:avLst/>
          </a:prstGeom>
          <a:noFill/>
          <a:ln w="9525">
            <a:noFill/>
            <a:miter lim="800000"/>
            <a:headEnd/>
            <a:tailEnd/>
          </a:ln>
        </p:spPr>
        <p:txBody>
          <a:bodyPr>
            <a:prstTxWarp prst="textNoShape">
              <a:avLst/>
            </a:prstTxWarp>
            <a:spAutoFit/>
          </a:bodyPr>
          <a:lstStyle/>
          <a:p>
            <a:pPr>
              <a:lnSpc>
                <a:spcPct val="90000"/>
              </a:lnSpc>
            </a:pPr>
            <a:r>
              <a:rPr lang="en-US" dirty="0" smtClean="0"/>
              <a:t>Write a prediction.</a:t>
            </a:r>
            <a:endParaRPr lang="en-US" dirty="0"/>
          </a:p>
        </p:txBody>
      </p:sp>
      <p:sp>
        <p:nvSpPr>
          <p:cNvPr id="7" name="Text Box 58"/>
          <p:cNvSpPr txBox="1">
            <a:spLocks noChangeArrowheads="1"/>
          </p:cNvSpPr>
          <p:nvPr/>
        </p:nvSpPr>
        <p:spPr bwMode="auto">
          <a:xfrm>
            <a:off x="1330585" y="4401871"/>
            <a:ext cx="7781335" cy="332142"/>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lang="en-US" sz="1700" dirty="0" smtClean="0"/>
              <a:t>Read the story and underline details that will help you make a prediction.</a:t>
            </a:r>
            <a:endParaRPr lang="en-US" sz="1700" dirty="0"/>
          </a:p>
        </p:txBody>
      </p:sp>
      <p:sp>
        <p:nvSpPr>
          <p:cNvPr id="9" name="Text Box 2"/>
          <p:cNvSpPr txBox="1">
            <a:spLocks noChangeArrowheads="1"/>
          </p:cNvSpPr>
          <p:nvPr/>
        </p:nvSpPr>
        <p:spPr bwMode="auto">
          <a:xfrm>
            <a:off x="6352401" y="69571"/>
            <a:ext cx="3081383" cy="595035"/>
          </a:xfrm>
          <a:prstGeom prst="rect">
            <a:avLst/>
          </a:prstGeom>
          <a:noFill/>
          <a:ln w="9525">
            <a:noFill/>
            <a:miter lim="800000"/>
            <a:headEnd/>
            <a:tailEnd/>
          </a:ln>
        </p:spPr>
        <p:txBody>
          <a:bodyPr wrap="square" anchor="ctr">
            <a:prstTxWarp prst="textNoShape">
              <a:avLst/>
            </a:prstTxWarp>
            <a:spAutoFit/>
          </a:bodyPr>
          <a:lstStyle/>
          <a:p>
            <a:pPr eaLnBrk="0" hangingPunct="0">
              <a:lnSpc>
                <a:spcPct val="80000"/>
              </a:lnSpc>
              <a:spcBef>
                <a:spcPct val="50000"/>
              </a:spcBef>
            </a:pPr>
            <a:r>
              <a:rPr lang="en-US" sz="2000" dirty="0" smtClean="0">
                <a:solidFill>
                  <a:schemeClr val="tx1">
                    <a:lumMod val="75000"/>
                    <a:lumOff val="25000"/>
                  </a:schemeClr>
                </a:solidFill>
                <a:latin typeface="Arial Black" charset="0"/>
              </a:rPr>
              <a:t>Skill development/Guided practice</a:t>
            </a:r>
            <a:endParaRPr lang="en-US" sz="2000" dirty="0">
              <a:solidFill>
                <a:schemeClr val="tx1">
                  <a:lumMod val="75000"/>
                  <a:lumOff val="25000"/>
                </a:schemeClr>
              </a:solidFill>
              <a:latin typeface="Arial MT Bl" charset="0"/>
            </a:endParaRPr>
          </a:p>
        </p:txBody>
      </p:sp>
      <p:sp>
        <p:nvSpPr>
          <p:cNvPr id="10" name="TextBox 9"/>
          <p:cNvSpPr txBox="1"/>
          <p:nvPr/>
        </p:nvSpPr>
        <p:spPr>
          <a:xfrm>
            <a:off x="188600" y="304427"/>
            <a:ext cx="8527302" cy="369332"/>
          </a:xfrm>
          <a:prstGeom prst="rect">
            <a:avLst/>
          </a:prstGeom>
          <a:noFill/>
        </p:spPr>
        <p:txBody>
          <a:bodyPr wrap="square" rtlCol="0">
            <a:spAutoFit/>
          </a:bodyPr>
          <a:lstStyle/>
          <a:p>
            <a:r>
              <a:rPr lang="en-US" dirty="0" smtClean="0">
                <a:solidFill>
                  <a:srgbClr val="000000"/>
                </a:solidFill>
                <a:ea typeface="Times New Roman" charset="0"/>
                <a:cs typeface="Times New Roman" charset="0"/>
              </a:rPr>
              <a:t>A </a:t>
            </a:r>
            <a:r>
              <a:rPr lang="en-US" b="1" u="sng" dirty="0" smtClean="0">
                <a:solidFill>
                  <a:srgbClr val="000000"/>
                </a:solidFill>
                <a:ea typeface="Times New Roman" charset="0"/>
                <a:cs typeface="Times New Roman" charset="0"/>
              </a:rPr>
              <a:t>prediction</a:t>
            </a:r>
            <a:r>
              <a:rPr lang="en-US" b="1" dirty="0" smtClean="0">
                <a:solidFill>
                  <a:srgbClr val="000000"/>
                </a:solidFill>
                <a:ea typeface="Times New Roman" charset="0"/>
                <a:cs typeface="Times New Roman" charset="0"/>
              </a:rPr>
              <a:t> </a:t>
            </a:r>
            <a:r>
              <a:rPr lang="en-US" dirty="0" smtClean="0">
                <a:solidFill>
                  <a:srgbClr val="000000"/>
                </a:solidFill>
                <a:ea typeface="Times New Roman" charset="0"/>
                <a:cs typeface="Times New Roman" charset="0"/>
              </a:rPr>
              <a:t>is what you think may happen next</a:t>
            </a:r>
            <a:r>
              <a:rPr lang="en-US" dirty="0" smtClean="0">
                <a:ea typeface="Times New Roman" charset="0"/>
                <a:cs typeface="Times New Roman" charset="0"/>
              </a:rPr>
              <a:t>.  </a:t>
            </a:r>
            <a:endParaRPr lang="en-US" dirty="0" smtClean="0"/>
          </a:p>
        </p:txBody>
      </p:sp>
      <p:sp>
        <p:nvSpPr>
          <p:cNvPr id="38" name="TextBox 37"/>
          <p:cNvSpPr txBox="1"/>
          <p:nvPr/>
        </p:nvSpPr>
        <p:spPr>
          <a:xfrm>
            <a:off x="60480" y="34873"/>
            <a:ext cx="9144000" cy="353943"/>
          </a:xfrm>
          <a:prstGeom prst="rect">
            <a:avLst/>
          </a:prstGeom>
          <a:noFill/>
        </p:spPr>
        <p:txBody>
          <a:bodyPr wrap="square" rtlCol="0">
            <a:spAutoFit/>
          </a:bodyPr>
          <a:lstStyle/>
          <a:p>
            <a:r>
              <a:rPr lang="en-US" sz="1700" dirty="0" smtClean="0">
                <a:solidFill>
                  <a:schemeClr val="tx1">
                    <a:lumMod val="75000"/>
                    <a:lumOff val="25000"/>
                  </a:schemeClr>
                </a:solidFill>
              </a:rPr>
              <a:t>4-1  We will make predictions.</a:t>
            </a:r>
            <a:endParaRPr lang="en-US" sz="1700" dirty="0">
              <a:solidFill>
                <a:schemeClr val="tx1">
                  <a:lumMod val="75000"/>
                  <a:lumOff val="25000"/>
                </a:schemeClr>
              </a:solidFill>
            </a:endParaRPr>
          </a:p>
        </p:txBody>
      </p:sp>
      <p:sp>
        <p:nvSpPr>
          <p:cNvPr id="48" name="TextBox 47"/>
          <p:cNvSpPr txBox="1"/>
          <p:nvPr/>
        </p:nvSpPr>
        <p:spPr>
          <a:xfrm>
            <a:off x="116551" y="5950104"/>
            <a:ext cx="8950009" cy="830997"/>
          </a:xfrm>
          <a:prstGeom prst="rect">
            <a:avLst/>
          </a:prstGeom>
          <a:noFill/>
        </p:spPr>
        <p:txBody>
          <a:bodyPr wrap="square" rtlCol="0">
            <a:spAutoFit/>
          </a:bodyPr>
          <a:lstStyle/>
          <a:p>
            <a:r>
              <a:rPr lang="en-US" sz="1600" b="1" u="sng" dirty="0" smtClean="0">
                <a:solidFill>
                  <a:schemeClr val="tx1">
                    <a:lumMod val="75000"/>
                    <a:lumOff val="25000"/>
                  </a:schemeClr>
                </a:solidFill>
              </a:rPr>
              <a:t>Skill development CFU</a:t>
            </a:r>
            <a:r>
              <a:rPr lang="en-US" sz="1600" dirty="0" smtClean="0">
                <a:solidFill>
                  <a:schemeClr val="tx1">
                    <a:lumMod val="75000"/>
                    <a:lumOff val="25000"/>
                  </a:schemeClr>
                </a:solidFill>
              </a:rPr>
              <a:t>:  How did I know what details to underline?  How did I make my prediction?  </a:t>
            </a:r>
          </a:p>
          <a:p>
            <a:endParaRPr lang="en-US" sz="1600" dirty="0">
              <a:solidFill>
                <a:schemeClr val="tx1">
                  <a:lumMod val="75000"/>
                  <a:lumOff val="25000"/>
                </a:schemeClr>
              </a:solidFill>
            </a:endParaRPr>
          </a:p>
        </p:txBody>
      </p:sp>
      <p:pic>
        <p:nvPicPr>
          <p:cNvPr id="49" name="Picture 48"/>
          <p:cNvPicPr>
            <a:picLocks noChangeAspect="1"/>
          </p:cNvPicPr>
          <p:nvPr/>
        </p:nvPicPr>
        <p:blipFill>
          <a:blip r:embed="rId3"/>
          <a:stretch>
            <a:fillRect/>
          </a:stretch>
        </p:blipFill>
        <p:spPr>
          <a:xfrm>
            <a:off x="328300" y="673760"/>
            <a:ext cx="4474644" cy="3104654"/>
          </a:xfrm>
          <a:prstGeom prst="rect">
            <a:avLst/>
          </a:prstGeom>
        </p:spPr>
      </p:pic>
      <p:sp>
        <p:nvSpPr>
          <p:cNvPr id="50" name="TextBox 49"/>
          <p:cNvSpPr txBox="1"/>
          <p:nvPr/>
        </p:nvSpPr>
        <p:spPr>
          <a:xfrm>
            <a:off x="5004824" y="634971"/>
            <a:ext cx="1211126" cy="369332"/>
          </a:xfrm>
          <a:prstGeom prst="rect">
            <a:avLst/>
          </a:prstGeom>
          <a:noFill/>
        </p:spPr>
        <p:txBody>
          <a:bodyPr wrap="none" rtlCol="0">
            <a:spAutoFit/>
          </a:bodyPr>
          <a:lstStyle/>
          <a:p>
            <a:r>
              <a:rPr lang="en-US" dirty="0" smtClean="0"/>
              <a:t>Prediction</a:t>
            </a:r>
            <a:endParaRPr lang="en-US" dirty="0"/>
          </a:p>
        </p:txBody>
      </p:sp>
      <p:sp>
        <p:nvSpPr>
          <p:cNvPr id="51" name="TextBox 50"/>
          <p:cNvSpPr txBox="1"/>
          <p:nvPr/>
        </p:nvSpPr>
        <p:spPr>
          <a:xfrm>
            <a:off x="5035066" y="1753725"/>
            <a:ext cx="2032565" cy="369332"/>
          </a:xfrm>
          <a:prstGeom prst="rect">
            <a:avLst/>
          </a:prstGeom>
          <a:noFill/>
        </p:spPr>
        <p:txBody>
          <a:bodyPr wrap="none" rtlCol="0">
            <a:spAutoFit/>
          </a:bodyPr>
          <a:lstStyle/>
          <a:p>
            <a:r>
              <a:rPr lang="en-US" dirty="0" smtClean="0"/>
              <a:t>Supporting details</a:t>
            </a:r>
            <a:endParaRPr lang="en-US" dirty="0"/>
          </a:p>
        </p:txBody>
      </p:sp>
      <p:cxnSp>
        <p:nvCxnSpPr>
          <p:cNvPr id="53" name="Straight Connector 52"/>
          <p:cNvCxnSpPr/>
          <p:nvPr/>
        </p:nvCxnSpPr>
        <p:spPr>
          <a:xfrm>
            <a:off x="2479728" y="943831"/>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1150368" y="1428827"/>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005500" y="1904895"/>
            <a:ext cx="83917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041238" y="1903307"/>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2896733" y="1901719"/>
            <a:ext cx="293650" cy="4764"/>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1150368" y="2358445"/>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flipV="1">
            <a:off x="2540208" y="2123057"/>
            <a:ext cx="356525"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476290" y="2605245"/>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2352403" y="2820073"/>
            <a:ext cx="83798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3591071" y="2836779"/>
            <a:ext cx="975259"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5035067" y="1004303"/>
            <a:ext cx="4031494" cy="646331"/>
          </a:xfrm>
          <a:prstGeom prst="rect">
            <a:avLst/>
          </a:prstGeom>
          <a:noFill/>
        </p:spPr>
        <p:txBody>
          <a:bodyPr wrap="square" rtlCol="0">
            <a:spAutoFit/>
          </a:bodyPr>
          <a:lstStyle/>
          <a:p>
            <a:r>
              <a:rPr lang="en-US" dirty="0" smtClean="0">
                <a:solidFill>
                  <a:srgbClr val="FF0000"/>
                </a:solidFill>
              </a:rPr>
              <a:t>Tonya will knock over the glass and it will break.</a:t>
            </a:r>
            <a:endParaRPr lang="en-US" dirty="0">
              <a:solidFill>
                <a:srgbClr val="FF0000"/>
              </a:solidFill>
            </a:endParaRPr>
          </a:p>
        </p:txBody>
      </p:sp>
      <p:sp>
        <p:nvSpPr>
          <p:cNvPr id="75" name="TextBox 74"/>
          <p:cNvSpPr txBox="1"/>
          <p:nvPr/>
        </p:nvSpPr>
        <p:spPr>
          <a:xfrm>
            <a:off x="5035067" y="2123057"/>
            <a:ext cx="4031493" cy="1477328"/>
          </a:xfrm>
          <a:prstGeom prst="rect">
            <a:avLst/>
          </a:prstGeom>
          <a:noFill/>
        </p:spPr>
        <p:txBody>
          <a:bodyPr wrap="square" rtlCol="0">
            <a:spAutoFit/>
          </a:bodyPr>
          <a:lstStyle/>
          <a:p>
            <a:r>
              <a:rPr lang="en-US" dirty="0" smtClean="0">
                <a:solidFill>
                  <a:srgbClr val="FF0000"/>
                </a:solidFill>
              </a:rPr>
              <a:t>Things have been going wrong for Tonya all day.  Tonya is not being careful and paying attention like her grandma told her to do, so Tonya will knock over the glass.</a:t>
            </a:r>
            <a:endParaRPr lang="en-US" dirty="0">
              <a:solidFill>
                <a:srgbClr val="FF0000"/>
              </a:solidFill>
            </a:endParaRPr>
          </a:p>
        </p:txBody>
      </p:sp>
      <p:cxnSp>
        <p:nvCxnSpPr>
          <p:cNvPr id="24" name="Straight Connector 23"/>
          <p:cNvCxnSpPr/>
          <p:nvPr/>
        </p:nvCxnSpPr>
        <p:spPr>
          <a:xfrm>
            <a:off x="2881613" y="3278009"/>
            <a:ext cx="808957"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810159" y="3731472"/>
            <a:ext cx="674009"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flipV="1">
            <a:off x="3705648" y="2124277"/>
            <a:ext cx="356525"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68" name="Group 67"/>
          <p:cNvGrpSpPr/>
          <p:nvPr/>
        </p:nvGrpSpPr>
        <p:grpSpPr>
          <a:xfrm>
            <a:off x="116551" y="664606"/>
            <a:ext cx="6235850" cy="3707029"/>
            <a:chOff x="283089" y="802257"/>
            <a:chExt cx="5626100" cy="3416300"/>
          </a:xfrm>
        </p:grpSpPr>
        <p:pic>
          <p:nvPicPr>
            <p:cNvPr id="66" name="Picture 65"/>
            <p:cNvPicPr>
              <a:picLocks noChangeAspect="1"/>
            </p:cNvPicPr>
            <p:nvPr/>
          </p:nvPicPr>
          <p:blipFill>
            <a:blip r:embed="rId3"/>
            <a:stretch>
              <a:fillRect/>
            </a:stretch>
          </p:blipFill>
          <p:spPr>
            <a:xfrm>
              <a:off x="283089" y="802257"/>
              <a:ext cx="3683000" cy="2641600"/>
            </a:xfrm>
            <a:prstGeom prst="rect">
              <a:avLst/>
            </a:prstGeom>
          </p:spPr>
        </p:pic>
        <p:pic>
          <p:nvPicPr>
            <p:cNvPr id="67" name="Picture 66"/>
            <p:cNvPicPr>
              <a:picLocks noChangeAspect="1"/>
            </p:cNvPicPr>
            <p:nvPr/>
          </p:nvPicPr>
          <p:blipFill>
            <a:blip r:embed="rId4"/>
            <a:stretch>
              <a:fillRect/>
            </a:stretch>
          </p:blipFill>
          <p:spPr>
            <a:xfrm>
              <a:off x="283089" y="3443857"/>
              <a:ext cx="5626100" cy="774700"/>
            </a:xfrm>
            <a:prstGeom prst="rect">
              <a:avLst/>
            </a:prstGeom>
          </p:spPr>
        </p:pic>
      </p:grpSp>
      <p:sp>
        <p:nvSpPr>
          <p:cNvPr id="55" name="TextBox 54"/>
          <p:cNvSpPr txBox="1"/>
          <p:nvPr/>
        </p:nvSpPr>
        <p:spPr>
          <a:xfrm>
            <a:off x="116551" y="5861025"/>
            <a:ext cx="8950009" cy="1077218"/>
          </a:xfrm>
          <a:prstGeom prst="rect">
            <a:avLst/>
          </a:prstGeom>
          <a:noFill/>
        </p:spPr>
        <p:txBody>
          <a:bodyPr wrap="square" rtlCol="0">
            <a:spAutoFit/>
          </a:bodyPr>
          <a:lstStyle/>
          <a:p>
            <a:r>
              <a:rPr lang="en-US" sz="1600" b="1" u="sng" dirty="0" smtClean="0">
                <a:solidFill>
                  <a:schemeClr val="tx1">
                    <a:lumMod val="75000"/>
                    <a:lumOff val="25000"/>
                  </a:schemeClr>
                </a:solidFill>
              </a:rPr>
              <a:t>Guided practice CFU</a:t>
            </a:r>
            <a:r>
              <a:rPr lang="en-US" sz="1600" dirty="0" smtClean="0">
                <a:solidFill>
                  <a:schemeClr val="tx1">
                    <a:lumMod val="75000"/>
                    <a:lumOff val="25000"/>
                  </a:schemeClr>
                </a:solidFill>
              </a:rPr>
              <a:t>:  What were the boys doing?  What did Brian shout?  What is on his shoulder?  How did you know what details to underline?  What is your prediction?  Why did you make that prediction?</a:t>
            </a:r>
          </a:p>
          <a:p>
            <a:endParaRPr lang="en-US" sz="1600" dirty="0">
              <a:solidFill>
                <a:schemeClr val="tx1">
                  <a:lumMod val="75000"/>
                  <a:lumOff val="25000"/>
                </a:schemeClr>
              </a:solidFill>
            </a:endParaRPr>
          </a:p>
        </p:txBody>
      </p:sp>
      <p:graphicFrame>
        <p:nvGraphicFramePr>
          <p:cNvPr id="56" name="Table 55"/>
          <p:cNvGraphicFramePr>
            <a:graphicFrameLocks noGrp="1"/>
          </p:cNvGraphicFramePr>
          <p:nvPr/>
        </p:nvGraphicFramePr>
        <p:xfrm>
          <a:off x="237729" y="4475962"/>
          <a:ext cx="8311852" cy="1344168"/>
        </p:xfrm>
        <a:graphic>
          <a:graphicData uri="http://schemas.openxmlformats.org/drawingml/2006/table">
            <a:tbl>
              <a:tblPr firstRow="1" bandRow="1">
                <a:tableStyleId>{5940675A-B579-460E-94D1-54222C63F5DA}</a:tableStyleId>
              </a:tblPr>
              <a:tblGrid>
                <a:gridCol w="1017257"/>
                <a:gridCol w="7294595"/>
              </a:tblGrid>
              <a:tr h="448056">
                <a:tc>
                  <a:txBody>
                    <a:bodyPr/>
                    <a:lstStyle/>
                    <a:p>
                      <a:pPr algn="ctr"/>
                      <a:r>
                        <a:rPr lang="en-US" dirty="0" smtClean="0"/>
                        <a:t>Step 1</a:t>
                      </a:r>
                      <a:endParaRPr lang="en-US" dirty="0"/>
                    </a:p>
                  </a:txBody>
                  <a:tcPr anchor="ctr"/>
                </a:tc>
                <a:tc>
                  <a:txBody>
                    <a:bodyPr/>
                    <a:lstStyle/>
                    <a:p>
                      <a:endParaRPr lang="en-US" dirty="0"/>
                    </a:p>
                  </a:txBody>
                  <a:tcPr anchor="ctr"/>
                </a:tc>
              </a:tr>
              <a:tr h="448056">
                <a:tc>
                  <a:txBody>
                    <a:bodyPr/>
                    <a:lstStyle/>
                    <a:p>
                      <a:pPr algn="ctr"/>
                      <a:r>
                        <a:rPr lang="en-US" dirty="0" smtClean="0"/>
                        <a:t>Step 2</a:t>
                      </a:r>
                      <a:endParaRPr lang="en-US" dirty="0"/>
                    </a:p>
                  </a:txBody>
                  <a:tcPr anchor="ctr"/>
                </a:tc>
                <a:tc>
                  <a:txBody>
                    <a:bodyPr/>
                    <a:lstStyle/>
                    <a:p>
                      <a:endParaRPr lang="en-US" dirty="0"/>
                    </a:p>
                  </a:txBody>
                  <a:tcPr anchor="ctr"/>
                </a:tc>
              </a:tr>
              <a:tr h="448056">
                <a:tc>
                  <a:txBody>
                    <a:bodyPr/>
                    <a:lstStyle/>
                    <a:p>
                      <a:pPr algn="ctr"/>
                      <a:r>
                        <a:rPr lang="en-US" dirty="0" smtClean="0"/>
                        <a:t>Step 3</a:t>
                      </a:r>
                      <a:endParaRPr lang="en-US" dirty="0"/>
                    </a:p>
                  </a:txBody>
                  <a:tcPr anchor="ctr"/>
                </a:tc>
                <a:tc>
                  <a:txBody>
                    <a:bodyPr/>
                    <a:lstStyle/>
                    <a:p>
                      <a:r>
                        <a:rPr lang="en-US" dirty="0" smtClean="0"/>
                        <a:t>Write your supporting evidence.</a:t>
                      </a:r>
                      <a:endParaRPr lang="en-US" dirty="0"/>
                    </a:p>
                  </a:txBody>
                  <a:tcPr anchor="ctr"/>
                </a:tc>
              </a:tr>
            </a:tbl>
          </a:graphicData>
        </a:graphic>
      </p:graphicFrame>
      <p:sp>
        <p:nvSpPr>
          <p:cNvPr id="57" name="Text Box 57"/>
          <p:cNvSpPr txBox="1">
            <a:spLocks noChangeArrowheads="1"/>
          </p:cNvSpPr>
          <p:nvPr/>
        </p:nvSpPr>
        <p:spPr bwMode="auto">
          <a:xfrm>
            <a:off x="1272488" y="4999971"/>
            <a:ext cx="6802438" cy="346249"/>
          </a:xfrm>
          <a:prstGeom prst="rect">
            <a:avLst/>
          </a:prstGeom>
          <a:noFill/>
          <a:ln w="9525">
            <a:noFill/>
            <a:miter lim="800000"/>
            <a:headEnd/>
            <a:tailEnd/>
          </a:ln>
        </p:spPr>
        <p:txBody>
          <a:bodyPr>
            <a:prstTxWarp prst="textNoShape">
              <a:avLst/>
            </a:prstTxWarp>
            <a:spAutoFit/>
          </a:bodyPr>
          <a:lstStyle/>
          <a:p>
            <a:pPr>
              <a:lnSpc>
                <a:spcPct val="90000"/>
              </a:lnSpc>
            </a:pPr>
            <a:r>
              <a:rPr lang="en-US" dirty="0" smtClean="0"/>
              <a:t>Write a prediction.</a:t>
            </a:r>
            <a:endParaRPr lang="en-US" dirty="0"/>
          </a:p>
        </p:txBody>
      </p:sp>
      <p:sp>
        <p:nvSpPr>
          <p:cNvPr id="58" name="Text Box 58"/>
          <p:cNvSpPr txBox="1">
            <a:spLocks noChangeArrowheads="1"/>
          </p:cNvSpPr>
          <p:nvPr/>
        </p:nvSpPr>
        <p:spPr bwMode="auto">
          <a:xfrm>
            <a:off x="1239865" y="4522815"/>
            <a:ext cx="7781335" cy="332142"/>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pPr>
            <a:r>
              <a:rPr lang="en-US" sz="1700" dirty="0" smtClean="0"/>
              <a:t>Read the story and underline details that will help you make a prediction.</a:t>
            </a:r>
            <a:endParaRPr lang="en-US" sz="1700" dirty="0"/>
          </a:p>
        </p:txBody>
      </p:sp>
      <p:sp>
        <p:nvSpPr>
          <p:cNvPr id="59" name="Text Box 2"/>
          <p:cNvSpPr txBox="1">
            <a:spLocks noChangeArrowheads="1"/>
          </p:cNvSpPr>
          <p:nvPr/>
        </p:nvSpPr>
        <p:spPr bwMode="auto">
          <a:xfrm>
            <a:off x="6352401" y="69571"/>
            <a:ext cx="3081383" cy="595035"/>
          </a:xfrm>
          <a:prstGeom prst="rect">
            <a:avLst/>
          </a:prstGeom>
          <a:noFill/>
          <a:ln w="9525">
            <a:noFill/>
            <a:miter lim="800000"/>
            <a:headEnd/>
            <a:tailEnd/>
          </a:ln>
        </p:spPr>
        <p:txBody>
          <a:bodyPr wrap="square" anchor="ctr">
            <a:prstTxWarp prst="textNoShape">
              <a:avLst/>
            </a:prstTxWarp>
            <a:spAutoFit/>
          </a:bodyPr>
          <a:lstStyle/>
          <a:p>
            <a:pPr eaLnBrk="0" hangingPunct="0">
              <a:lnSpc>
                <a:spcPct val="80000"/>
              </a:lnSpc>
              <a:spcBef>
                <a:spcPct val="50000"/>
              </a:spcBef>
            </a:pPr>
            <a:r>
              <a:rPr lang="en-US" sz="2000" dirty="0" smtClean="0">
                <a:solidFill>
                  <a:schemeClr val="tx1">
                    <a:lumMod val="75000"/>
                    <a:lumOff val="25000"/>
                  </a:schemeClr>
                </a:solidFill>
                <a:latin typeface="Arial Black" charset="0"/>
              </a:rPr>
              <a:t>Skill development/Guided practice</a:t>
            </a:r>
            <a:endParaRPr lang="en-US" sz="2000" dirty="0">
              <a:solidFill>
                <a:schemeClr val="tx1">
                  <a:lumMod val="75000"/>
                  <a:lumOff val="25000"/>
                </a:schemeClr>
              </a:solidFill>
              <a:latin typeface="Arial MT Bl" charset="0"/>
            </a:endParaRPr>
          </a:p>
        </p:txBody>
      </p:sp>
      <p:sp>
        <p:nvSpPr>
          <p:cNvPr id="60" name="TextBox 59"/>
          <p:cNvSpPr txBox="1"/>
          <p:nvPr/>
        </p:nvSpPr>
        <p:spPr>
          <a:xfrm>
            <a:off x="188600" y="289309"/>
            <a:ext cx="8527302" cy="369332"/>
          </a:xfrm>
          <a:prstGeom prst="rect">
            <a:avLst/>
          </a:prstGeom>
          <a:noFill/>
        </p:spPr>
        <p:txBody>
          <a:bodyPr wrap="square" rtlCol="0">
            <a:spAutoFit/>
          </a:bodyPr>
          <a:lstStyle/>
          <a:p>
            <a:r>
              <a:rPr lang="en-US" dirty="0" smtClean="0">
                <a:solidFill>
                  <a:srgbClr val="000000"/>
                </a:solidFill>
                <a:ea typeface="Times New Roman" charset="0"/>
                <a:cs typeface="Times New Roman" charset="0"/>
              </a:rPr>
              <a:t>A </a:t>
            </a:r>
            <a:r>
              <a:rPr lang="en-US" b="1" u="sng" dirty="0" smtClean="0">
                <a:solidFill>
                  <a:srgbClr val="000000"/>
                </a:solidFill>
                <a:ea typeface="Times New Roman" charset="0"/>
                <a:cs typeface="Times New Roman" charset="0"/>
              </a:rPr>
              <a:t>prediction</a:t>
            </a:r>
            <a:r>
              <a:rPr lang="en-US" b="1" dirty="0" smtClean="0">
                <a:solidFill>
                  <a:srgbClr val="000000"/>
                </a:solidFill>
                <a:ea typeface="Times New Roman" charset="0"/>
                <a:cs typeface="Times New Roman" charset="0"/>
              </a:rPr>
              <a:t> </a:t>
            </a:r>
            <a:r>
              <a:rPr lang="en-US" dirty="0" smtClean="0">
                <a:solidFill>
                  <a:srgbClr val="000000"/>
                </a:solidFill>
                <a:ea typeface="Times New Roman" charset="0"/>
                <a:cs typeface="Times New Roman" charset="0"/>
              </a:rPr>
              <a:t>is what you think may happen next</a:t>
            </a:r>
            <a:r>
              <a:rPr lang="en-US" dirty="0" smtClean="0">
                <a:ea typeface="Times New Roman" charset="0"/>
                <a:cs typeface="Times New Roman" charset="0"/>
              </a:rPr>
              <a:t>.  </a:t>
            </a:r>
            <a:endParaRPr lang="en-US" dirty="0" smtClean="0"/>
          </a:p>
        </p:txBody>
      </p:sp>
      <p:sp>
        <p:nvSpPr>
          <p:cNvPr id="61" name="TextBox 60"/>
          <p:cNvSpPr txBox="1"/>
          <p:nvPr/>
        </p:nvSpPr>
        <p:spPr>
          <a:xfrm>
            <a:off x="60480" y="34873"/>
            <a:ext cx="9144000" cy="353943"/>
          </a:xfrm>
          <a:prstGeom prst="rect">
            <a:avLst/>
          </a:prstGeom>
          <a:noFill/>
        </p:spPr>
        <p:txBody>
          <a:bodyPr wrap="square" rtlCol="0">
            <a:spAutoFit/>
          </a:bodyPr>
          <a:lstStyle/>
          <a:p>
            <a:r>
              <a:rPr lang="en-US" sz="1700" dirty="0" smtClean="0">
                <a:solidFill>
                  <a:schemeClr val="tx1">
                    <a:lumMod val="75000"/>
                    <a:lumOff val="25000"/>
                  </a:schemeClr>
                </a:solidFill>
              </a:rPr>
              <a:t>4-1  We will make predictions.</a:t>
            </a:r>
            <a:endParaRPr lang="en-US" sz="1700" dirty="0">
              <a:solidFill>
                <a:schemeClr val="tx1">
                  <a:lumMod val="75000"/>
                  <a:lumOff val="25000"/>
                </a:schemeClr>
              </a:solidFill>
            </a:endParaRPr>
          </a:p>
        </p:txBody>
      </p:sp>
      <p:sp>
        <p:nvSpPr>
          <p:cNvPr id="62" name="TextBox 61"/>
          <p:cNvSpPr txBox="1"/>
          <p:nvPr/>
        </p:nvSpPr>
        <p:spPr>
          <a:xfrm>
            <a:off x="4354664" y="589617"/>
            <a:ext cx="1211126" cy="369332"/>
          </a:xfrm>
          <a:prstGeom prst="rect">
            <a:avLst/>
          </a:prstGeom>
          <a:noFill/>
        </p:spPr>
        <p:txBody>
          <a:bodyPr wrap="none" rtlCol="0">
            <a:spAutoFit/>
          </a:bodyPr>
          <a:lstStyle/>
          <a:p>
            <a:r>
              <a:rPr lang="en-US" dirty="0" smtClean="0"/>
              <a:t>Prediction</a:t>
            </a:r>
            <a:endParaRPr lang="en-US" dirty="0"/>
          </a:p>
        </p:txBody>
      </p:sp>
      <p:sp>
        <p:nvSpPr>
          <p:cNvPr id="63" name="TextBox 62"/>
          <p:cNvSpPr txBox="1"/>
          <p:nvPr/>
        </p:nvSpPr>
        <p:spPr>
          <a:xfrm>
            <a:off x="4384906" y="1617663"/>
            <a:ext cx="2032565" cy="369332"/>
          </a:xfrm>
          <a:prstGeom prst="rect">
            <a:avLst/>
          </a:prstGeom>
          <a:noFill/>
        </p:spPr>
        <p:txBody>
          <a:bodyPr wrap="none" rtlCol="0">
            <a:spAutoFit/>
          </a:bodyPr>
          <a:lstStyle/>
          <a:p>
            <a:r>
              <a:rPr lang="en-US" dirty="0" smtClean="0"/>
              <a:t>Supporting details</a:t>
            </a:r>
            <a:endParaRPr lang="en-US" dirty="0"/>
          </a:p>
        </p:txBody>
      </p:sp>
      <p:sp>
        <p:nvSpPr>
          <p:cNvPr id="64" name="TextBox 63"/>
          <p:cNvSpPr txBox="1"/>
          <p:nvPr/>
        </p:nvSpPr>
        <p:spPr>
          <a:xfrm>
            <a:off x="4384906" y="838005"/>
            <a:ext cx="4681654" cy="923330"/>
          </a:xfrm>
          <a:prstGeom prst="rect">
            <a:avLst/>
          </a:prstGeom>
          <a:noFill/>
        </p:spPr>
        <p:txBody>
          <a:bodyPr wrap="square" rtlCol="0">
            <a:spAutoFit/>
          </a:bodyPr>
          <a:lstStyle/>
          <a:p>
            <a:r>
              <a:rPr lang="en-US" dirty="0" smtClean="0">
                <a:solidFill>
                  <a:srgbClr val="FF0000"/>
                </a:solidFill>
              </a:rPr>
              <a:t>Roy is not going to believe Brian.  Roy is going to get scared, because the spider might get on him.  </a:t>
            </a:r>
            <a:r>
              <a:rPr lang="en-US" sz="1600" i="1" dirty="0" smtClean="0">
                <a:solidFill>
                  <a:srgbClr val="008000"/>
                </a:solidFill>
              </a:rPr>
              <a:t>(Another joke)</a:t>
            </a:r>
            <a:endParaRPr lang="en-US" sz="1600" i="1" dirty="0">
              <a:solidFill>
                <a:srgbClr val="FF0000"/>
              </a:solidFill>
            </a:endParaRPr>
          </a:p>
        </p:txBody>
      </p:sp>
      <p:sp>
        <p:nvSpPr>
          <p:cNvPr id="65" name="TextBox 64"/>
          <p:cNvSpPr txBox="1"/>
          <p:nvPr/>
        </p:nvSpPr>
        <p:spPr>
          <a:xfrm>
            <a:off x="4384906" y="1881169"/>
            <a:ext cx="4681653" cy="1754327"/>
          </a:xfrm>
          <a:prstGeom prst="rect">
            <a:avLst/>
          </a:prstGeom>
          <a:noFill/>
        </p:spPr>
        <p:txBody>
          <a:bodyPr wrap="square" rtlCol="0">
            <a:spAutoFit/>
          </a:bodyPr>
          <a:lstStyle/>
          <a:p>
            <a:r>
              <a:rPr lang="en-US" dirty="0" smtClean="0">
                <a:solidFill>
                  <a:srgbClr val="FF0000"/>
                </a:solidFill>
              </a:rPr>
              <a:t>Brian has been teasing Roy by tricking him into believing there is a spider on him when there really is no spider.  Roy will not believe Brian when Brian is actually telling the truth, because of all the times he tricked him earlier in the day.</a:t>
            </a:r>
            <a:endParaRPr lang="en-US" dirty="0">
              <a:solidFill>
                <a:srgbClr val="FF0000"/>
              </a:solidFill>
            </a:endParaRPr>
          </a:p>
        </p:txBody>
      </p:sp>
      <p:cxnSp>
        <p:nvCxnSpPr>
          <p:cNvPr id="69" name="Straight Connector 68"/>
          <p:cNvCxnSpPr/>
          <p:nvPr/>
        </p:nvCxnSpPr>
        <p:spPr>
          <a:xfrm>
            <a:off x="697918" y="1209457"/>
            <a:ext cx="753631"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2367523" y="1207869"/>
            <a:ext cx="82286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2661173" y="1467630"/>
            <a:ext cx="83917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743278" y="1971877"/>
            <a:ext cx="1267722"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1864175" y="2474623"/>
            <a:ext cx="2082223" cy="4764"/>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39865" y="2978287"/>
            <a:ext cx="195051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V="1">
            <a:off x="478673" y="3232678"/>
            <a:ext cx="529210"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710655" y="3499184"/>
            <a:ext cx="937457"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2211943" y="3785146"/>
            <a:ext cx="125816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3946398" y="4028626"/>
            <a:ext cx="2406003"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45890" y="4294457"/>
            <a:ext cx="752713"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Rectangle 23"/>
          <p:cNvSpPr/>
          <p:nvPr/>
        </p:nvSpPr>
        <p:spPr>
          <a:xfrm>
            <a:off x="360051" y="1527680"/>
            <a:ext cx="5325182" cy="2308324"/>
          </a:xfrm>
          <a:prstGeom prst="rect">
            <a:avLst/>
          </a:prstGeom>
          <a:solidFill>
            <a:schemeClr val="bg1"/>
          </a:solidFill>
        </p:spPr>
        <p:txBody>
          <a:bodyPr wrap="square">
            <a:spAutoFit/>
          </a:bodyPr>
          <a:lstStyle/>
          <a:p>
            <a:r>
              <a:rPr lang="en-US" dirty="0" smtClean="0"/>
              <a:t>Maya and Gwen are best friends.  When they spend time together they always have fun.  The last time Maya slept over Gwen’s house, they stayed up late giggling and telling stories.  They played games and watched a funny movie.  They even let Gwen’s younger brother Nate join in while they played computer games.  Tonight Maya is going to sleep over Gwen’s house again.</a:t>
            </a:r>
          </a:p>
        </p:txBody>
      </p:sp>
      <p:sp>
        <p:nvSpPr>
          <p:cNvPr id="4" name="Text Box 2"/>
          <p:cNvSpPr txBox="1">
            <a:spLocks noChangeArrowheads="1"/>
          </p:cNvSpPr>
          <p:nvPr/>
        </p:nvSpPr>
        <p:spPr bwMode="auto">
          <a:xfrm>
            <a:off x="7561253" y="59603"/>
            <a:ext cx="1328187" cy="400110"/>
          </a:xfrm>
          <a:prstGeom prst="rect">
            <a:avLst/>
          </a:prstGeom>
          <a:noFill/>
          <a:ln w="9525">
            <a:noFill/>
            <a:miter lim="800000"/>
            <a:headEnd/>
            <a:tailEnd/>
          </a:ln>
        </p:spPr>
        <p:txBody>
          <a:bodyPr wrap="square" anchor="ctr">
            <a:prstTxWarp prst="textNoShape">
              <a:avLst/>
            </a:prstTxWarp>
            <a:spAutoFit/>
          </a:bodyPr>
          <a:lstStyle/>
          <a:p>
            <a:pPr eaLnBrk="0" hangingPunct="0">
              <a:spcBef>
                <a:spcPct val="50000"/>
              </a:spcBef>
            </a:pPr>
            <a:r>
              <a:rPr lang="en-US" sz="2000" dirty="0">
                <a:solidFill>
                  <a:schemeClr val="tx1">
                    <a:lumMod val="75000"/>
                    <a:lumOff val="25000"/>
                  </a:schemeClr>
                </a:solidFill>
                <a:latin typeface="Arial Black" charset="0"/>
              </a:rPr>
              <a:t>Closure</a:t>
            </a:r>
          </a:p>
        </p:txBody>
      </p:sp>
      <p:sp>
        <p:nvSpPr>
          <p:cNvPr id="5" name="Rectangle 3"/>
          <p:cNvSpPr>
            <a:spLocks noChangeArrowheads="1"/>
          </p:cNvSpPr>
          <p:nvPr/>
        </p:nvSpPr>
        <p:spPr bwMode="auto">
          <a:xfrm>
            <a:off x="138481" y="387644"/>
            <a:ext cx="8534400" cy="646331"/>
          </a:xfrm>
          <a:prstGeom prst="rect">
            <a:avLst/>
          </a:prstGeom>
          <a:noFill/>
          <a:ln w="9525">
            <a:noFill/>
            <a:miter lim="800000"/>
            <a:headEnd/>
            <a:tailEnd/>
          </a:ln>
        </p:spPr>
        <p:txBody>
          <a:bodyPr wrap="square">
            <a:prstTxWarp prst="textNoShape">
              <a:avLst/>
            </a:prstTxWarp>
            <a:spAutoFit/>
          </a:bodyPr>
          <a:lstStyle/>
          <a:p>
            <a:pPr marL="342900" indent="-342900">
              <a:buFont typeface="Arial" charset="0"/>
              <a:buAutoNum type="arabicPeriod"/>
            </a:pPr>
            <a:r>
              <a:rPr lang="en-US" dirty="0" smtClean="0"/>
              <a:t>What do you call </a:t>
            </a:r>
            <a:r>
              <a:rPr lang="en-US" dirty="0" smtClean="0">
                <a:ea typeface="Times New Roman" charset="0"/>
                <a:cs typeface="Times New Roman" charset="0"/>
              </a:rPr>
              <a:t>something you think may happen next based on clues from the story and your own experiences</a:t>
            </a:r>
            <a:r>
              <a:rPr lang="en-US" dirty="0" smtClean="0"/>
              <a:t>?</a:t>
            </a:r>
            <a:endParaRPr lang="en-US" dirty="0"/>
          </a:p>
        </p:txBody>
      </p:sp>
      <p:sp>
        <p:nvSpPr>
          <p:cNvPr id="6" name="Rectangle 4"/>
          <p:cNvSpPr>
            <a:spLocks noChangeArrowheads="1"/>
          </p:cNvSpPr>
          <p:nvPr/>
        </p:nvSpPr>
        <p:spPr bwMode="auto">
          <a:xfrm>
            <a:off x="367080" y="945562"/>
            <a:ext cx="8610600" cy="646331"/>
          </a:xfrm>
          <a:prstGeom prst="rect">
            <a:avLst/>
          </a:prstGeom>
          <a:noFill/>
          <a:ln w="9525">
            <a:noFill/>
            <a:miter lim="800000"/>
            <a:headEnd/>
            <a:tailEnd/>
          </a:ln>
        </p:spPr>
        <p:txBody>
          <a:bodyPr wrap="square">
            <a:prstTxWarp prst="textNoShape">
              <a:avLst/>
            </a:prstTxWarp>
            <a:spAutoFit/>
          </a:bodyPr>
          <a:lstStyle/>
          <a:p>
            <a:r>
              <a:rPr lang="en-US" dirty="0" smtClean="0">
                <a:solidFill>
                  <a:srgbClr val="FF0000"/>
                </a:solidFill>
              </a:rPr>
              <a:t>A prediction is something you think may happen next based on clues from the story and your own experiences.		</a:t>
            </a:r>
            <a:endParaRPr lang="en-US" dirty="0">
              <a:solidFill>
                <a:srgbClr val="000000"/>
              </a:solidFill>
            </a:endParaRPr>
          </a:p>
        </p:txBody>
      </p:sp>
      <p:sp>
        <p:nvSpPr>
          <p:cNvPr id="30" name="TextBox 29"/>
          <p:cNvSpPr txBox="1"/>
          <p:nvPr/>
        </p:nvSpPr>
        <p:spPr>
          <a:xfrm>
            <a:off x="183840" y="5297575"/>
            <a:ext cx="8610001" cy="646331"/>
          </a:xfrm>
          <a:prstGeom prst="rect">
            <a:avLst/>
          </a:prstGeom>
          <a:noFill/>
        </p:spPr>
        <p:txBody>
          <a:bodyPr wrap="square" rtlCol="0">
            <a:spAutoFit/>
          </a:bodyPr>
          <a:lstStyle/>
          <a:p>
            <a:r>
              <a:rPr lang="en-US" dirty="0" smtClean="0"/>
              <a:t>3.  What is something you learned today about making predictions?  Why is that important to you?</a:t>
            </a:r>
            <a:endParaRPr lang="en-US" dirty="0"/>
          </a:p>
        </p:txBody>
      </p:sp>
      <p:sp>
        <p:nvSpPr>
          <p:cNvPr id="31" name="TextBox 30"/>
          <p:cNvSpPr txBox="1"/>
          <p:nvPr/>
        </p:nvSpPr>
        <p:spPr>
          <a:xfrm>
            <a:off x="200707" y="5985016"/>
            <a:ext cx="8792093" cy="830997"/>
          </a:xfrm>
          <a:prstGeom prst="rect">
            <a:avLst/>
          </a:prstGeom>
          <a:noFill/>
        </p:spPr>
        <p:txBody>
          <a:bodyPr wrap="square" rtlCol="0">
            <a:spAutoFit/>
          </a:bodyPr>
          <a:lstStyle/>
          <a:p>
            <a:r>
              <a:rPr lang="en-US" sz="1600" dirty="0" smtClean="0">
                <a:solidFill>
                  <a:schemeClr val="tx1">
                    <a:lumMod val="75000"/>
                    <a:lumOff val="25000"/>
                  </a:schemeClr>
                </a:solidFill>
              </a:rPr>
              <a:t>CFU:  For #1 have students write the word (answer) on their whiteboards.  For #2 choral read and then have students underline key words (handout provided for whiteboards) and then write prediction and details on whiteboards.</a:t>
            </a:r>
            <a:endParaRPr lang="en-US" sz="1600" dirty="0">
              <a:solidFill>
                <a:schemeClr val="tx1">
                  <a:lumMod val="75000"/>
                  <a:lumOff val="25000"/>
                </a:schemeClr>
              </a:solidFill>
            </a:endParaRPr>
          </a:p>
        </p:txBody>
      </p:sp>
      <p:sp>
        <p:nvSpPr>
          <p:cNvPr id="29" name="TextBox 28"/>
          <p:cNvSpPr txBox="1"/>
          <p:nvPr/>
        </p:nvSpPr>
        <p:spPr>
          <a:xfrm>
            <a:off x="283622" y="32602"/>
            <a:ext cx="8575578" cy="369332"/>
          </a:xfrm>
          <a:prstGeom prst="rect">
            <a:avLst/>
          </a:prstGeom>
          <a:noFill/>
        </p:spPr>
        <p:txBody>
          <a:bodyPr wrap="square" rtlCol="0">
            <a:spAutoFit/>
          </a:bodyPr>
          <a:lstStyle/>
          <a:p>
            <a:r>
              <a:rPr lang="en-US" dirty="0" smtClean="0">
                <a:solidFill>
                  <a:schemeClr val="tx1">
                    <a:lumMod val="85000"/>
                    <a:lumOff val="15000"/>
                  </a:schemeClr>
                </a:solidFill>
              </a:rPr>
              <a:t>4-1  We will make predictions.</a:t>
            </a:r>
            <a:endParaRPr lang="en-US" dirty="0">
              <a:solidFill>
                <a:schemeClr val="tx1">
                  <a:lumMod val="85000"/>
                  <a:lumOff val="15000"/>
                </a:schemeClr>
              </a:solidFill>
            </a:endParaRPr>
          </a:p>
        </p:txBody>
      </p:sp>
      <p:graphicFrame>
        <p:nvGraphicFramePr>
          <p:cNvPr id="32" name="Table 31"/>
          <p:cNvGraphicFramePr>
            <a:graphicFrameLocks noGrp="1"/>
          </p:cNvGraphicFramePr>
          <p:nvPr/>
        </p:nvGraphicFramePr>
        <p:xfrm>
          <a:off x="328449" y="3993230"/>
          <a:ext cx="8311852" cy="1097280"/>
        </p:xfrm>
        <a:graphic>
          <a:graphicData uri="http://schemas.openxmlformats.org/drawingml/2006/table">
            <a:tbl>
              <a:tblPr firstRow="1" bandRow="1">
                <a:tableStyleId>{5940675A-B579-460E-94D1-54222C63F5DA}</a:tableStyleId>
              </a:tblPr>
              <a:tblGrid>
                <a:gridCol w="1017257"/>
                <a:gridCol w="7294595"/>
              </a:tblGrid>
              <a:tr h="321724">
                <a:tc>
                  <a:txBody>
                    <a:bodyPr/>
                    <a:lstStyle/>
                    <a:p>
                      <a:pPr algn="ctr"/>
                      <a:r>
                        <a:rPr lang="en-US" dirty="0" smtClean="0"/>
                        <a:t>Step 1</a:t>
                      </a:r>
                      <a:endParaRPr lang="en-US" dirty="0"/>
                    </a:p>
                  </a:txBody>
                  <a:tcPr anchor="ctr"/>
                </a:tc>
                <a:tc>
                  <a:txBody>
                    <a:bodyPr/>
                    <a:lstStyle/>
                    <a:p>
                      <a:endParaRPr lang="en-US" dirty="0"/>
                    </a:p>
                  </a:txBody>
                  <a:tcPr anchor="ctr"/>
                </a:tc>
              </a:tr>
              <a:tr h="321724">
                <a:tc>
                  <a:txBody>
                    <a:bodyPr/>
                    <a:lstStyle/>
                    <a:p>
                      <a:pPr algn="ctr"/>
                      <a:r>
                        <a:rPr lang="en-US" dirty="0" smtClean="0"/>
                        <a:t>Step 2</a:t>
                      </a:r>
                      <a:endParaRPr lang="en-US" dirty="0"/>
                    </a:p>
                  </a:txBody>
                  <a:tcPr anchor="ctr"/>
                </a:tc>
                <a:tc>
                  <a:txBody>
                    <a:bodyPr/>
                    <a:lstStyle/>
                    <a:p>
                      <a:endParaRPr lang="en-US" dirty="0"/>
                    </a:p>
                  </a:txBody>
                  <a:tcPr anchor="ctr"/>
                </a:tc>
              </a:tr>
              <a:tr h="321724">
                <a:tc>
                  <a:txBody>
                    <a:bodyPr/>
                    <a:lstStyle/>
                    <a:p>
                      <a:pPr algn="ctr"/>
                      <a:r>
                        <a:rPr lang="en-US" dirty="0" smtClean="0"/>
                        <a:t>Step 3</a:t>
                      </a:r>
                      <a:endParaRPr lang="en-US" dirty="0"/>
                    </a:p>
                  </a:txBody>
                  <a:tcPr anchor="ctr"/>
                </a:tc>
                <a:tc>
                  <a:txBody>
                    <a:bodyPr/>
                    <a:lstStyle/>
                    <a:p>
                      <a:r>
                        <a:rPr lang="en-US" dirty="0" smtClean="0"/>
                        <a:t>Write your supporting evidence.</a:t>
                      </a:r>
                      <a:endParaRPr lang="en-US" dirty="0"/>
                    </a:p>
                  </a:txBody>
                  <a:tcPr anchor="ctr"/>
                </a:tc>
              </a:tr>
            </a:tbl>
          </a:graphicData>
        </a:graphic>
      </p:graphicFrame>
      <p:sp>
        <p:nvSpPr>
          <p:cNvPr id="33" name="Text Box 57"/>
          <p:cNvSpPr txBox="1">
            <a:spLocks noChangeArrowheads="1"/>
          </p:cNvSpPr>
          <p:nvPr/>
        </p:nvSpPr>
        <p:spPr bwMode="auto">
          <a:xfrm>
            <a:off x="1363208" y="4349897"/>
            <a:ext cx="6802438" cy="346249"/>
          </a:xfrm>
          <a:prstGeom prst="rect">
            <a:avLst/>
          </a:prstGeom>
          <a:noFill/>
          <a:ln w="9525">
            <a:noFill/>
            <a:miter lim="800000"/>
            <a:headEnd/>
            <a:tailEnd/>
          </a:ln>
        </p:spPr>
        <p:txBody>
          <a:bodyPr>
            <a:prstTxWarp prst="textNoShape">
              <a:avLst/>
            </a:prstTxWarp>
            <a:spAutoFit/>
          </a:bodyPr>
          <a:lstStyle/>
          <a:p>
            <a:pPr>
              <a:lnSpc>
                <a:spcPct val="90000"/>
              </a:lnSpc>
            </a:pPr>
            <a:r>
              <a:rPr lang="en-US" dirty="0" smtClean="0"/>
              <a:t>Write a prediction.</a:t>
            </a:r>
            <a:endParaRPr lang="en-US" dirty="0"/>
          </a:p>
        </p:txBody>
      </p:sp>
      <p:sp>
        <p:nvSpPr>
          <p:cNvPr id="34" name="Text Box 58"/>
          <p:cNvSpPr txBox="1">
            <a:spLocks noChangeArrowheads="1"/>
          </p:cNvSpPr>
          <p:nvPr/>
        </p:nvSpPr>
        <p:spPr bwMode="auto">
          <a:xfrm>
            <a:off x="1330585" y="3978567"/>
            <a:ext cx="7781335" cy="332142"/>
          </a:xfrm>
          <a:prstGeom prst="rect">
            <a:avLst/>
          </a:prstGeom>
          <a:noFill/>
          <a:ln w="9525">
            <a:noFill/>
            <a:miter lim="800000"/>
            <a:headEnd/>
            <a:tailEnd/>
          </a:ln>
        </p:spPr>
        <p:txBody>
          <a:bodyPr wrap="square">
            <a:prstTxWarp prst="textNoShape">
              <a:avLst/>
            </a:prstTxWarp>
            <a:spAutoFit/>
          </a:bodyPr>
          <a:lstStyle/>
          <a:p>
            <a:pPr>
              <a:lnSpc>
                <a:spcPct val="90000"/>
              </a:lnSpc>
              <a:spcBef>
                <a:spcPct val="50000"/>
              </a:spcBef>
              <a:spcAft>
                <a:spcPts val="600"/>
              </a:spcAft>
            </a:pPr>
            <a:r>
              <a:rPr lang="en-US" sz="1700" dirty="0" smtClean="0"/>
              <a:t>Read the story and underline details that will help you make a prediction.</a:t>
            </a:r>
            <a:endParaRPr lang="en-US" sz="1700" dirty="0"/>
          </a:p>
        </p:txBody>
      </p:sp>
      <p:sp>
        <p:nvSpPr>
          <p:cNvPr id="36" name="TextBox 35"/>
          <p:cNvSpPr txBox="1"/>
          <p:nvPr/>
        </p:nvSpPr>
        <p:spPr>
          <a:xfrm>
            <a:off x="120964" y="1511825"/>
            <a:ext cx="377177" cy="369332"/>
          </a:xfrm>
          <a:prstGeom prst="rect">
            <a:avLst/>
          </a:prstGeom>
          <a:noFill/>
        </p:spPr>
        <p:txBody>
          <a:bodyPr wrap="none" rtlCol="0">
            <a:spAutoFit/>
          </a:bodyPr>
          <a:lstStyle/>
          <a:p>
            <a:r>
              <a:rPr lang="en-US" dirty="0" smtClean="0"/>
              <a:t>2.</a:t>
            </a:r>
            <a:endParaRPr lang="en-US" dirty="0"/>
          </a:p>
        </p:txBody>
      </p:sp>
      <p:sp>
        <p:nvSpPr>
          <p:cNvPr id="37" name="TextBox 36"/>
          <p:cNvSpPr txBox="1"/>
          <p:nvPr/>
        </p:nvSpPr>
        <p:spPr>
          <a:xfrm>
            <a:off x="5635674" y="1557916"/>
            <a:ext cx="1211126" cy="369332"/>
          </a:xfrm>
          <a:prstGeom prst="rect">
            <a:avLst/>
          </a:prstGeom>
          <a:noFill/>
        </p:spPr>
        <p:txBody>
          <a:bodyPr wrap="none" rtlCol="0">
            <a:spAutoFit/>
          </a:bodyPr>
          <a:lstStyle/>
          <a:p>
            <a:r>
              <a:rPr lang="en-US" dirty="0" smtClean="0"/>
              <a:t>Prediction</a:t>
            </a:r>
            <a:endParaRPr lang="en-US" dirty="0"/>
          </a:p>
        </p:txBody>
      </p:sp>
      <p:sp>
        <p:nvSpPr>
          <p:cNvPr id="38" name="TextBox 37"/>
          <p:cNvSpPr txBox="1"/>
          <p:nvPr/>
        </p:nvSpPr>
        <p:spPr>
          <a:xfrm>
            <a:off x="5597748" y="2414274"/>
            <a:ext cx="2032565" cy="369332"/>
          </a:xfrm>
          <a:prstGeom prst="rect">
            <a:avLst/>
          </a:prstGeom>
          <a:noFill/>
        </p:spPr>
        <p:txBody>
          <a:bodyPr wrap="none" rtlCol="0">
            <a:spAutoFit/>
          </a:bodyPr>
          <a:lstStyle/>
          <a:p>
            <a:r>
              <a:rPr lang="en-US" dirty="0" smtClean="0"/>
              <a:t>Supporting details</a:t>
            </a:r>
            <a:endParaRPr lang="en-US" dirty="0"/>
          </a:p>
        </p:txBody>
      </p:sp>
      <p:sp>
        <p:nvSpPr>
          <p:cNvPr id="39" name="TextBox 38"/>
          <p:cNvSpPr txBox="1"/>
          <p:nvPr/>
        </p:nvSpPr>
        <p:spPr>
          <a:xfrm>
            <a:off x="5635675" y="1821422"/>
            <a:ext cx="3432725" cy="369332"/>
          </a:xfrm>
          <a:prstGeom prst="rect">
            <a:avLst/>
          </a:prstGeom>
          <a:noFill/>
        </p:spPr>
        <p:txBody>
          <a:bodyPr wrap="square" rtlCol="0">
            <a:spAutoFit/>
          </a:bodyPr>
          <a:lstStyle/>
          <a:p>
            <a:r>
              <a:rPr lang="en-US" dirty="0" smtClean="0">
                <a:solidFill>
                  <a:srgbClr val="FF0000"/>
                </a:solidFill>
              </a:rPr>
              <a:t>Maya and Gwen will have fun.</a:t>
            </a:r>
            <a:endParaRPr lang="en-US" dirty="0">
              <a:solidFill>
                <a:srgbClr val="FF0000"/>
              </a:solidFill>
            </a:endParaRPr>
          </a:p>
        </p:txBody>
      </p:sp>
      <p:sp>
        <p:nvSpPr>
          <p:cNvPr id="40" name="TextBox 39"/>
          <p:cNvSpPr txBox="1"/>
          <p:nvPr/>
        </p:nvSpPr>
        <p:spPr>
          <a:xfrm>
            <a:off x="5633427" y="2723134"/>
            <a:ext cx="3480333" cy="923330"/>
          </a:xfrm>
          <a:prstGeom prst="rect">
            <a:avLst/>
          </a:prstGeom>
          <a:noFill/>
        </p:spPr>
        <p:txBody>
          <a:bodyPr wrap="square" rtlCol="0">
            <a:spAutoFit/>
          </a:bodyPr>
          <a:lstStyle/>
          <a:p>
            <a:r>
              <a:rPr lang="en-US" dirty="0" smtClean="0">
                <a:solidFill>
                  <a:srgbClr val="FF0000"/>
                </a:solidFill>
              </a:rPr>
              <a:t>Maya and Gwen are best friends.  They had fun during the last sleep over.</a:t>
            </a:r>
            <a:endParaRPr lang="en-US" dirty="0">
              <a:solidFill>
                <a:srgbClr val="FF0000"/>
              </a:solidFill>
            </a:endParaRPr>
          </a:p>
        </p:txBody>
      </p:sp>
      <p:cxnSp>
        <p:nvCxnSpPr>
          <p:cNvPr id="41" name="Straight Connector 40"/>
          <p:cNvCxnSpPr/>
          <p:nvPr/>
        </p:nvCxnSpPr>
        <p:spPr>
          <a:xfrm>
            <a:off x="2615800" y="1857943"/>
            <a:ext cx="1179394"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flipV="1">
            <a:off x="4354642" y="2113502"/>
            <a:ext cx="332647"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1905148" y="2708016"/>
            <a:ext cx="84674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3243303" y="2704840"/>
            <a:ext cx="1368386"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27560" y="2956818"/>
            <a:ext cx="1462476" cy="6352"/>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3507909" y="2961582"/>
            <a:ext cx="1179382"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2116830" y="3206649"/>
            <a:ext cx="2872868" cy="1588"/>
          </a:xfrm>
          <a:prstGeom prst="line">
            <a:avLst/>
          </a:prstGeom>
          <a:ln w="38100">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9" grpId="0"/>
      <p:bldP spid="40"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36120" y="690298"/>
            <a:ext cx="8880221" cy="5598871"/>
          </a:xfrm>
          <a:prstGeom prst="rect">
            <a:avLst/>
          </a:prstGeom>
        </p:spPr>
      </p:pic>
      <p:sp>
        <p:nvSpPr>
          <p:cNvPr id="7" name="Text Box 2"/>
          <p:cNvSpPr txBox="1">
            <a:spLocks noChangeArrowheads="1"/>
          </p:cNvSpPr>
          <p:nvPr/>
        </p:nvSpPr>
        <p:spPr bwMode="auto">
          <a:xfrm>
            <a:off x="136120" y="59603"/>
            <a:ext cx="3674195" cy="400110"/>
          </a:xfrm>
          <a:prstGeom prst="rect">
            <a:avLst/>
          </a:prstGeom>
          <a:noFill/>
          <a:ln w="9525">
            <a:noFill/>
            <a:miter lim="800000"/>
            <a:headEnd/>
            <a:tailEnd/>
          </a:ln>
        </p:spPr>
        <p:txBody>
          <a:bodyPr wrap="square" anchor="ctr">
            <a:prstTxWarp prst="textNoShape">
              <a:avLst/>
            </a:prstTxWarp>
            <a:spAutoFit/>
          </a:bodyPr>
          <a:lstStyle/>
          <a:p>
            <a:pPr eaLnBrk="0" hangingPunct="0">
              <a:spcBef>
                <a:spcPct val="50000"/>
              </a:spcBef>
            </a:pPr>
            <a:r>
              <a:rPr lang="en-US" sz="2000" dirty="0" smtClean="0">
                <a:solidFill>
                  <a:schemeClr val="tx1">
                    <a:lumMod val="75000"/>
                    <a:lumOff val="25000"/>
                  </a:schemeClr>
                </a:solidFill>
                <a:latin typeface="Arial Black" charset="0"/>
              </a:rPr>
              <a:t>Independent Practice</a:t>
            </a:r>
            <a:endParaRPr lang="en-US" sz="2000" dirty="0">
              <a:solidFill>
                <a:schemeClr val="tx1">
                  <a:lumMod val="75000"/>
                  <a:lumOff val="25000"/>
                </a:schemeClr>
              </a:solidFill>
              <a:latin typeface="Arial Black"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26566</TotalTime>
  <Words>1078</Words>
  <Application>Microsoft Macintosh PowerPoint</Application>
  <PresentationFormat>On-screen Show (4:3)</PresentationFormat>
  <Paragraphs>105</Paragraphs>
  <Slides>7</Slides>
  <Notes>7</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Company>Madera Unified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Regina Diaz</dc:creator>
  <cp:lastModifiedBy>Regina Diaz</cp:lastModifiedBy>
  <cp:revision>92</cp:revision>
  <cp:lastPrinted>2010-08-23T20:34:10Z</cp:lastPrinted>
  <dcterms:created xsi:type="dcterms:W3CDTF">2011-02-01T04:30:42Z</dcterms:created>
  <dcterms:modified xsi:type="dcterms:W3CDTF">2011-02-01T05:22:10Z</dcterms:modified>
</cp:coreProperties>
</file>