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0" r:id="rId15"/>
    <p:sldId id="276" r:id="rId16"/>
    <p:sldId id="277" r:id="rId17"/>
    <p:sldId id="278" r:id="rId18"/>
    <p:sldId id="279" r:id="rId19"/>
    <p:sldId id="273" r:id="rId20"/>
    <p:sldId id="261" r:id="rId21"/>
    <p:sldId id="274" r:id="rId22"/>
    <p:sldId id="280" r:id="rId23"/>
    <p:sldId id="281" r:id="rId24"/>
    <p:sldId id="282" r:id="rId25"/>
    <p:sldId id="262" r:id="rId26"/>
    <p:sldId id="283" r:id="rId27"/>
    <p:sldId id="284" r:id="rId28"/>
    <p:sldId id="285" r:id="rId29"/>
    <p:sldId id="286" r:id="rId30"/>
    <p:sldId id="275" r:id="rId31"/>
    <p:sldId id="263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056F41F-509C-6441-8157-D7746F6139D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56F41F-509C-6441-8157-D7746F6139D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7515B6A0-7C3C-B146-9134-ACFEAF5F7DCD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92440A02-D0C0-5043-B1BE-683DD98BBF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490F7D-FF39-DB41-9B78-DFE9F6BAAB35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5BE266-73A5-DF43-8B1F-5957018038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BDF15DAC-E8B3-7141-A18A-C3F3A24BA42A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6D57BC-8F74-F448-88C4-E553C26038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BB4048-43DC-404B-BF41-D1896E474FFA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44CAC6B-C2F3-414E-8D41-CD528BF37F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C12E5819-FD40-F443-B7D4-06A3E4D7B713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900D495-5163-684D-88FF-2E1167FEB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198E7C9-AA24-A74C-B390-77FBB12AA56B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FFA30-DCA9-2145-BA89-2809C7C8D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1B3F69A-737C-4B43-AF7D-C606407497E2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D42DDA6-01DC-244F-A043-0C935C1D5D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8D39711-7062-8042-8C1D-D754FE0E1574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A3CE2EF-CF24-E443-A25C-114A00737D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E44E211-9507-3543-B6CB-AD3664C9469E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6763B35-7A01-BE4E-A10A-F94284A65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63760370-1A69-8545-AF5D-6E556D74A92F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C187290-DB1E-5C46-B836-E8A842D750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6948AC-9BFD-034F-9DBF-E3FF2433663B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C1C391D-EFAC-3E49-8BB3-00793E88C4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43761C36-1590-D448-8B3E-02E9EEDDD1F5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/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7CE7FAEB-CCB1-C848-BC19-9C393578A5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ヒラギノ角ゴ Pro W3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ヒラギノ角ゴ Pro W3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ヒラギノ角ゴ Pro W3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slide" Target="slide3.xml"/><Relationship Id="rId1" Type="http://schemas.openxmlformats.org/officeDocument/2006/relationships/slideLayout" Target="../slideLayouts/slideLayout4.xml"/><Relationship Id="rId2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3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4" Type="http://schemas.openxmlformats.org/officeDocument/2006/relationships/slide" Target="slide3.xml"/><Relationship Id="rId1" Type="http://schemas.openxmlformats.org/officeDocument/2006/relationships/slideLayout" Target="../slideLayouts/slideLayout4.xml"/><Relationship Id="rId2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14.xml"/><Relationship Id="rId5" Type="http://schemas.openxmlformats.org/officeDocument/2006/relationships/slide" Target="slide20.xml"/><Relationship Id="rId6" Type="http://schemas.openxmlformats.org/officeDocument/2006/relationships/slide" Target="slide25.xml"/><Relationship Id="rId7" Type="http://schemas.openxmlformats.org/officeDocument/2006/relationships/slide" Target="slide31.xml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slide" Target="slide10.xml"/><Relationship Id="rId5" Type="http://schemas.openxmlformats.org/officeDocument/2006/relationships/slide" Target="slide11.xml"/><Relationship Id="rId6" Type="http://schemas.openxmlformats.org/officeDocument/2006/relationships/slide" Target="slide3.xml"/><Relationship Id="rId1" Type="http://schemas.openxmlformats.org/officeDocument/2006/relationships/slideLayout" Target="../slideLayouts/slideLayout4.xml"/><Relationship Id="rId2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>
                <a:latin typeface="Apple Chancery"/>
                <a:cs typeface="Apple Chancery"/>
              </a:rPr>
              <a:t>One Land, Many </a:t>
            </a:r>
            <a:r>
              <a:rPr lang="en-US" dirty="0" smtClean="0">
                <a:latin typeface="Apple Chancery"/>
                <a:cs typeface="Apple Chancery"/>
              </a:rPr>
              <a:t>Trails</a:t>
            </a:r>
            <a:endParaRPr lang="en-US" b="0" dirty="0">
              <a:latin typeface="Apple Chancery"/>
              <a:cs typeface="Apple Chancery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Apple Chancery"/>
                <a:cs typeface="Apple Chancery"/>
              </a:rPr>
              <a:t>I have heard of a land</a:t>
            </a:r>
          </a:p>
          <a:p>
            <a:pPr>
              <a:buNone/>
            </a:pPr>
            <a:r>
              <a:rPr lang="en-US" dirty="0" smtClean="0">
                <a:latin typeface="Apple Chancery"/>
                <a:cs typeface="Apple Chancery"/>
              </a:rPr>
              <a:t>Where the earth is red with promises…</a:t>
            </a:r>
          </a:p>
          <a:p>
            <a:pPr>
              <a:buNone/>
            </a:pPr>
            <a:r>
              <a:rPr lang="en-US" dirty="0" smtClean="0">
                <a:latin typeface="Apple Chancery"/>
                <a:cs typeface="Apple Chancery"/>
              </a:rPr>
              <a:t>Where the imagination has no fences</a:t>
            </a:r>
          </a:p>
          <a:p>
            <a:pPr>
              <a:buNone/>
            </a:pPr>
            <a:r>
              <a:rPr lang="en-US" dirty="0" smtClean="0">
                <a:latin typeface="Apple Chancery"/>
                <a:cs typeface="Apple Chancery"/>
              </a:rPr>
              <a:t>Where what is dreamed one night</a:t>
            </a:r>
          </a:p>
          <a:p>
            <a:pPr>
              <a:buNone/>
            </a:pPr>
            <a:r>
              <a:rPr lang="en-US" dirty="0" smtClean="0">
                <a:latin typeface="Apple Chancery"/>
                <a:cs typeface="Apple Chancery"/>
              </a:rPr>
              <a:t>Is accomplished the next day</a:t>
            </a:r>
          </a:p>
          <a:p>
            <a:pPr algn="r">
              <a:buNone/>
            </a:pPr>
            <a:r>
              <a:rPr lang="en-US" dirty="0" smtClean="0">
                <a:latin typeface="Apple Chancery"/>
                <a:cs typeface="Apple Chancery"/>
              </a:rPr>
              <a:t>Joyce Carol Thomas</a:t>
            </a:r>
          </a:p>
          <a:p>
            <a:pPr algn="r">
              <a:buNone/>
            </a:pPr>
            <a:r>
              <a:rPr lang="en-US" sz="2000" dirty="0" smtClean="0">
                <a:latin typeface="Apple Chancery"/>
                <a:cs typeface="Apple Chancery"/>
              </a:rPr>
              <a:t>from “I Have Heard of a Land” </a:t>
            </a:r>
          </a:p>
        </p:txBody>
      </p:sp>
      <p:pic>
        <p:nvPicPr>
          <p:cNvPr id="5" name="Content Placeholder 4" descr="fall landscape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261" b="-34261"/>
          <a:stretch>
            <a:fillRect/>
          </a:stretch>
        </p:blipFill>
        <p:spPr>
          <a:xfrm>
            <a:off x="4648200" y="1600196"/>
            <a:ext cx="4724400" cy="5294499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Ms Tamura was </a:t>
            </a:r>
            <a:r>
              <a:rPr lang="en-US" dirty="0" err="1" smtClean="0"/>
              <a:t>inable</a:t>
            </a:r>
            <a:r>
              <a:rPr lang="en-US" dirty="0" smtClean="0"/>
              <a:t> to reach my parents.</a:t>
            </a:r>
          </a:p>
          <a:p>
            <a:endParaRPr lang="en-US" dirty="0" smtClean="0"/>
          </a:p>
          <a:p>
            <a:r>
              <a:rPr lang="en-US" dirty="0" smtClean="0"/>
              <a:t>We were </a:t>
            </a:r>
            <a:r>
              <a:rPr lang="en-US" dirty="0" err="1" smtClean="0"/>
              <a:t>inaware</a:t>
            </a:r>
            <a:r>
              <a:rPr lang="en-US" dirty="0" smtClean="0"/>
              <a:t> that Julia, Mike and Liz were sick.</a:t>
            </a:r>
          </a:p>
          <a:p>
            <a:endParaRPr lang="en-US" dirty="0" smtClean="0"/>
          </a:p>
          <a:p>
            <a:r>
              <a:rPr lang="en-US" dirty="0" smtClean="0"/>
              <a:t>When Max enters the room yesterday, he felt the </a:t>
            </a:r>
            <a:r>
              <a:rPr lang="en-US" dirty="0" err="1" smtClean="0"/>
              <a:t>tenshun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48-43DC-404B-BF41-D1896E474FFA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C6B-C2F3-414E-8D41-CD528BF37F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67400" y="6488668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Object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u="sng" dirty="0" smtClean="0"/>
              <a:t>Objective</a:t>
            </a:r>
            <a:r>
              <a:rPr lang="en-US" sz="1800" dirty="0" smtClean="0"/>
              <a:t>: We will identify and use subject and object pronouns</a:t>
            </a:r>
            <a:endParaRPr lang="en-US" sz="18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Prior knowledge</a:t>
            </a:r>
            <a:endParaRPr lang="en-US" b="1" dirty="0" smtClean="0"/>
          </a:p>
          <a:p>
            <a:pPr lvl="1"/>
            <a:r>
              <a:rPr lang="en-US" dirty="0" smtClean="0"/>
              <a:t>A boy sits on his horse.</a:t>
            </a:r>
          </a:p>
          <a:p>
            <a:pPr lvl="2"/>
            <a:r>
              <a:rPr lang="en-US" dirty="0" smtClean="0"/>
              <a:t>What pronoun could replace “a boy”?</a:t>
            </a:r>
          </a:p>
          <a:p>
            <a:pPr lvl="1"/>
            <a:r>
              <a:rPr lang="en-US" dirty="0" smtClean="0"/>
              <a:t>The horse is tall and swift.</a:t>
            </a:r>
          </a:p>
          <a:p>
            <a:pPr lvl="2"/>
            <a:r>
              <a:rPr lang="en-US" dirty="0" smtClean="0"/>
              <a:t>What pronoun could replace “the horse”?</a:t>
            </a:r>
          </a:p>
          <a:p>
            <a:pPr lvl="1"/>
            <a:r>
              <a:rPr lang="en-US" dirty="0" smtClean="0"/>
              <a:t>Two girls watch the boy.</a:t>
            </a:r>
          </a:p>
          <a:p>
            <a:pPr lvl="2"/>
            <a:r>
              <a:rPr lang="en-US" dirty="0" smtClean="0"/>
              <a:t>What pronoun could replace “the boy”?</a:t>
            </a:r>
          </a:p>
          <a:p>
            <a:pPr lvl="1"/>
            <a:r>
              <a:rPr lang="en-US" dirty="0" smtClean="0"/>
              <a:t>The boy calls to the girls.</a:t>
            </a:r>
          </a:p>
          <a:p>
            <a:pPr lvl="2"/>
            <a:r>
              <a:rPr lang="en-US" dirty="0" smtClean="0"/>
              <a:t>What pronoun could replace “the girls”?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Pronoun</a:t>
            </a:r>
            <a:r>
              <a:rPr lang="en-US" dirty="0" smtClean="0"/>
              <a:t>: a word that replaces a noun</a:t>
            </a:r>
            <a:endParaRPr lang="en-US" u="sng" dirty="0" smtClean="0"/>
          </a:p>
          <a:p>
            <a:r>
              <a:rPr lang="en-US" u="sng" dirty="0" smtClean="0"/>
              <a:t>Subject pronoun</a:t>
            </a:r>
            <a:r>
              <a:rPr lang="en-US" dirty="0" smtClean="0"/>
              <a:t>: a pronoun which is the subject of the sentence.</a:t>
            </a:r>
          </a:p>
          <a:p>
            <a:pPr lvl="1"/>
            <a:r>
              <a:rPr lang="en-US" dirty="0" smtClean="0"/>
              <a:t>I, you, he, she, it, we, they</a:t>
            </a:r>
          </a:p>
          <a:p>
            <a:r>
              <a:rPr lang="en-US" u="sng" dirty="0" smtClean="0"/>
              <a:t>Object pronoun</a:t>
            </a:r>
            <a:r>
              <a:rPr lang="en-US" dirty="0" smtClean="0"/>
              <a:t>: a pronoun which is an object of an action verb</a:t>
            </a:r>
          </a:p>
          <a:p>
            <a:pPr lvl="1"/>
            <a:r>
              <a:rPr lang="en-US" dirty="0" smtClean="0"/>
              <a:t>me, you, him, her, it, them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Object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the pronouns: I, you, he, she, it, we, they as subjects.  Subject pronouns come before verbs.</a:t>
            </a:r>
          </a:p>
          <a:p>
            <a:r>
              <a:rPr lang="en-US" dirty="0" smtClean="0"/>
              <a:t>Use the pronouns: me, you, him, her, it, us, them as objects after action verbs.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We/Us are reading about the Lakota Sioux people.</a:t>
            </a:r>
          </a:p>
          <a:p>
            <a:pPr lvl="1"/>
            <a:r>
              <a:rPr lang="en-US" dirty="0" smtClean="0"/>
              <a:t>How did I know to use “we”?</a:t>
            </a:r>
          </a:p>
          <a:p>
            <a:r>
              <a:rPr lang="en-US" b="1" u="sng" dirty="0" smtClean="0"/>
              <a:t>We do</a:t>
            </a:r>
            <a:r>
              <a:rPr lang="en-US" b="1" dirty="0" smtClean="0"/>
              <a:t>:</a:t>
            </a:r>
            <a:endParaRPr lang="en-US" b="1" u="sng" dirty="0" smtClean="0"/>
          </a:p>
          <a:p>
            <a:r>
              <a:rPr lang="en-US" dirty="0" smtClean="0"/>
              <a:t>Aunt Ellen has a book about them/they.</a:t>
            </a:r>
          </a:p>
          <a:p>
            <a:pPr lvl="1"/>
            <a:r>
              <a:rPr lang="en-US" dirty="0" smtClean="0"/>
              <a:t>How did we know to use “them”?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2590800"/>
            <a:ext cx="533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67400" y="48768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 and Object Pronouns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I/me will tell a story about he/him.</a:t>
            </a:r>
          </a:p>
          <a:p>
            <a:pPr lvl="1"/>
            <a:r>
              <a:rPr lang="en-US" dirty="0" smtClean="0"/>
              <a:t>How did you know which pronouns to use?</a:t>
            </a:r>
          </a:p>
          <a:p>
            <a:r>
              <a:rPr lang="en-US" dirty="0" smtClean="0"/>
              <a:t>He/Him was an unusual child.</a:t>
            </a:r>
          </a:p>
          <a:p>
            <a:pPr lvl="1"/>
            <a:r>
              <a:rPr lang="en-US" dirty="0" smtClean="0"/>
              <a:t>How did you know which pronoun to use?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2000" dirty="0" smtClean="0"/>
              <a:t>What do we call pronouns which are the subject of a sentence?</a:t>
            </a:r>
          </a:p>
          <a:p>
            <a:r>
              <a:rPr lang="en-US" sz="2000" dirty="0" smtClean="0"/>
              <a:t>What do we call pronouns that are the objects of action verbs?</a:t>
            </a:r>
          </a:p>
          <a:p>
            <a:r>
              <a:rPr lang="en-US" sz="2000" dirty="0" smtClean="0"/>
              <a:t>The boy’s family saw how slowly he/him did everything.</a:t>
            </a:r>
          </a:p>
          <a:p>
            <a:r>
              <a:rPr lang="en-US" sz="2000" dirty="0" smtClean="0"/>
              <a:t>They/Them gave the name Slow to he/him.</a:t>
            </a:r>
          </a:p>
          <a:p>
            <a:r>
              <a:rPr lang="en-US" b="1" u="sng" dirty="0" smtClean="0"/>
              <a:t>Independent Practice</a:t>
            </a:r>
          </a:p>
          <a:p>
            <a:pPr lvl="1"/>
            <a:r>
              <a:rPr lang="en-US" dirty="0" smtClean="0"/>
              <a:t>Practice book pg. 283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01423" y="6459144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2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525963"/>
          </a:xfrm>
        </p:spPr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Segment 2 (478-484)</a:t>
            </a:r>
          </a:p>
          <a:p>
            <a:pPr lvl="1"/>
            <a:r>
              <a:rPr lang="en-US" dirty="0" smtClean="0"/>
              <a:t>Drawing Conclusions</a:t>
            </a:r>
          </a:p>
          <a:p>
            <a:pPr lvl="2"/>
            <a:r>
              <a:rPr lang="en-US" dirty="0" smtClean="0"/>
              <a:t>Practice book pg. 274</a:t>
            </a:r>
          </a:p>
          <a:p>
            <a:pPr lvl="1"/>
            <a:r>
              <a:rPr lang="en-US" dirty="0" smtClean="0"/>
              <a:t>Comprehension questions (486)</a:t>
            </a:r>
          </a:p>
          <a:p>
            <a:pPr lvl="2"/>
            <a:r>
              <a:rPr lang="en-US" dirty="0" smtClean="0"/>
              <a:t>Practice book pg. 275</a:t>
            </a:r>
          </a:p>
          <a:p>
            <a:pPr lvl="1"/>
            <a:r>
              <a:rPr lang="en-US" dirty="0" smtClean="0"/>
              <a:t>Vocabulary</a:t>
            </a:r>
          </a:p>
          <a:p>
            <a:pPr lvl="2"/>
            <a:r>
              <a:rPr lang="en-US" dirty="0" smtClean="0"/>
              <a:t>Practice book pg. 273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Prefixes and suffixes</a:t>
            </a:r>
            <a:endParaRPr lang="en-US" dirty="0" smtClean="0"/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279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525963"/>
          </a:xfrm>
        </p:spPr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E7C9-AA24-A74C-B390-77FBB12AA56B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FA30-DCA9-2145-BA89-2809C7C8D5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3246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A Boy Called Slow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 and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</a:t>
            </a:r>
            <a:r>
              <a:rPr lang="en-US" dirty="0" smtClean="0"/>
              <a:t>Knowledge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Identify the prefix, or suffix, in each word:</a:t>
            </a:r>
          </a:p>
          <a:p>
            <a:pPr lvl="1"/>
            <a:r>
              <a:rPr lang="en-US" dirty="0" smtClean="0"/>
              <a:t>returning</a:t>
            </a:r>
          </a:p>
          <a:p>
            <a:pPr lvl="1"/>
            <a:r>
              <a:rPr lang="en-US" dirty="0" smtClean="0"/>
              <a:t>uncover</a:t>
            </a:r>
          </a:p>
          <a:p>
            <a:pPr lvl="1"/>
            <a:r>
              <a:rPr lang="en-US" dirty="0" smtClean="0"/>
              <a:t>recollection</a:t>
            </a:r>
          </a:p>
          <a:p>
            <a:r>
              <a:rPr lang="en-US" dirty="0" smtClean="0"/>
              <a:t>Does the affix change the meaning of the base word?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 will identify the meaning of words with prefixes and suffixes, and use them correctly in context.</a:t>
            </a: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 and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u="sng" dirty="0" smtClean="0"/>
              <a:t>Prefix</a:t>
            </a:r>
            <a:r>
              <a:rPr lang="en-US" sz="2000" dirty="0" smtClean="0"/>
              <a:t>: a word part that is placed before a base word</a:t>
            </a:r>
          </a:p>
          <a:p>
            <a:r>
              <a:rPr lang="en-US" sz="2000" i="1" u="sng" dirty="0" smtClean="0"/>
              <a:t>Un</a:t>
            </a:r>
            <a:r>
              <a:rPr lang="en-US" sz="2000" dirty="0" smtClean="0"/>
              <a:t>: a prefix meaning “not”</a:t>
            </a:r>
          </a:p>
          <a:p>
            <a:r>
              <a:rPr lang="en-US" sz="2000" i="1" u="sng" dirty="0" err="1" smtClean="0"/>
              <a:t>Dis</a:t>
            </a:r>
            <a:r>
              <a:rPr lang="en-US" sz="2000" i="1" dirty="0" smtClean="0"/>
              <a:t>: </a:t>
            </a:r>
            <a:r>
              <a:rPr lang="en-US" sz="2000" dirty="0" smtClean="0"/>
              <a:t>a prefix meaning “not”</a:t>
            </a:r>
          </a:p>
          <a:p>
            <a:r>
              <a:rPr lang="en-US" sz="2000" i="1" u="sng" dirty="0" smtClean="0"/>
              <a:t>In</a:t>
            </a:r>
            <a:r>
              <a:rPr lang="en-US" sz="2000" i="1" dirty="0" smtClean="0"/>
              <a:t>: </a:t>
            </a:r>
            <a:r>
              <a:rPr lang="en-US" sz="2000" dirty="0" smtClean="0"/>
              <a:t>a prefix meaning “not”</a:t>
            </a:r>
          </a:p>
          <a:p>
            <a:r>
              <a:rPr lang="en-US" sz="2000" i="1" u="sng" dirty="0" smtClean="0"/>
              <a:t>Re</a:t>
            </a:r>
            <a:r>
              <a:rPr lang="en-US" sz="2000" i="1" dirty="0" smtClean="0"/>
              <a:t>:</a:t>
            </a:r>
            <a:r>
              <a:rPr lang="en-US" sz="2000" dirty="0" smtClean="0"/>
              <a:t> a prefix meaning “again</a:t>
            </a:r>
          </a:p>
          <a:p>
            <a:r>
              <a:rPr lang="en-US" sz="2000" u="sng" dirty="0" smtClean="0"/>
              <a:t>Suffix</a:t>
            </a:r>
            <a:r>
              <a:rPr lang="en-US" sz="2000" dirty="0" smtClean="0"/>
              <a:t>: a word part that is placed after a base word</a:t>
            </a:r>
          </a:p>
          <a:p>
            <a:r>
              <a:rPr lang="en-US" sz="2000" i="1" u="sng" dirty="0" smtClean="0"/>
              <a:t>-ion</a:t>
            </a:r>
            <a:r>
              <a:rPr lang="en-US" sz="2000" dirty="0" smtClean="0"/>
              <a:t>: a suffix meaning “the act of”</a:t>
            </a:r>
            <a:endParaRPr lang="en-US" sz="2000" i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Use context clues to help you determine which prefix or suffix and base word to use.</a:t>
            </a:r>
          </a:p>
          <a:p>
            <a:r>
              <a:rPr lang="en-US" dirty="0" smtClean="0"/>
              <a:t>Say the word aloud to determine if it sounds correct.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Prefixes and Suffixes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581400" cy="639762"/>
          </a:xfrm>
        </p:spPr>
        <p:txBody>
          <a:bodyPr/>
          <a:lstStyle/>
          <a:p>
            <a:r>
              <a:rPr lang="en-US" dirty="0" err="1" smtClean="0"/>
              <a:t>d</a:t>
            </a:r>
            <a:r>
              <a:rPr lang="en-US" dirty="0" err="1" smtClean="0"/>
              <a:t>is</a:t>
            </a:r>
            <a:r>
              <a:rPr lang="en-US" dirty="0" smtClean="0"/>
              <a:t>-	in-	-ion</a:t>
            </a:r>
          </a:p>
          <a:p>
            <a:r>
              <a:rPr lang="en-US" dirty="0" smtClean="0"/>
              <a:t>	re-	un-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I do</a:t>
            </a:r>
            <a:endParaRPr lang="en-US" b="1" dirty="0" smtClean="0"/>
          </a:p>
          <a:p>
            <a:pPr lvl="1"/>
            <a:r>
              <a:rPr lang="en-US" dirty="0" smtClean="0"/>
              <a:t>As they grew older, many of the boys began to </a:t>
            </a:r>
            <a:r>
              <a:rPr lang="en-US" u="sng" dirty="0" smtClean="0"/>
              <a:t>			</a:t>
            </a:r>
            <a:r>
              <a:rPr lang="en-US" dirty="0" smtClean="0"/>
              <a:t> their childhood names and wish for new ones.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/>
              <a:t>accurate   agreed   aware   cooperate   direct   like   possess   turned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u="sng" dirty="0" smtClean="0"/>
              <a:t>We do</a:t>
            </a:r>
          </a:p>
          <a:p>
            <a:pPr lvl="1"/>
            <a:r>
              <a:rPr lang="en-US" dirty="0" smtClean="0"/>
              <a:t>Returns Again earned his name when he </a:t>
            </a:r>
            <a:r>
              <a:rPr lang="en-US" u="sng" dirty="0" smtClean="0"/>
              <a:t>		</a:t>
            </a:r>
            <a:r>
              <a:rPr lang="en-US" dirty="0" smtClean="0"/>
              <a:t> to protect his people from an enemy raid.</a:t>
            </a:r>
          </a:p>
          <a:p>
            <a:endParaRPr lang="en-US" dirty="0" smtClean="0"/>
          </a:p>
          <a:p>
            <a:r>
              <a:rPr lang="en-US" b="1" u="sng" dirty="0" smtClean="0"/>
              <a:t>You do</a:t>
            </a:r>
          </a:p>
          <a:p>
            <a:pPr lvl="1"/>
            <a:r>
              <a:rPr lang="en-US" dirty="0" smtClean="0"/>
              <a:t>The low rumbling noise came from the </a:t>
            </a:r>
            <a:r>
              <a:rPr lang="en-US" u="sng" dirty="0" smtClean="0"/>
              <a:t>		</a:t>
            </a:r>
            <a:r>
              <a:rPr lang="en-US" dirty="0" smtClean="0"/>
              <a:t> of the trail.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67200" y="1524000"/>
            <a:ext cx="394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+</a:t>
            </a:r>
            <a:endParaRPr lang="en-US" sz="28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Which prefixes mean “not”?</a:t>
            </a:r>
          </a:p>
          <a:p>
            <a:r>
              <a:rPr lang="en-US" sz="2800" dirty="0" smtClean="0"/>
              <a:t>Which prefix means “again”?</a:t>
            </a:r>
          </a:p>
          <a:p>
            <a:r>
              <a:rPr lang="en-US" sz="2800" dirty="0" smtClean="0"/>
              <a:t>Which suffix means “the act of”?</a:t>
            </a:r>
          </a:p>
          <a:p>
            <a:r>
              <a:rPr lang="en-US" sz="2800" dirty="0" smtClean="0"/>
              <a:t>Which word best fits the context?</a:t>
            </a:r>
          </a:p>
          <a:p>
            <a:pPr lvl="1"/>
            <a:r>
              <a:rPr lang="en-US" sz="2400" dirty="0" smtClean="0"/>
              <a:t>Returns Again </a:t>
            </a:r>
            <a:r>
              <a:rPr lang="en-US" sz="2400" u="sng" dirty="0" smtClean="0"/>
              <a:t>			</a:t>
            </a:r>
            <a:r>
              <a:rPr lang="en-US" sz="2400" dirty="0" smtClean="0"/>
              <a:t> with the others, who wanted to take out their weapons.</a:t>
            </a:r>
          </a:p>
          <a:p>
            <a:pPr marL="1371600" lvl="2" indent="-457200">
              <a:buAutoNum type="alphaLcParenR"/>
            </a:pPr>
            <a:r>
              <a:rPr lang="en-US" sz="2000" dirty="0" err="1" smtClean="0"/>
              <a:t>unagreed</a:t>
            </a:r>
            <a:endParaRPr lang="en-US" sz="2000" dirty="0" smtClean="0"/>
          </a:p>
          <a:p>
            <a:pPr marL="1371600" lvl="2" indent="-457200">
              <a:buAutoNum type="alphaLcParenR"/>
            </a:pPr>
            <a:r>
              <a:rPr lang="en-US" sz="2000" dirty="0" smtClean="0"/>
              <a:t>disagreed</a:t>
            </a:r>
          </a:p>
          <a:p>
            <a:pPr marL="1371600" lvl="2" indent="-457200">
              <a:buAutoNum type="alphaLcParenR"/>
            </a:pPr>
            <a:r>
              <a:rPr lang="en-US" sz="2000" dirty="0" err="1" smtClean="0"/>
              <a:t>reagreed</a:t>
            </a:r>
            <a:endParaRPr lang="en-US" sz="2400" dirty="0" smtClean="0"/>
          </a:p>
          <a:p>
            <a:r>
              <a:rPr lang="en-US" sz="2800" dirty="0" smtClean="0"/>
              <a:t>Independent practice</a:t>
            </a:r>
          </a:p>
          <a:p>
            <a:pPr lvl="1"/>
            <a:r>
              <a:rPr lang="en-US" sz="2400" dirty="0" smtClean="0"/>
              <a:t>Practice book pg. 278</a:t>
            </a:r>
          </a:p>
          <a:p>
            <a:pPr marL="1371600" lvl="2" indent="-45720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48-43DC-404B-BF41-D1896E474FFA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C6B-C2F3-414E-8D41-CD528BF37FA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6488668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Holmes once wrote a </a:t>
            </a:r>
            <a:r>
              <a:rPr lang="en-US" dirty="0" err="1" smtClean="0"/>
              <a:t>televizion</a:t>
            </a:r>
            <a:r>
              <a:rPr lang="en-US" dirty="0" smtClean="0"/>
              <a:t> script for a comedy show.</a:t>
            </a:r>
          </a:p>
          <a:p>
            <a:endParaRPr lang="en-US" dirty="0" smtClean="0"/>
          </a:p>
          <a:p>
            <a:r>
              <a:rPr lang="en-US" dirty="0" smtClean="0"/>
              <a:t>I will called Ina tomorrow to find out her </a:t>
            </a:r>
            <a:r>
              <a:rPr lang="en-US" dirty="0" err="1" smtClean="0"/>
              <a:t>reacktion</a:t>
            </a:r>
            <a:r>
              <a:rPr lang="en-US" dirty="0" smtClean="0"/>
              <a:t> to the election results.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48-43DC-404B-BF41-D1896E474FFA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C6B-C2F3-414E-8D41-CD528BF37FA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15000" y="6324600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2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hancery"/>
                <a:cs typeface="Apple Chancery"/>
              </a:rPr>
              <a:t>One Land, Many Trails</a:t>
            </a:r>
            <a:endParaRPr lang="en-US" dirty="0">
              <a:latin typeface="Apple Chancery"/>
              <a:cs typeface="Apple Chancery"/>
            </a:endParaRPr>
          </a:p>
        </p:txBody>
      </p:sp>
      <p:pic>
        <p:nvPicPr>
          <p:cNvPr id="10" name="Content Placeholder 9" descr="fall landscap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34261" b="-34261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smtClean="0"/>
              <a:t>What do you think the author means when she says “the earth is red with promises”?</a:t>
            </a:r>
          </a:p>
          <a:p>
            <a:r>
              <a:rPr lang="en-US" sz="2000" dirty="0" smtClean="0"/>
              <a:t>What challenges do you think might have faced the people who lived here long ago?</a:t>
            </a:r>
          </a:p>
          <a:p>
            <a:r>
              <a:rPr lang="en-US" sz="2000" dirty="0" smtClean="0"/>
              <a:t>What do you think is the meaning of the title of this theme, </a:t>
            </a:r>
            <a:r>
              <a:rPr lang="en-US" sz="2000" dirty="0" smtClean="0">
                <a:latin typeface="Apple Chancery"/>
                <a:cs typeface="Apple Chancery"/>
              </a:rPr>
              <a:t>One Land, Many Trails</a:t>
            </a:r>
            <a:r>
              <a:rPr lang="en-US" sz="2000" dirty="0" smtClean="0">
                <a:cs typeface="Apple Chancery"/>
              </a:rPr>
              <a:t>?</a:t>
            </a:r>
          </a:p>
          <a:p>
            <a:r>
              <a:rPr lang="en-US" sz="2000" dirty="0" smtClean="0">
                <a:cs typeface="Apple Chancery"/>
              </a:rPr>
              <a:t>Recall what you know about the American frontier long ago.  Describe the different kind of people who lived and worked there.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ADE26-4622-694F-B7C9-98B1D49044B5}" type="datetime1">
              <a:rPr lang="en-US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BF76E-3F7A-814D-8666-2029420C6920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3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Partner Read</a:t>
            </a:r>
          </a:p>
          <a:p>
            <a:pPr lvl="1"/>
            <a:r>
              <a:rPr lang="en-US" dirty="0" smtClean="0"/>
              <a:t>Drawing Conclusions</a:t>
            </a:r>
          </a:p>
          <a:p>
            <a:pPr lvl="2"/>
            <a:r>
              <a:rPr lang="en-US" dirty="0" smtClean="0"/>
              <a:t>Practice Book 276-277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280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Using </a:t>
            </a:r>
            <a:r>
              <a:rPr lang="en-US" i="1" dirty="0" smtClean="0">
                <a:hlinkClick r:id="rId3" action="ppaction://hlinksldjump"/>
              </a:rPr>
              <a:t>I </a:t>
            </a:r>
            <a:r>
              <a:rPr lang="en-US" dirty="0" smtClean="0">
                <a:hlinkClick r:id="rId3" action="ppaction://hlinksldjump"/>
              </a:rPr>
              <a:t>and </a:t>
            </a:r>
            <a:r>
              <a:rPr lang="en-US" i="1" dirty="0" smtClean="0">
                <a:hlinkClick r:id="rId3" action="ppaction://hlinksldjump"/>
              </a:rPr>
              <a:t>me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E7C9-AA24-A74C-B390-77FBB12AA56B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FA30-DCA9-2145-BA89-2809C7C8D5B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7400" y="6324600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A Boy Called Slow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sent blankets, canned goods, and warm clothes, to the </a:t>
            </a:r>
            <a:r>
              <a:rPr lang="en-US" dirty="0" err="1" smtClean="0"/>
              <a:t>desaster</a:t>
            </a:r>
            <a:r>
              <a:rPr lang="en-US" dirty="0" smtClean="0"/>
              <a:t> victims.</a:t>
            </a:r>
          </a:p>
          <a:p>
            <a:endParaRPr lang="en-US" dirty="0" smtClean="0"/>
          </a:p>
          <a:p>
            <a:r>
              <a:rPr lang="en-US" dirty="0" smtClean="0"/>
              <a:t>Jillian and I plays basketball by the </a:t>
            </a:r>
            <a:r>
              <a:rPr lang="en-US" dirty="0" err="1" smtClean="0"/>
              <a:t>corect</a:t>
            </a:r>
            <a:r>
              <a:rPr lang="en-US" dirty="0" smtClean="0"/>
              <a:t> rules.</a:t>
            </a:r>
          </a:p>
          <a:p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 err="1" smtClean="0"/>
              <a:t>rimind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dirty="0" smtClean="0"/>
              <a:t>elina that she has an appointment with dr. Brown.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48-43DC-404B-BF41-D1896E474FFA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C6B-C2F3-414E-8D41-CD528BF37FA8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7569" y="6474634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 and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Knowledge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He/Him sits on his horse.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They/Them watch he/him.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boy calls to they/them.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 will use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me</a:t>
            </a:r>
            <a:r>
              <a:rPr lang="en-US" dirty="0" smtClean="0"/>
              <a:t> correctly in sentences.</a:t>
            </a:r>
          </a:p>
          <a:p>
            <a:endParaRPr lang="en-US" dirty="0" smtClean="0"/>
          </a:p>
          <a:p>
            <a:r>
              <a:rPr lang="en-US" b="1" u="sng" dirty="0" smtClean="0"/>
              <a:t>Importance</a:t>
            </a:r>
            <a:r>
              <a:rPr lang="en-US" dirty="0" smtClean="0"/>
              <a:t>: Understanding when to use each pronoun will improve your writing skills.</a:t>
            </a:r>
            <a:endParaRPr lang="en-US" b="1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 and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i="1" dirty="0" smtClean="0"/>
              <a:t>I</a:t>
            </a:r>
            <a:r>
              <a:rPr lang="en-US" dirty="0" smtClean="0"/>
              <a:t> as the subject of a sentence and after forms of </a:t>
            </a:r>
            <a:r>
              <a:rPr lang="en-US" i="1" dirty="0" smtClean="0"/>
              <a:t>be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me</a:t>
            </a:r>
            <a:r>
              <a:rPr lang="en-US" dirty="0" smtClean="0"/>
              <a:t> after action verbs.</a:t>
            </a:r>
          </a:p>
          <a:p>
            <a:r>
              <a:rPr lang="en-US" dirty="0" smtClean="0"/>
              <a:t>Use </a:t>
            </a:r>
            <a:r>
              <a:rPr lang="en-US" i="1" dirty="0" smtClean="0"/>
              <a:t>me</a:t>
            </a:r>
            <a:r>
              <a:rPr lang="en-US" dirty="0" smtClean="0"/>
              <a:t> after words like </a:t>
            </a:r>
            <a:r>
              <a:rPr lang="en-US" i="1" dirty="0" smtClean="0"/>
              <a:t>to, in, </a:t>
            </a:r>
            <a:r>
              <a:rPr lang="en-US" dirty="0" smtClean="0"/>
              <a:t>and </a:t>
            </a:r>
            <a:r>
              <a:rPr lang="en-US" i="1" dirty="0" smtClean="0"/>
              <a:t>for.</a:t>
            </a:r>
          </a:p>
          <a:p>
            <a:r>
              <a:rPr lang="en-US" dirty="0" smtClean="0"/>
              <a:t>When using the pronouns </a:t>
            </a:r>
            <a:r>
              <a:rPr lang="en-US" i="1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me</a:t>
            </a:r>
            <a:r>
              <a:rPr lang="en-US" dirty="0" smtClean="0"/>
              <a:t> with nouns or other pronouns, name yourself last.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Wilton and </a:t>
            </a:r>
            <a:r>
              <a:rPr lang="en-US" u="sng" dirty="0" smtClean="0"/>
              <a:t>		</a:t>
            </a:r>
            <a:r>
              <a:rPr lang="en-US" dirty="0" smtClean="0"/>
              <a:t> went to day camp last summer.</a:t>
            </a:r>
          </a:p>
          <a:p>
            <a:pPr lvl="1"/>
            <a:r>
              <a:rPr lang="en-US" dirty="0" smtClean="0"/>
              <a:t>How did I know which pronoun to use?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 and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r>
              <a:rPr lang="en-US" dirty="0" smtClean="0"/>
              <a:t>The counselors taught many skills to Wilton and </a:t>
            </a:r>
            <a:r>
              <a:rPr lang="en-US" u="sng" dirty="0" smtClean="0"/>
              <a:t>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 the pronoun part of the subject?</a:t>
            </a:r>
          </a:p>
          <a:p>
            <a:pPr lvl="1"/>
            <a:r>
              <a:rPr lang="en-US" dirty="0" smtClean="0"/>
              <a:t>Does it come after the verb?</a:t>
            </a:r>
          </a:p>
          <a:p>
            <a:pPr lvl="1"/>
            <a:r>
              <a:rPr lang="en-US" dirty="0" smtClean="0"/>
              <a:t>Which pronoun should we use?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28800"/>
            <a:ext cx="4041775" cy="3951288"/>
          </a:xfrm>
        </p:spPr>
        <p:txBody>
          <a:bodyPr/>
          <a:lstStyle/>
          <a:p>
            <a:r>
              <a:rPr lang="en-US" dirty="0" smtClean="0"/>
              <a:t>When do we use </a:t>
            </a:r>
            <a:r>
              <a:rPr lang="en-US" i="1" dirty="0" smtClean="0"/>
              <a:t>I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When do we use </a:t>
            </a:r>
            <a:r>
              <a:rPr lang="en-US" i="1" dirty="0" smtClean="0"/>
              <a:t>me</a:t>
            </a:r>
            <a:r>
              <a:rPr lang="en-US" dirty="0" smtClean="0"/>
              <a:t>?</a:t>
            </a:r>
          </a:p>
          <a:p>
            <a:r>
              <a:rPr lang="en-US" dirty="0" smtClean="0"/>
              <a:t>Complete the following:</a:t>
            </a:r>
          </a:p>
          <a:p>
            <a:pPr lvl="1"/>
            <a:r>
              <a:rPr lang="en-US" dirty="0" smtClean="0"/>
              <a:t>Wilton, Ralph, and </a:t>
            </a:r>
            <a:r>
              <a:rPr lang="en-US" u="sng" dirty="0" smtClean="0"/>
              <a:t>	</a:t>
            </a:r>
            <a:r>
              <a:rPr lang="en-US" dirty="0" smtClean="0"/>
              <a:t> took archery together.</a:t>
            </a:r>
          </a:p>
          <a:p>
            <a:pPr lvl="1"/>
            <a:r>
              <a:rPr lang="en-US" dirty="0" smtClean="0"/>
              <a:t>Rock-climbing was difficult for Ralph and </a:t>
            </a:r>
            <a:r>
              <a:rPr lang="en-US" u="sng" dirty="0" smtClean="0"/>
              <a:t>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My friends and </a:t>
            </a:r>
            <a:r>
              <a:rPr lang="en-US" u="sng" dirty="0" smtClean="0"/>
              <a:t>	</a:t>
            </a:r>
            <a:r>
              <a:rPr lang="en-US" dirty="0" smtClean="0"/>
              <a:t> shared the treats with our counselor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Independent Practice</a:t>
            </a:r>
          </a:p>
          <a:p>
            <a:pPr lvl="1"/>
            <a:r>
              <a:rPr lang="en-US" dirty="0" smtClean="0"/>
              <a:t>Practice book pg. 284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6488668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3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4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“Drawn from History” (488-491)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</a:t>
            </a:r>
          </a:p>
          <a:p>
            <a:pPr lvl="2"/>
            <a:r>
              <a:rPr lang="en-US" dirty="0" smtClean="0"/>
              <a:t>Practice book pg. 281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Analogies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3" action="ppaction://hlinksldjump"/>
              </a:rPr>
              <a:t>Daily Language Practice</a:t>
            </a: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E7C9-AA24-A74C-B390-77FBB12AA56B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FA30-DCA9-2145-BA89-2809C7C8D5B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77196" y="647463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Back to A Boy Called Slow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Knowledge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Determine whether the following are antonyms or synonyms.</a:t>
            </a:r>
          </a:p>
          <a:p>
            <a:pPr lvl="1"/>
            <a:r>
              <a:rPr lang="en-US" dirty="0" smtClean="0"/>
              <a:t>l</a:t>
            </a:r>
            <a:r>
              <a:rPr lang="en-US" dirty="0" smtClean="0"/>
              <a:t>and and water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riend and enemy</a:t>
            </a:r>
          </a:p>
          <a:p>
            <a:pPr lvl="1"/>
            <a:r>
              <a:rPr lang="en-US" dirty="0" smtClean="0"/>
              <a:t>f</a:t>
            </a:r>
            <a:r>
              <a:rPr lang="en-US" dirty="0" smtClean="0"/>
              <a:t>riend and pal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We will identify the relationship between two pairs of words in an analogy.</a:t>
            </a:r>
          </a:p>
          <a:p>
            <a:r>
              <a:rPr lang="en-US" dirty="0" smtClean="0"/>
              <a:t>We will complete analogies.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Analogy</a:t>
            </a:r>
            <a:r>
              <a:rPr lang="en-US" dirty="0" smtClean="0"/>
              <a:t>: a type of sentence which expresses a comparison.</a:t>
            </a:r>
            <a:endParaRPr lang="en-US" b="1" u="sng" dirty="0" smtClean="0"/>
          </a:p>
          <a:p>
            <a:r>
              <a:rPr lang="en-US" b="1" u="sng" dirty="0" smtClean="0"/>
              <a:t>Example</a:t>
            </a:r>
          </a:p>
          <a:p>
            <a:pPr lvl="1"/>
            <a:r>
              <a:rPr lang="en-US" u="sng" dirty="0" smtClean="0"/>
              <a:t>Horse</a:t>
            </a:r>
            <a:r>
              <a:rPr lang="en-US" dirty="0" smtClean="0"/>
              <a:t> is to </a:t>
            </a:r>
            <a:r>
              <a:rPr lang="en-US" u="sng" dirty="0" smtClean="0"/>
              <a:t>land</a:t>
            </a:r>
            <a:r>
              <a:rPr lang="en-US" dirty="0" smtClean="0"/>
              <a:t> as </a:t>
            </a:r>
            <a:r>
              <a:rPr lang="en-US" u="sng" dirty="0" smtClean="0"/>
              <a:t>boat</a:t>
            </a:r>
            <a:r>
              <a:rPr lang="en-US" dirty="0" smtClean="0"/>
              <a:t> is to </a:t>
            </a:r>
            <a:r>
              <a:rPr lang="en-US" u="sng" dirty="0" smtClean="0"/>
              <a:t>water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b="1" u="sng" dirty="0" smtClean="0"/>
              <a:t>Pattern</a:t>
            </a:r>
          </a:p>
          <a:p>
            <a:pPr lvl="1"/>
            <a:r>
              <a:rPr lang="en-US" b="1" u="sng" dirty="0" smtClean="0"/>
              <a:t>               </a:t>
            </a:r>
            <a:r>
              <a:rPr lang="en-US" b="1" dirty="0" smtClean="0"/>
              <a:t>is to </a:t>
            </a:r>
            <a:r>
              <a:rPr lang="en-US" b="1" u="sng" dirty="0" smtClean="0"/>
              <a:t>		</a:t>
            </a:r>
            <a:r>
              <a:rPr lang="en-US" b="1" dirty="0" smtClean="0"/>
              <a:t> as </a:t>
            </a:r>
            <a:r>
              <a:rPr lang="en-US" b="1" u="sng" dirty="0" smtClean="0"/>
              <a:t>			</a:t>
            </a:r>
            <a:r>
              <a:rPr lang="en-US" b="1" dirty="0" smtClean="0"/>
              <a:t> is to </a:t>
            </a:r>
            <a:r>
              <a:rPr lang="en-US" b="1" u="sng" dirty="0" smtClean="0"/>
              <a:t>				</a:t>
            </a:r>
            <a:endParaRPr lang="en-US" b="1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Determine the relationship between the first two items being compared. (synonyms or antonyms)</a:t>
            </a:r>
          </a:p>
          <a:p>
            <a:r>
              <a:rPr lang="en-US" dirty="0" smtClean="0"/>
              <a:t>Finish the analogy with a word that has the same type of relationship with the word in the last part of the analogy.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I do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r>
              <a:rPr lang="en-US" u="sng" dirty="0" smtClean="0"/>
              <a:t>Friend</a:t>
            </a:r>
            <a:r>
              <a:rPr lang="en-US" dirty="0" smtClean="0"/>
              <a:t> is to </a:t>
            </a:r>
            <a:r>
              <a:rPr lang="en-US" u="sng" dirty="0" smtClean="0"/>
              <a:t>enemy</a:t>
            </a:r>
            <a:r>
              <a:rPr lang="en-US" dirty="0" smtClean="0"/>
              <a:t> as </a:t>
            </a:r>
            <a:r>
              <a:rPr lang="en-US" u="sng" dirty="0" smtClean="0"/>
              <a:t>pride</a:t>
            </a:r>
            <a:r>
              <a:rPr lang="en-US" dirty="0" smtClean="0"/>
              <a:t> is to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First, figure out the relationship between the first 2 underlined words.</a:t>
            </a:r>
          </a:p>
          <a:p>
            <a:pPr lvl="1"/>
            <a:r>
              <a:rPr lang="en-US" dirty="0" smtClean="0"/>
              <a:t>To finish the analogy I need a word that is an antonym of pride.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3951288"/>
          </a:xfrm>
        </p:spPr>
        <p:txBody>
          <a:bodyPr/>
          <a:lstStyle/>
          <a:p>
            <a:r>
              <a:rPr lang="en-US" u="sng" dirty="0" smtClean="0"/>
              <a:t>Bravery</a:t>
            </a:r>
            <a:r>
              <a:rPr lang="en-US" dirty="0" smtClean="0"/>
              <a:t> is to </a:t>
            </a:r>
            <a:r>
              <a:rPr lang="en-US" u="sng" dirty="0" smtClean="0"/>
              <a:t>cowardice</a:t>
            </a:r>
            <a:r>
              <a:rPr lang="en-US" dirty="0" smtClean="0"/>
              <a:t> as </a:t>
            </a:r>
            <a:r>
              <a:rPr lang="en-US" u="sng" dirty="0" smtClean="0"/>
              <a:t>fast</a:t>
            </a:r>
            <a:r>
              <a:rPr lang="en-US" dirty="0" smtClean="0"/>
              <a:t> is to </a:t>
            </a:r>
            <a:r>
              <a:rPr lang="en-US" u="sng" dirty="0" smtClean="0"/>
              <a:t>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Partner talk: what is the relationship between the first 2 underlined words?</a:t>
            </a:r>
          </a:p>
          <a:p>
            <a:pPr lvl="1"/>
            <a:r>
              <a:rPr lang="en-US" dirty="0" smtClean="0"/>
              <a:t>What is the antonym of “fast”</a:t>
            </a:r>
            <a:r>
              <a:rPr lang="en-US" dirty="0" smtClean="0"/>
              <a:t>?</a:t>
            </a:r>
          </a:p>
          <a:p>
            <a:r>
              <a:rPr lang="en-US" u="sng" dirty="0" smtClean="0"/>
              <a:t>Dream</a:t>
            </a:r>
            <a:r>
              <a:rPr lang="en-US" dirty="0" smtClean="0"/>
              <a:t> is to </a:t>
            </a:r>
            <a:r>
              <a:rPr lang="en-US" u="sng" dirty="0" smtClean="0"/>
              <a:t>vision</a:t>
            </a:r>
            <a:r>
              <a:rPr lang="en-US" dirty="0" smtClean="0"/>
              <a:t> as </a:t>
            </a:r>
            <a:r>
              <a:rPr lang="en-US" u="sng" dirty="0" smtClean="0"/>
              <a:t>sleep</a:t>
            </a:r>
            <a:r>
              <a:rPr lang="en-US" dirty="0" smtClean="0"/>
              <a:t> is to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Partner talk: what is the relationship between the first 2 underlined words?</a:t>
            </a:r>
          </a:p>
          <a:p>
            <a:pPr lvl="1"/>
            <a:r>
              <a:rPr lang="en-US" dirty="0" smtClean="0"/>
              <a:t>What is the synonym of “sleep”?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Analogies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Distrust</a:t>
            </a:r>
            <a:r>
              <a:rPr lang="en-US" dirty="0" smtClean="0"/>
              <a:t> is to </a:t>
            </a:r>
            <a:r>
              <a:rPr lang="en-US" u="sng" dirty="0" smtClean="0"/>
              <a:t>suspicion</a:t>
            </a:r>
            <a:r>
              <a:rPr lang="en-US" dirty="0" smtClean="0"/>
              <a:t> as </a:t>
            </a:r>
            <a:r>
              <a:rPr lang="en-US" u="sng" dirty="0" smtClean="0"/>
              <a:t>respect</a:t>
            </a:r>
            <a:r>
              <a:rPr lang="en-US" dirty="0" smtClean="0"/>
              <a:t> is to </a:t>
            </a:r>
            <a:r>
              <a:rPr lang="en-US" u="sng" dirty="0" smtClean="0"/>
              <a:t>		</a:t>
            </a:r>
            <a:r>
              <a:rPr lang="en-US" dirty="0" smtClean="0"/>
              <a:t>.</a:t>
            </a:r>
          </a:p>
          <a:p>
            <a:endParaRPr lang="en-US" u="sng" dirty="0" smtClean="0"/>
          </a:p>
          <a:p>
            <a:r>
              <a:rPr lang="en-US" u="sng" dirty="0" smtClean="0"/>
              <a:t>Horse</a:t>
            </a:r>
            <a:r>
              <a:rPr lang="en-US" dirty="0" smtClean="0"/>
              <a:t> is to </a:t>
            </a:r>
            <a:r>
              <a:rPr lang="en-US" u="sng" dirty="0" smtClean="0"/>
              <a:t>mammal</a:t>
            </a:r>
            <a:r>
              <a:rPr lang="en-US" dirty="0" smtClean="0"/>
              <a:t> as </a:t>
            </a:r>
            <a:r>
              <a:rPr lang="en-US" u="sng" dirty="0" smtClean="0"/>
              <a:t>lizard</a:t>
            </a:r>
            <a:r>
              <a:rPr lang="en-US" dirty="0" smtClean="0"/>
              <a:t> is to </a:t>
            </a:r>
            <a:r>
              <a:rPr lang="en-US" u="sng" dirty="0" smtClean="0"/>
              <a:t>			</a:t>
            </a:r>
            <a:r>
              <a:rPr lang="en-US" dirty="0" smtClean="0"/>
              <a:t>.</a:t>
            </a:r>
            <a:endParaRPr lang="en-US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Closure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What type of sentence expresses a comparison?</a:t>
            </a:r>
          </a:p>
          <a:p>
            <a:r>
              <a:rPr lang="en-US" dirty="0" smtClean="0"/>
              <a:t>What do we have to determine before we can complete an analogy?</a:t>
            </a:r>
            <a:endParaRPr lang="en-US" u="sng" dirty="0" smtClean="0"/>
          </a:p>
          <a:p>
            <a:r>
              <a:rPr lang="en-US" u="sng" dirty="0" smtClean="0"/>
              <a:t>Child</a:t>
            </a:r>
            <a:r>
              <a:rPr lang="en-US" dirty="0" smtClean="0"/>
              <a:t> is to </a:t>
            </a:r>
            <a:r>
              <a:rPr lang="en-US" u="sng" dirty="0" smtClean="0"/>
              <a:t>human</a:t>
            </a:r>
            <a:r>
              <a:rPr lang="en-US" dirty="0" smtClean="0"/>
              <a:t> as </a:t>
            </a:r>
            <a:r>
              <a:rPr lang="en-US" u="sng" dirty="0" smtClean="0"/>
              <a:t>colt</a:t>
            </a:r>
            <a:r>
              <a:rPr lang="en-US" dirty="0" smtClean="0"/>
              <a:t> is to </a:t>
            </a:r>
            <a:r>
              <a:rPr lang="en-US" u="sng" dirty="0" smtClean="0"/>
              <a:t>		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Independent Practice</a:t>
            </a:r>
          </a:p>
          <a:p>
            <a:pPr lvl="1"/>
            <a:r>
              <a:rPr lang="en-US" dirty="0" smtClean="0"/>
              <a:t>Practice book pg. 282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6324600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24155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u="sng" dirty="0" smtClean="0"/>
              <a:t>Author</a:t>
            </a:r>
            <a:r>
              <a:rPr lang="en-US" dirty="0" smtClean="0"/>
              <a:t>: </a:t>
            </a:r>
            <a:r>
              <a:rPr lang="en-US" sz="1600" dirty="0" smtClean="0"/>
              <a:t>Joseph </a:t>
            </a:r>
            <a:r>
              <a:rPr lang="en-US" sz="1600" dirty="0" err="1" smtClean="0"/>
              <a:t>Bruchac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Illustrator</a:t>
            </a:r>
            <a:r>
              <a:rPr lang="en-US" dirty="0" smtClean="0"/>
              <a:t>: </a:t>
            </a:r>
            <a:r>
              <a:rPr lang="en-US" sz="1600" dirty="0" smtClean="0"/>
              <a:t>Rocco </a:t>
            </a:r>
            <a:r>
              <a:rPr lang="en-US" sz="1600" dirty="0" err="1" smtClean="0"/>
              <a:t>Baviera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/>
              <a:t>Genre</a:t>
            </a:r>
            <a:r>
              <a:rPr lang="en-US" dirty="0" smtClean="0"/>
              <a:t>: </a:t>
            </a:r>
            <a:r>
              <a:rPr lang="en-US" sz="1600" dirty="0" smtClean="0"/>
              <a:t>biography ~ the true story of how Sitting Bull earns his name</a:t>
            </a:r>
            <a:endParaRPr lang="en-US" sz="1600" dirty="0"/>
          </a:p>
        </p:txBody>
      </p:sp>
      <p:pic>
        <p:nvPicPr>
          <p:cNvPr id="8" name="Content Placeholder 7" descr="Boy Called Slow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275" r="-527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535363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US" sz="2000" dirty="0" smtClean="0">
                <a:hlinkClick r:id="rId3" action="ppaction://hlinksldjump"/>
              </a:rPr>
              <a:t>Day 1</a:t>
            </a:r>
            <a:endParaRPr lang="en-US" sz="2000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hlinkClick r:id="rId4" action="ppaction://hlinksldjump"/>
              </a:rPr>
              <a:t>Day 2</a:t>
            </a:r>
            <a:endParaRPr lang="en-US" sz="2000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hlinkClick r:id="rId5" action="ppaction://hlinksldjump"/>
              </a:rPr>
              <a:t>Day 3</a:t>
            </a:r>
            <a:endParaRPr lang="en-US" sz="2000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hlinkClick r:id="rId6" action="ppaction://hlinksldjump"/>
              </a:rPr>
              <a:t>Day 4</a:t>
            </a:r>
            <a:endParaRPr lang="en-US" sz="2000" dirty="0" smtClean="0"/>
          </a:p>
          <a:p>
            <a:pPr algn="ctr">
              <a:spcAft>
                <a:spcPts val="1200"/>
              </a:spcAft>
            </a:pPr>
            <a:r>
              <a:rPr lang="en-US" sz="2000" dirty="0" smtClean="0">
                <a:hlinkClick r:id="rId7" action="ppaction://hlinksldjump"/>
              </a:rPr>
              <a:t>Day 5</a:t>
            </a:r>
            <a:endParaRPr lang="en-US" sz="2000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0370-1A69-8545-AF5D-6E556D74A92F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7290-DB1E-5C46-B836-E8A842D7507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Language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Nick and me were surprised by Nora’s serious </a:t>
            </a:r>
            <a:r>
              <a:rPr lang="en-US" dirty="0" err="1" smtClean="0"/>
              <a:t>expresstion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 following </a:t>
            </a:r>
            <a:r>
              <a:rPr lang="en-US" dirty="0" err="1" smtClean="0"/>
              <a:t>repport</a:t>
            </a:r>
            <a:r>
              <a:rPr lang="en-US" dirty="0" smtClean="0"/>
              <a:t> was written by </a:t>
            </a:r>
            <a:r>
              <a:rPr lang="en-US" dirty="0" err="1" smtClean="0"/>
              <a:t>Talika</a:t>
            </a:r>
            <a:r>
              <a:rPr lang="en-US" dirty="0" smtClean="0"/>
              <a:t> and I.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4048-43DC-404B-BF41-D1896E474FFA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CAC6B-C2F3-414E-8D41-CD528BF37FA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81246" y="6474634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4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5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/>
              <a:t>Comprehension Test</a:t>
            </a:r>
          </a:p>
          <a:p>
            <a:pPr lvl="1"/>
            <a:r>
              <a:rPr lang="en-US" dirty="0" smtClean="0"/>
              <a:t>Vocabulary Test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/>
              <a:t>Practice book pg. 285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E7C9-AA24-A74C-B390-77FBB12AA56B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FA30-DCA9-2145-BA89-2809C7C8D5B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30730" y="6443654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A Boy Called Slow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Day 1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Reading</a:t>
            </a:r>
          </a:p>
          <a:p>
            <a:pPr lvl="1"/>
            <a:r>
              <a:rPr lang="en-US" dirty="0" smtClean="0">
                <a:hlinkClick r:id="rId2" action="ppaction://hlinksldjump"/>
              </a:rPr>
              <a:t>Vocabulary</a:t>
            </a:r>
            <a:endParaRPr lang="en-US" dirty="0" smtClean="0"/>
          </a:p>
          <a:p>
            <a:pPr lvl="1"/>
            <a:r>
              <a:rPr lang="en-US" dirty="0" smtClean="0">
                <a:hlinkClick r:id="rId3" action="ppaction://hlinksldjump"/>
              </a:rPr>
              <a:t>Drawing Conclusions</a:t>
            </a:r>
            <a:endParaRPr lang="en-US" dirty="0" smtClean="0"/>
          </a:p>
          <a:p>
            <a:pPr lvl="2"/>
            <a:r>
              <a:rPr lang="en-US" dirty="0" smtClean="0"/>
              <a:t>Practice Book pg. 274</a:t>
            </a:r>
          </a:p>
          <a:p>
            <a:pPr lvl="1"/>
            <a:r>
              <a:rPr lang="en-US" dirty="0" smtClean="0"/>
              <a:t>Read Segment 1 (470-477)</a:t>
            </a:r>
          </a:p>
          <a:p>
            <a:r>
              <a:rPr lang="en-US" u="sng" dirty="0" smtClean="0"/>
              <a:t>Word Work</a:t>
            </a:r>
          </a:p>
          <a:p>
            <a:pPr lvl="1"/>
            <a:r>
              <a:rPr lang="en-US" dirty="0" smtClean="0"/>
              <a:t>Spelling pretest ( 491g)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Writing and Language</a:t>
            </a:r>
          </a:p>
          <a:p>
            <a:pPr lvl="1"/>
            <a:r>
              <a:rPr lang="en-US" dirty="0" smtClean="0">
                <a:hlinkClick r:id="rId4" action="ppaction://hlinksldjump"/>
              </a:rPr>
              <a:t>Daily Language Practice</a:t>
            </a:r>
            <a:endParaRPr lang="en-US" dirty="0" smtClean="0"/>
          </a:p>
          <a:p>
            <a:pPr lvl="1"/>
            <a:r>
              <a:rPr lang="en-US" dirty="0" smtClean="0">
                <a:hlinkClick r:id="rId5" action="ppaction://hlinksldjump"/>
              </a:rPr>
              <a:t>Subject and Object Pronouns (491k)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8E7C9-AA24-A74C-B390-77FBB12AA56B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FFA30-DCA9-2145-BA89-2809C7C8D5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8866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 action="ppaction://hlinksldjump"/>
              </a:rPr>
              <a:t>Back to A Boy Called Slow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Objective</a:t>
            </a:r>
            <a:r>
              <a:rPr lang="en-US" dirty="0" smtClean="0"/>
              <a:t>: We will define new vocabulary words.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/>
              <a:t>c</a:t>
            </a:r>
            <a:r>
              <a:rPr lang="en-US" u="sng" dirty="0" smtClean="0"/>
              <a:t>ustom</a:t>
            </a:r>
            <a:r>
              <a:rPr lang="en-US" dirty="0" smtClean="0"/>
              <a:t>: usual way followed by people of a particular group</a:t>
            </a:r>
          </a:p>
          <a:p>
            <a:r>
              <a:rPr lang="en-US" u="sng" dirty="0"/>
              <a:t>d</a:t>
            </a:r>
            <a:r>
              <a:rPr lang="en-US" u="sng" dirty="0" smtClean="0"/>
              <a:t>etermination</a:t>
            </a:r>
            <a:r>
              <a:rPr lang="en-US" dirty="0" smtClean="0"/>
              <a:t>: the quality of being firm in carrying out one’s plans</a:t>
            </a:r>
          </a:p>
          <a:p>
            <a:r>
              <a:rPr lang="en-US" u="sng" dirty="0" smtClean="0"/>
              <a:t>extended</a:t>
            </a:r>
            <a:r>
              <a:rPr lang="en-US" dirty="0" smtClean="0"/>
              <a:t>: enlarged; made to include more</a:t>
            </a:r>
          </a:p>
          <a:p>
            <a:r>
              <a:rPr lang="en-US" u="sng" dirty="0"/>
              <a:t>i</a:t>
            </a:r>
            <a:r>
              <a:rPr lang="en-US" u="sng" dirty="0" smtClean="0"/>
              <a:t>nherited</a:t>
            </a:r>
            <a:r>
              <a:rPr lang="en-US" dirty="0" smtClean="0"/>
              <a:t>: received something from an ancestor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/>
              <a:t>r</a:t>
            </a:r>
            <a:r>
              <a:rPr lang="en-US" u="sng" dirty="0" smtClean="0"/>
              <a:t>aid</a:t>
            </a:r>
            <a:r>
              <a:rPr lang="en-US" dirty="0" smtClean="0"/>
              <a:t>: an attack for the purpose of taking property</a:t>
            </a:r>
          </a:p>
          <a:p>
            <a:r>
              <a:rPr lang="en-US" u="sng" dirty="0"/>
              <a:t>r</a:t>
            </a:r>
            <a:r>
              <a:rPr lang="en-US" u="sng" dirty="0" smtClean="0"/>
              <a:t>eputation</a:t>
            </a:r>
            <a:r>
              <a:rPr lang="en-US" dirty="0" smtClean="0"/>
              <a:t>: what others think about the character and behavior of someone</a:t>
            </a:r>
          </a:p>
          <a:p>
            <a:r>
              <a:rPr lang="en-US" u="sng" dirty="0"/>
              <a:t>r</a:t>
            </a:r>
            <a:r>
              <a:rPr lang="en-US" u="sng" dirty="0" smtClean="0"/>
              <a:t>espect</a:t>
            </a:r>
            <a:r>
              <a:rPr lang="en-US" dirty="0" smtClean="0"/>
              <a:t>: feeling of admiration and approval</a:t>
            </a:r>
            <a:endParaRPr lang="en-US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1" name="Picture 10" descr="cust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743200"/>
            <a:ext cx="5057303" cy="3334146"/>
          </a:xfrm>
          <a:prstGeom prst="rect">
            <a:avLst/>
          </a:prstGeom>
        </p:spPr>
      </p:pic>
      <p:pic>
        <p:nvPicPr>
          <p:cNvPr id="12" name="Picture 11" descr="determination.jpg"/>
          <p:cNvPicPr>
            <a:picLocks noChangeAspect="1"/>
          </p:cNvPicPr>
          <p:nvPr/>
        </p:nvPicPr>
        <p:blipFill>
          <a:blip r:embed="rId3"/>
          <a:srcRect b="12800"/>
          <a:stretch>
            <a:fillRect/>
          </a:stretch>
        </p:blipFill>
        <p:spPr>
          <a:xfrm>
            <a:off x="4953000" y="2133600"/>
            <a:ext cx="3362325" cy="3737612"/>
          </a:xfrm>
          <a:prstGeom prst="rect">
            <a:avLst/>
          </a:prstGeom>
        </p:spPr>
      </p:pic>
      <p:pic>
        <p:nvPicPr>
          <p:cNvPr id="13" name="Picture 12" descr="inheritan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0"/>
            <a:ext cx="2590800" cy="1720850"/>
          </a:xfrm>
          <a:prstGeom prst="rect">
            <a:avLst/>
          </a:prstGeom>
        </p:spPr>
      </p:pic>
      <p:pic>
        <p:nvPicPr>
          <p:cNvPr id="14" name="Picture 13" descr="raid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09800"/>
            <a:ext cx="4760976" cy="41910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Vocabulary: We will insert words where they best fit the context.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73050"/>
            <a:ext cx="5791200" cy="5853113"/>
          </a:xfrm>
        </p:spPr>
        <p:txBody>
          <a:bodyPr/>
          <a:lstStyle/>
          <a:p>
            <a:pPr>
              <a:buNone/>
            </a:pPr>
            <a:r>
              <a:rPr lang="en-US" sz="2000" dirty="0" smtClean="0"/>
              <a:t>	Sioux warriors earned the </a:t>
            </a:r>
            <a:r>
              <a:rPr lang="en-US" sz="2000" u="sng" dirty="0" smtClean="0"/>
              <a:t>			</a:t>
            </a:r>
            <a:r>
              <a:rPr lang="en-US" sz="2000" dirty="0" smtClean="0"/>
              <a:t> for being brave, fierce, and powerful.  They fought with courage and </a:t>
            </a:r>
            <a:r>
              <a:rPr lang="en-US" sz="2000" u="sng" dirty="0" smtClean="0"/>
              <a:t>			</a:t>
            </a:r>
            <a:r>
              <a:rPr lang="en-US" sz="2000" dirty="0" smtClean="0"/>
              <a:t>.  They were also expert horsemen.  A </a:t>
            </a:r>
            <a:r>
              <a:rPr lang="en-US" sz="2000" u="sng" dirty="0" smtClean="0"/>
              <a:t>		</a:t>
            </a:r>
            <a:r>
              <a:rPr lang="en-US" sz="2000" dirty="0" smtClean="0"/>
              <a:t> of a neighboring camp was likely to add to their </a:t>
            </a:r>
            <a:r>
              <a:rPr lang="en-US" sz="2000" dirty="0" smtClean="0"/>
              <a:t>herd</a:t>
            </a:r>
            <a:r>
              <a:rPr lang="en-US" sz="2000" dirty="0" smtClean="0"/>
              <a:t>. </a:t>
            </a:r>
          </a:p>
          <a:p>
            <a:pPr>
              <a:buNone/>
            </a:pPr>
            <a:r>
              <a:rPr lang="en-US" sz="2000" dirty="0" smtClean="0"/>
              <a:t>	Sioux warriors earned the </a:t>
            </a:r>
            <a:r>
              <a:rPr lang="en-US" sz="2000" u="sng" dirty="0" smtClean="0"/>
              <a:t>		</a:t>
            </a:r>
            <a:r>
              <a:rPr lang="en-US" sz="2000" dirty="0" smtClean="0"/>
              <a:t> of their enemies, but Sioux leaders also won the admiration of their people.</a:t>
            </a:r>
          </a:p>
          <a:p>
            <a:pPr>
              <a:buNone/>
            </a:pPr>
            <a:r>
              <a:rPr lang="en-US" sz="2000" dirty="0" smtClean="0"/>
              <a:t>	In traditional Sioux society, </a:t>
            </a:r>
            <a:r>
              <a:rPr lang="en-US" sz="2000" u="sng" dirty="0" smtClean="0"/>
              <a:t>			</a:t>
            </a:r>
            <a:r>
              <a:rPr lang="en-US" sz="2000" dirty="0" smtClean="0"/>
              <a:t>, traditions, and values were passed on from one generation to the next.  One custom among the Lakota Sioux was the tradition of naming a baby only after watching the child to see what he or she was like.  The </a:t>
            </a:r>
            <a:r>
              <a:rPr lang="en-US" sz="2000" u="sng" dirty="0" smtClean="0"/>
              <a:t>		</a:t>
            </a:r>
            <a:r>
              <a:rPr lang="en-US" sz="2000" dirty="0" smtClean="0"/>
              <a:t> family paid close attention to the way a child behaved.  A boy who </a:t>
            </a:r>
            <a:r>
              <a:rPr lang="en-US" sz="2000" u="sng" dirty="0" smtClean="0"/>
              <a:t>		</a:t>
            </a:r>
            <a:r>
              <a:rPr lang="en-US" sz="2000" dirty="0" smtClean="0"/>
              <a:t> speed from his father might be given a name like “Runs-Fast-in-the-Morning.”   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c</a:t>
            </a:r>
            <a:r>
              <a:rPr lang="en-US" sz="2400" dirty="0" smtClean="0"/>
              <a:t>ustom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etermination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xtended</a:t>
            </a:r>
          </a:p>
          <a:p>
            <a:r>
              <a:rPr lang="en-US" sz="2400" dirty="0"/>
              <a:t>i</a:t>
            </a:r>
            <a:r>
              <a:rPr lang="en-US" sz="2400" dirty="0" smtClean="0"/>
              <a:t>nherited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aid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eputation</a:t>
            </a:r>
          </a:p>
          <a:p>
            <a:r>
              <a:rPr lang="en-US" sz="2400" dirty="0" smtClean="0"/>
              <a:t>respect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0370-1A69-8545-AF5D-6E556D74A92F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87290-DB1E-5C46-B836-E8A842D7507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6488668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u="sng" dirty="0" smtClean="0"/>
              <a:t>Objective</a:t>
            </a:r>
            <a:r>
              <a:rPr lang="en-US" sz="2000" dirty="0" smtClean="0"/>
              <a:t>: we will use facts and details to draw conclusions</a:t>
            </a:r>
            <a:endParaRPr lang="en-US" sz="20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Prior Knowledge</a:t>
            </a:r>
          </a:p>
          <a:p>
            <a:pPr lvl="1"/>
            <a:r>
              <a:rPr lang="en-US" dirty="0" smtClean="0"/>
              <a:t>Tell your partner what you know about Leigh from </a:t>
            </a:r>
            <a:r>
              <a:rPr lang="en-US" i="1" dirty="0" smtClean="0"/>
              <a:t>Dear Mr. </a:t>
            </a:r>
            <a:r>
              <a:rPr lang="en-US" i="1" dirty="0" err="1" smtClean="0"/>
              <a:t>Henshaw</a:t>
            </a:r>
            <a:r>
              <a:rPr lang="en-US" i="1" dirty="0" smtClean="0"/>
              <a:t>.</a:t>
            </a:r>
            <a:r>
              <a:rPr lang="en-US" dirty="0" smtClean="0"/>
              <a:t>  What do you know about his character?</a:t>
            </a:r>
            <a:endParaRPr lang="en-US" b="1" u="sng" dirty="0" smtClean="0"/>
          </a:p>
          <a:p>
            <a:r>
              <a:rPr lang="en-US" b="1" u="sng" dirty="0" smtClean="0"/>
              <a:t>Importance</a:t>
            </a:r>
          </a:p>
          <a:p>
            <a:pPr lvl="1"/>
            <a:r>
              <a:rPr lang="en-US" dirty="0" smtClean="0"/>
              <a:t>Drawing conclusions about characters and events will help us make predictions about what might happen next.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Concept: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u="sng" dirty="0" smtClean="0"/>
              <a:t>Implied information</a:t>
            </a:r>
            <a:r>
              <a:rPr lang="en-US" dirty="0" smtClean="0"/>
              <a:t>: information that is not directly stated in the selection</a:t>
            </a:r>
          </a:p>
          <a:p>
            <a:r>
              <a:rPr lang="en-US" u="sng" dirty="0" smtClean="0"/>
              <a:t>Drawing conclusions</a:t>
            </a:r>
            <a:r>
              <a:rPr lang="en-US" dirty="0" smtClean="0"/>
              <a:t>: adding up facts and details to come to an understanding of the implied information</a:t>
            </a:r>
            <a:endParaRPr lang="en-US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397125"/>
          </a:xfrm>
        </p:spPr>
        <p:txBody>
          <a:bodyPr/>
          <a:lstStyle/>
          <a:p>
            <a:r>
              <a:rPr lang="en-US" dirty="0" smtClean="0"/>
              <a:t>Detail + Detail = Conclusion</a:t>
            </a:r>
          </a:p>
          <a:p>
            <a:r>
              <a:rPr lang="en-US" dirty="0" smtClean="0"/>
              <a:t>Revise old conclusions and draw new ones based on new facts and details.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 do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397125"/>
          </a:xfrm>
        </p:spPr>
        <p:txBody>
          <a:bodyPr/>
          <a:lstStyle/>
          <a:p>
            <a:r>
              <a:rPr lang="en-US" dirty="0" smtClean="0"/>
              <a:t>Open your practice book to page 274.</a:t>
            </a:r>
          </a:p>
          <a:p>
            <a:r>
              <a:rPr lang="en-US" dirty="0" smtClean="0"/>
              <a:t>Let’s read the first five paragraphs on page 471 in your textbook.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228600" y="5029200"/>
          <a:ext cx="220980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Again and his wife</a:t>
                      </a:r>
                      <a:r>
                        <a:rPr lang="en-US" baseline="0" dirty="0" smtClean="0"/>
                        <a:t> give thanks when a son is born.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819400" y="5029200"/>
          <a:ext cx="2743200" cy="1285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Returns Again hopes his son will hunt for the people and protect them.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867400" y="5029200"/>
          <a:ext cx="2895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The boy is born</a:t>
                      </a:r>
                      <a:r>
                        <a:rPr lang="en-US" baseline="0" dirty="0" smtClean="0"/>
                        <a:t> into a loving family who will help him grow up to be strong and brave.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438400" y="54864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5486400"/>
            <a:ext cx="364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=</a:t>
            </a:r>
            <a:endParaRPr lang="en-US" sz="2400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We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4040188" cy="3951288"/>
          </a:xfrm>
        </p:spPr>
        <p:txBody>
          <a:bodyPr/>
          <a:lstStyle/>
          <a:p>
            <a:r>
              <a:rPr lang="en-US" dirty="0" smtClean="0"/>
              <a:t>Let’s read pgs. 472-475 to find details which support the conclusion “Slow probably has the makings of a good leader.”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219200"/>
            <a:ext cx="4041775" cy="639762"/>
          </a:xfrm>
        </p:spPr>
        <p:txBody>
          <a:bodyPr/>
          <a:lstStyle/>
          <a:p>
            <a:r>
              <a:rPr lang="en-US" dirty="0" smtClean="0"/>
              <a:t>Closure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828800"/>
            <a:ext cx="4041775" cy="3951288"/>
          </a:xfrm>
        </p:spPr>
        <p:txBody>
          <a:bodyPr/>
          <a:lstStyle/>
          <a:p>
            <a:r>
              <a:rPr lang="en-US" dirty="0" smtClean="0"/>
              <a:t>What do we call information that is not directly stated by the author?</a:t>
            </a:r>
          </a:p>
          <a:p>
            <a:r>
              <a:rPr lang="en-US" dirty="0" smtClean="0"/>
              <a:t>What must we do to understand what the author is implying?</a:t>
            </a:r>
          </a:p>
          <a:p>
            <a:r>
              <a:rPr lang="en-US" dirty="0" smtClean="0"/>
              <a:t>What conclusion can you draw concerning how Slow feels about his parents?</a:t>
            </a:r>
          </a:p>
          <a:p>
            <a:r>
              <a:rPr lang="en-US" b="1" u="sng" dirty="0" smtClean="0"/>
              <a:t>Practice</a:t>
            </a:r>
            <a:r>
              <a:rPr lang="en-US" dirty="0" smtClean="0"/>
              <a:t>: Continue filling in the chart on pg. 274</a:t>
            </a:r>
            <a:endParaRPr lang="en-US" b="1" u="sng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3F69A-737C-4B43-AF7D-C606407497E2}" type="datetime1">
              <a:rPr lang="en-US" smtClean="0"/>
              <a:pPr/>
              <a:t>1/7/11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DDA6-01DC-244F-A043-0C935C1D5D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6488668"/>
            <a:ext cx="264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Back to Day 1 Schedule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/>
    </p:bldLst>
  </p:timing>
</p:sld>
</file>

<file path=ppt/theme/theme1.xml><?xml version="1.0" encoding="utf-8"?>
<a:theme xmlns:a="http://schemas.openxmlformats.org/drawingml/2006/main" name="FALL2 2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FALL2 2.pot</Template>
  <TotalTime>417</TotalTime>
  <Words>2308</Words>
  <Application>Microsoft Macintosh PowerPoint</Application>
  <PresentationFormat>On-screen Show (4:3)</PresentationFormat>
  <Paragraphs>385</Paragraphs>
  <Slides>31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FALL2 2</vt:lpstr>
      <vt:lpstr>One Land, Many Trails</vt:lpstr>
      <vt:lpstr>One Land, Many Trails</vt:lpstr>
      <vt:lpstr> Author: Joseph Bruchac  Illustrator: Rocco Baviera  Genre: biography ~ the true story of how Sitting Bull earns his name</vt:lpstr>
      <vt:lpstr>Day 1 Schedule</vt:lpstr>
      <vt:lpstr>Vocabulary</vt:lpstr>
      <vt:lpstr>Vocabulary: We will insert words where they best fit the context.</vt:lpstr>
      <vt:lpstr>Drawing Conclusions</vt:lpstr>
      <vt:lpstr>Drawing Conclusions</vt:lpstr>
      <vt:lpstr>Drawing Conclusions</vt:lpstr>
      <vt:lpstr>Daily Language Practice</vt:lpstr>
      <vt:lpstr>Subject and Object Pronouns</vt:lpstr>
      <vt:lpstr>Subject and Object Pronouns</vt:lpstr>
      <vt:lpstr>Subject and Object Pronouns</vt:lpstr>
      <vt:lpstr>Day 2 Schedule</vt:lpstr>
      <vt:lpstr>Prefixes and Suffixes</vt:lpstr>
      <vt:lpstr>Prefixes and Suffixes</vt:lpstr>
      <vt:lpstr>Prefixes and Suffixes</vt:lpstr>
      <vt:lpstr>Closure</vt:lpstr>
      <vt:lpstr>Daily Language Practice</vt:lpstr>
      <vt:lpstr>Day 3 Schedule</vt:lpstr>
      <vt:lpstr>Daily Language Practice</vt:lpstr>
      <vt:lpstr>Using I and Me</vt:lpstr>
      <vt:lpstr>Using I and Me</vt:lpstr>
      <vt:lpstr>Using I and Me</vt:lpstr>
      <vt:lpstr>Day 4 Schedule</vt:lpstr>
      <vt:lpstr>Analogies</vt:lpstr>
      <vt:lpstr>Analogies</vt:lpstr>
      <vt:lpstr>Analogies</vt:lpstr>
      <vt:lpstr>Analogies</vt:lpstr>
      <vt:lpstr>Daily Language Practice</vt:lpstr>
      <vt:lpstr>Day 5 Schedule</vt:lpstr>
    </vt:vector>
  </TitlesOfParts>
  <Company>Madera Unified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Land, Many Trails</dc:title>
  <dc:creator>Megan Kitt</dc:creator>
  <cp:lastModifiedBy>Megan Kitt</cp:lastModifiedBy>
  <cp:revision>2</cp:revision>
  <dcterms:created xsi:type="dcterms:W3CDTF">2011-01-07T16:09:19Z</dcterms:created>
  <dcterms:modified xsi:type="dcterms:W3CDTF">2011-01-07T19:29:31Z</dcterms:modified>
</cp:coreProperties>
</file>