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58" r:id="rId10"/>
    <p:sldId id="268" r:id="rId11"/>
    <p:sldId id="259" r:id="rId12"/>
    <p:sldId id="270" r:id="rId13"/>
    <p:sldId id="271" r:id="rId14"/>
    <p:sldId id="272" r:id="rId15"/>
    <p:sldId id="273" r:id="rId16"/>
    <p:sldId id="269" r:id="rId17"/>
    <p:sldId id="260" r:id="rId18"/>
    <p:sldId id="274" r:id="rId19"/>
    <p:sldId id="275" r:id="rId20"/>
    <p:sldId id="276" r:id="rId21"/>
    <p:sldId id="277" r:id="rId22"/>
    <p:sldId id="26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599047-D969-C442-972B-3D270BD23C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9AF8078C-3032-074B-855E-A02BD499F5ED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2C52804E-173F-3A47-A832-8DACFAC46B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7E7B68A-4F77-BF4A-9A0C-DDB54EB3789F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B168C0E-A08D-CA41-8B1A-72489FF79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900C5D-D21D-A94B-B2FB-A88E7A114AE2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F6BF794-9091-9248-9464-1B887B9EE2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27DC918-F547-294E-A294-D779A2143170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FAE8FD-6076-5E4B-A9FC-46ECC93758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268756-170C-3C42-9D03-B4E00BF380E1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2E769AC-05D4-8B42-9CA4-DDEB99A3F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175AE12-5787-964A-8B68-19CF05EEF36F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71ACEB6-368B-CE48-8C96-9823981A3A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7B856D7-12B1-274D-959E-53CE1BCD013D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7A00C84-BD0B-F84B-81A1-92F5BAF94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AD5846B-3497-164B-8B4D-6DCB7B6DBC53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7A4FA81-6FA7-6B44-BF34-0C1EC544F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BC0E6A-0E86-CF4B-9B87-75AF19143D36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B73D7C-74E1-804E-978E-DCCDBD8BE4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015743-A5FE-564B-A0E7-BAD8FA541241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F67B20-2DD0-2A4C-9DA5-DDB434ADCF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73907-DF87-5146-B94C-4ADCAB85B161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08778F9-DBD1-C24E-AB3E-0BF37439A6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96952B1-79EA-CF47-B21A-08BDDB1861C3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7AAC5AC-D280-BA42-AF74-ED58BECAEA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ヒラギノ角ゴ Pro W3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ヒラギノ角ゴ Pro W3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4" Type="http://schemas.openxmlformats.org/officeDocument/2006/relationships/slide" Target="slide11.xml"/><Relationship Id="rId5" Type="http://schemas.openxmlformats.org/officeDocument/2006/relationships/slide" Target="slide17.xml"/><Relationship Id="rId6" Type="http://schemas.openxmlformats.org/officeDocument/2006/relationships/slide" Target="slide22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2.xml"/><Relationship Id="rId3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8.xml"/><Relationship Id="rId3" Type="http://schemas.openxmlformats.org/officeDocument/2006/relationships/slide" Target="slide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8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Dear Mr. </a:t>
            </a:r>
            <a:r>
              <a:rPr lang="en-US" dirty="0" err="1" smtClean="0"/>
              <a:t>Henshaw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19200"/>
            <a:ext cx="4038600" cy="4525963"/>
          </a:xfrm>
        </p:spPr>
        <p:txBody>
          <a:bodyPr/>
          <a:lstStyle/>
          <a:p>
            <a:r>
              <a:rPr lang="en-US" sz="2400" u="sng" dirty="0" smtClean="0"/>
              <a:t>Author</a:t>
            </a:r>
            <a:r>
              <a:rPr lang="en-US" sz="2400" dirty="0" smtClean="0"/>
              <a:t>: Beverly Cleary</a:t>
            </a:r>
          </a:p>
          <a:p>
            <a:r>
              <a:rPr lang="en-US" sz="2400" u="sng" dirty="0" smtClean="0"/>
              <a:t>Illustrator</a:t>
            </a:r>
            <a:r>
              <a:rPr lang="en-US" sz="2400" dirty="0" smtClean="0"/>
              <a:t>: Paul O. </a:t>
            </a:r>
            <a:r>
              <a:rPr lang="en-US" sz="2400" dirty="0" err="1" smtClean="0"/>
              <a:t>Zelinsky</a:t>
            </a:r>
            <a:endParaRPr lang="en-US" sz="2400" dirty="0" smtClean="0"/>
          </a:p>
          <a:p>
            <a:r>
              <a:rPr lang="en-US" sz="2400" u="sng" dirty="0" smtClean="0"/>
              <a:t>Genre</a:t>
            </a:r>
            <a:r>
              <a:rPr lang="en-US" sz="2400" dirty="0" smtClean="0"/>
              <a:t>: realistic fiction ~ realistic characters and vents come to life in a fictional plot</a:t>
            </a:r>
          </a:p>
          <a:p>
            <a:r>
              <a:rPr lang="en-US" sz="2400" dirty="0" smtClean="0">
                <a:hlinkClick r:id="rId2" action="ppaction://hlinksldjump"/>
              </a:rPr>
              <a:t>Day 1</a:t>
            </a:r>
            <a:endParaRPr lang="en-US" sz="2400" dirty="0" smtClean="0"/>
          </a:p>
          <a:p>
            <a:r>
              <a:rPr lang="en-US" sz="2400" dirty="0" smtClean="0">
                <a:hlinkClick r:id="rId3" action="ppaction://hlinksldjump"/>
              </a:rPr>
              <a:t>Day 2</a:t>
            </a:r>
            <a:endParaRPr lang="en-US" sz="2400" dirty="0" smtClean="0"/>
          </a:p>
          <a:p>
            <a:r>
              <a:rPr lang="en-US" sz="2400" dirty="0" smtClean="0">
                <a:hlinkClick r:id="rId4" action="ppaction://hlinksldjump"/>
              </a:rPr>
              <a:t>Day 3</a:t>
            </a:r>
            <a:endParaRPr lang="en-US" sz="2400" dirty="0" smtClean="0"/>
          </a:p>
          <a:p>
            <a:r>
              <a:rPr lang="en-US" sz="2400" dirty="0" smtClean="0">
                <a:hlinkClick r:id="rId5" action="ppaction://hlinksldjump"/>
              </a:rPr>
              <a:t>Day 4</a:t>
            </a:r>
            <a:endParaRPr lang="en-US" sz="2400" dirty="0" smtClean="0"/>
          </a:p>
          <a:p>
            <a:r>
              <a:rPr lang="en-US" sz="2400" dirty="0" smtClean="0">
                <a:hlinkClick r:id="rId6" action="ppaction://hlinksldjump"/>
              </a:rPr>
              <a:t>Day 5</a:t>
            </a:r>
            <a:endParaRPr lang="en-US" sz="2400" dirty="0"/>
          </a:p>
        </p:txBody>
      </p:sp>
      <p:pic>
        <p:nvPicPr>
          <p:cNvPr id="5" name="Content Placeholder 4" descr="200px-DearMrHenshawBookCover.jpg"/>
          <p:cNvPicPr>
            <a:picLocks noGrp="1" noChangeAspect="1"/>
          </p:cNvPicPr>
          <p:nvPr>
            <p:ph sz="half" idx="2"/>
          </p:nvPr>
        </p:nvPicPr>
        <p:blipFill>
          <a:blip r:embed="rId7"/>
          <a:srcRect l="-16924" r="-16924"/>
          <a:stretch>
            <a:fillRect/>
          </a:stretch>
        </p:blipFill>
        <p:spPr>
          <a:xfrm>
            <a:off x="4495800" y="1600200"/>
            <a:ext cx="4648200" cy="4525963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seen dr. Moyer </a:t>
            </a:r>
            <a:r>
              <a:rPr lang="en-US" dirty="0" err="1" smtClean="0"/>
              <a:t>countles</a:t>
            </a:r>
            <a:r>
              <a:rPr lang="en-US" dirty="0" smtClean="0"/>
              <a:t> times.</a:t>
            </a:r>
          </a:p>
          <a:p>
            <a:endParaRPr lang="en-US" dirty="0" smtClean="0"/>
          </a:p>
          <a:p>
            <a:r>
              <a:rPr lang="en-US" dirty="0" err="1" smtClean="0"/>
              <a:t>Annas</a:t>
            </a:r>
            <a:r>
              <a:rPr lang="en-US" dirty="0" smtClean="0"/>
              <a:t> best trait is her </a:t>
            </a:r>
            <a:r>
              <a:rPr lang="en-US" dirty="0" err="1" smtClean="0"/>
              <a:t>deeliteful</a:t>
            </a:r>
            <a:r>
              <a:rPr lang="en-US" dirty="0" smtClean="0"/>
              <a:t> personality.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C918-F547-294E-A294-D779A2143170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8FD-6076-5E4B-A9FC-46ECC937588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102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/>
              <a:t>Making inferences</a:t>
            </a:r>
          </a:p>
          <a:p>
            <a:pPr lvl="2"/>
            <a:r>
              <a:rPr lang="en-US" dirty="0" smtClean="0"/>
              <a:t>Practice book pg. 250-251</a:t>
            </a:r>
            <a:endParaRPr lang="en-US" dirty="0" smtClean="0"/>
          </a:p>
          <a:p>
            <a:r>
              <a:rPr lang="en-US" u="sng" dirty="0" smtClean="0"/>
              <a:t>Work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254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Titles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E12-5787-964A-8B68-19CF05EEF36F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CEB6-368B-CE48-8C96-9823981A3A6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89984" y="6397186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Mr. </a:t>
            </a:r>
            <a:r>
              <a:rPr lang="en-US" dirty="0" err="1" smtClean="0">
                <a:hlinkClick r:id="" action="ppaction://hlinkshowjump?jump=firstslide"/>
              </a:rPr>
              <a:t>Henshaw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3951288"/>
          </a:xfrm>
        </p:spPr>
        <p:txBody>
          <a:bodyPr/>
          <a:lstStyle/>
          <a:p>
            <a:r>
              <a:rPr lang="en-US" dirty="0" smtClean="0"/>
              <a:t>We will capitalize and punctuate titles correctly.</a:t>
            </a:r>
          </a:p>
          <a:p>
            <a:endParaRPr lang="en-US" dirty="0" smtClean="0"/>
          </a:p>
          <a:p>
            <a:pPr>
              <a:buNone/>
            </a:pPr>
            <a:endParaRPr lang="en-US" b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143000"/>
            <a:ext cx="4041775" cy="639762"/>
          </a:xfrm>
        </p:spPr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828800"/>
            <a:ext cx="4041775" cy="3951288"/>
          </a:xfrm>
        </p:spPr>
        <p:txBody>
          <a:bodyPr/>
          <a:lstStyle/>
          <a:p>
            <a:r>
              <a:rPr lang="en-US" dirty="0" smtClean="0"/>
              <a:t>I read </a:t>
            </a:r>
            <a:r>
              <a:rPr lang="en-US" i="1" dirty="0" smtClean="0"/>
              <a:t>Ramona the Pest</a:t>
            </a:r>
            <a:r>
              <a:rPr lang="en-US" dirty="0" smtClean="0"/>
              <a:t> in 3</a:t>
            </a:r>
            <a:r>
              <a:rPr lang="en-US" baseline="30000" dirty="0" smtClean="0"/>
              <a:t>rd</a:t>
            </a:r>
            <a:r>
              <a:rPr lang="en-US" dirty="0" smtClean="0"/>
              <a:t> grade.</a:t>
            </a:r>
          </a:p>
          <a:p>
            <a:pPr lvl="1"/>
            <a:r>
              <a:rPr lang="en-US" dirty="0" smtClean="0"/>
              <a:t>What is the title of the book?</a:t>
            </a:r>
          </a:p>
          <a:p>
            <a:pPr lvl="1"/>
            <a:r>
              <a:rPr lang="en-US" dirty="0" smtClean="0"/>
              <a:t>How do you know?</a:t>
            </a:r>
          </a:p>
          <a:p>
            <a:r>
              <a:rPr lang="en-US" dirty="0" smtClean="0"/>
              <a:t>My favorite chapter was “Show and Tell.”</a:t>
            </a:r>
          </a:p>
          <a:p>
            <a:pPr lvl="1"/>
            <a:r>
              <a:rPr lang="en-US" dirty="0" smtClean="0"/>
              <a:t>What is the title of the chapter?</a:t>
            </a:r>
          </a:p>
          <a:p>
            <a:pPr lvl="1"/>
            <a:r>
              <a:rPr lang="en-US" dirty="0" smtClean="0"/>
              <a:t>How do you know?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4040188" cy="639762"/>
          </a:xfrm>
        </p:spPr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3951288"/>
          </a:xfrm>
        </p:spPr>
        <p:txBody>
          <a:bodyPr/>
          <a:lstStyle/>
          <a:p>
            <a:r>
              <a:rPr lang="en-US" sz="2000" dirty="0" smtClean="0"/>
              <a:t>When you write the title of a book, movie, or newspaper, capitalize the first, the last, and each important word.</a:t>
            </a:r>
          </a:p>
          <a:p>
            <a:r>
              <a:rPr lang="en-US" sz="2000" dirty="0" smtClean="0"/>
              <a:t>Capitalize forms of the verb </a:t>
            </a:r>
            <a:r>
              <a:rPr lang="en-US" sz="2000" i="1" dirty="0" smtClean="0"/>
              <a:t>be,</a:t>
            </a:r>
            <a:r>
              <a:rPr lang="en-US" sz="2000" dirty="0" smtClean="0"/>
              <a:t> including </a:t>
            </a:r>
            <a:r>
              <a:rPr lang="en-US" sz="2000" i="1" dirty="0" smtClean="0"/>
              <a:t>is, are,</a:t>
            </a:r>
            <a:r>
              <a:rPr lang="en-US" sz="2000" dirty="0" smtClean="0"/>
              <a:t> and </a:t>
            </a:r>
            <a:r>
              <a:rPr lang="en-US" sz="2000" i="1" dirty="0" smtClean="0"/>
              <a:t>am.</a:t>
            </a:r>
            <a:endParaRPr lang="en-US" sz="2000" dirty="0" smtClean="0"/>
          </a:p>
          <a:p>
            <a:r>
              <a:rPr lang="en-US" sz="2000" dirty="0" smtClean="0"/>
              <a:t>Capitalize a word such as </a:t>
            </a:r>
            <a:r>
              <a:rPr lang="en-US" sz="2000" i="1" dirty="0" smtClean="0"/>
              <a:t>and, in, of, to, a</a:t>
            </a:r>
            <a:r>
              <a:rPr lang="en-US" sz="2000" dirty="0" smtClean="0"/>
              <a:t>, or</a:t>
            </a:r>
            <a:r>
              <a:rPr lang="en-US" sz="2000" i="1" dirty="0" smtClean="0"/>
              <a:t> the</a:t>
            </a:r>
            <a:r>
              <a:rPr lang="en-US" sz="2000" dirty="0" smtClean="0"/>
              <a:t> only when it is the first of last word in a title.</a:t>
            </a:r>
          </a:p>
          <a:p>
            <a:r>
              <a:rPr lang="en-US" sz="2000" dirty="0" smtClean="0"/>
              <a:t>Underline titles of books, movies, and newspapers.</a:t>
            </a:r>
          </a:p>
          <a:p>
            <a:r>
              <a:rPr lang="en-US" sz="2000" dirty="0" smtClean="0"/>
              <a:t>Put titles of chapters, poems, songs, and short stories in quotation marks.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066800"/>
            <a:ext cx="4041775" cy="639762"/>
          </a:xfrm>
        </p:spPr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76400"/>
            <a:ext cx="4041775" cy="3951288"/>
          </a:xfrm>
        </p:spPr>
        <p:txBody>
          <a:bodyPr/>
          <a:lstStyle/>
          <a:p>
            <a:r>
              <a:rPr lang="en-US" dirty="0" smtClean="0"/>
              <a:t>A review of Bryan Ashley’s book Turtle Knows Your Name appears in this issue of Kids magazine.</a:t>
            </a:r>
          </a:p>
          <a:p>
            <a:r>
              <a:rPr lang="en-US" dirty="0" smtClean="0"/>
              <a:t>How did I know what needed to be underlined?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086600" y="2438400"/>
            <a:ext cx="76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29200" y="2819400"/>
            <a:ext cx="2743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29200" y="358140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Tomie</a:t>
            </a:r>
            <a:r>
              <a:rPr lang="en-US" dirty="0" smtClean="0"/>
              <a:t> de Paola writes about a grandmother’s cooking in his book, Watch Out For The Chicken Feet In Your Soup.</a:t>
            </a:r>
          </a:p>
          <a:p>
            <a:pPr lvl="1"/>
            <a:r>
              <a:rPr lang="en-US" dirty="0" smtClean="0"/>
              <a:t>What is the title?</a:t>
            </a:r>
          </a:p>
          <a:p>
            <a:pPr lvl="1"/>
            <a:r>
              <a:rPr lang="en-US" dirty="0" smtClean="0"/>
              <a:t>Should it be in quotations or underlined?</a:t>
            </a:r>
          </a:p>
          <a:p>
            <a:pPr lvl="1"/>
            <a:r>
              <a:rPr lang="en-US" dirty="0" smtClean="0"/>
              <a:t>What words do not need to be capitalized?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What is the correct way to capitalize and punctuate the following?</a:t>
            </a:r>
          </a:p>
          <a:p>
            <a:pPr lvl="1"/>
            <a:r>
              <a:rPr lang="en-US" dirty="0" smtClean="0"/>
              <a:t>One of my favorite poems by </a:t>
            </a:r>
            <a:r>
              <a:rPr lang="en-US" dirty="0" err="1" smtClean="0"/>
              <a:t>Shel</a:t>
            </a:r>
            <a:r>
              <a:rPr lang="en-US" dirty="0" smtClean="0"/>
              <a:t> Silverstein is Sarah Cynthia Sylvia Stout Would Not Take The Garbage Out.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There’s an article about Beverly Cleary in our town newspaper, The Mountain Times.</a:t>
            </a:r>
          </a:p>
          <a:p>
            <a:r>
              <a:rPr lang="en-US" dirty="0" smtClean="0"/>
              <a:t>My brother has seen the movie The Black Stallion five times.</a:t>
            </a:r>
          </a:p>
          <a:p>
            <a:r>
              <a:rPr lang="en-US" dirty="0" smtClean="0"/>
              <a:t>My baby sister’s favorite song is Old MacDonald Had a Farm.</a:t>
            </a:r>
          </a:p>
          <a:p>
            <a:r>
              <a:rPr lang="en-US" dirty="0" smtClean="0"/>
              <a:t>My favorite book is Harry Potter and the Deathly Hallows.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C918-F547-294E-A294-D779A2143170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8FD-6076-5E4B-A9FC-46ECC937588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912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did Uncle Tim become so </a:t>
            </a:r>
            <a:r>
              <a:rPr lang="en-US" dirty="0" err="1" smtClean="0"/>
              <a:t>forgettfull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I was </a:t>
            </a:r>
            <a:r>
              <a:rPr lang="en-US" dirty="0" err="1" smtClean="0"/>
              <a:t>breathliss</a:t>
            </a:r>
            <a:r>
              <a:rPr lang="en-US" dirty="0" smtClean="0"/>
              <a:t> after I read Earthquakes Can happen Here.</a:t>
            </a:r>
          </a:p>
          <a:p>
            <a:endParaRPr lang="en-US" dirty="0" smtClean="0"/>
          </a:p>
          <a:p>
            <a:r>
              <a:rPr lang="en-US" dirty="0" err="1" smtClean="0"/>
              <a:t>Latelly</a:t>
            </a:r>
            <a:r>
              <a:rPr lang="en-US" dirty="0" smtClean="0"/>
              <a:t> I have read Paul Bunyan and Pecos Bill.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C918-F547-294E-A294-D779A2143170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8FD-6076-5E4B-A9FC-46ECC937588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74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“More Young Writers” (434-437)</a:t>
            </a:r>
            <a:endParaRPr lang="en-US" dirty="0" smtClean="0"/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255</a:t>
            </a:r>
            <a:endParaRPr lang="en-US" dirty="0" smtClean="0"/>
          </a:p>
          <a:p>
            <a:pPr lvl="1"/>
            <a:r>
              <a:rPr lang="en-US" dirty="0" smtClean="0">
                <a:hlinkClick r:id="rId2" action="ppaction://hlinksldjump"/>
              </a:rPr>
              <a:t>Connotations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258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E12-5787-964A-8B68-19CF05EEF36F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CEB6-368B-CE48-8C96-9823981A3A6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05473" y="6412675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Mr. </a:t>
            </a:r>
            <a:r>
              <a:rPr lang="en-US" dirty="0" err="1" smtClean="0">
                <a:hlinkClick r:id="" action="ppaction://hlinkshowjump?jump=firstslide"/>
              </a:rPr>
              <a:t>Henshaw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Connotation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identify whether a word has a positive or negative connotation.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c</a:t>
            </a:r>
            <a:r>
              <a:rPr lang="en-US" u="sng" dirty="0" smtClean="0"/>
              <a:t>onnotation</a:t>
            </a:r>
            <a:r>
              <a:rPr lang="en-US" dirty="0" smtClean="0"/>
              <a:t>: the feelings and associations a word has.</a:t>
            </a:r>
          </a:p>
          <a:p>
            <a:r>
              <a:rPr lang="en-US" u="sng" dirty="0" smtClean="0"/>
              <a:t>n</a:t>
            </a:r>
            <a:r>
              <a:rPr lang="en-US" u="sng" dirty="0" smtClean="0"/>
              <a:t>eutral</a:t>
            </a:r>
            <a:r>
              <a:rPr lang="en-US" dirty="0" smtClean="0"/>
              <a:t>: neither negative nor positive</a:t>
            </a:r>
            <a:endParaRPr lang="en-US" u="sng" dirty="0" smtClean="0"/>
          </a:p>
          <a:p>
            <a:r>
              <a:rPr lang="en-US" u="sng" dirty="0" smtClean="0"/>
              <a:t>Example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Barry’s sisters </a:t>
            </a:r>
            <a:r>
              <a:rPr lang="en-US" u="sng" dirty="0" smtClean="0"/>
              <a:t>giggle</a:t>
            </a:r>
            <a:r>
              <a:rPr lang="en-US" dirty="0" smtClean="0"/>
              <a:t> and hide.</a:t>
            </a:r>
          </a:p>
          <a:p>
            <a:pPr lvl="1"/>
            <a:r>
              <a:rPr lang="en-US" dirty="0" smtClean="0"/>
              <a:t>Barry’s sisters </a:t>
            </a:r>
            <a:r>
              <a:rPr lang="en-US" u="sng" dirty="0" smtClean="0"/>
              <a:t>snicker</a:t>
            </a:r>
            <a:r>
              <a:rPr lang="en-US" dirty="0" smtClean="0"/>
              <a:t> and hide. </a:t>
            </a:r>
            <a:endParaRPr lang="en-US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Connotation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Think of what picture or feeling the word creates for you.</a:t>
            </a:r>
          </a:p>
          <a:p>
            <a:pPr marL="457200" indent="-45720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i="1" dirty="0" smtClean="0"/>
              <a:t>Shining</a:t>
            </a:r>
            <a:r>
              <a:rPr lang="en-US" dirty="0" smtClean="0"/>
              <a:t> versus </a:t>
            </a:r>
            <a:r>
              <a:rPr lang="en-US" i="1" dirty="0" smtClean="0"/>
              <a:t>glaring</a:t>
            </a:r>
          </a:p>
          <a:p>
            <a:r>
              <a:rPr lang="en-US" i="1" dirty="0" smtClean="0"/>
              <a:t>Shining</a:t>
            </a:r>
            <a:r>
              <a:rPr lang="en-US" dirty="0" smtClean="0"/>
              <a:t> makes me think of the warm, bright sun.  This has a positive connotation.</a:t>
            </a:r>
          </a:p>
          <a:p>
            <a:r>
              <a:rPr lang="en-US" i="1" dirty="0" smtClean="0"/>
              <a:t>Glaring</a:t>
            </a:r>
            <a:r>
              <a:rPr lang="en-US" dirty="0" smtClean="0"/>
              <a:t> makes be think of something so bright that it hurts my eyes.  This has a negative connotation.</a:t>
            </a:r>
            <a:endParaRPr lang="en-US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 Schedule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Making Inferences</a:t>
            </a:r>
            <a:endParaRPr lang="en-US" dirty="0" smtClean="0"/>
          </a:p>
          <a:p>
            <a:pPr lvl="1"/>
            <a:r>
              <a:rPr lang="en-US" dirty="0" smtClean="0"/>
              <a:t>Read segment 1 (416-424)</a:t>
            </a:r>
            <a:endParaRPr lang="en-US" dirty="0" smtClean="0"/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pretest (437g)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2C4A-62C4-FC41-8203-E3D381F3E76E}" type="datetime1">
              <a:rPr lang="en-US"/>
              <a:pPr/>
              <a:t>12/12/10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FE7-90BE-8447-AC97-BC709F92EC07}" type="slidenum">
              <a:rPr lang="en-US"/>
              <a:pPr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11192" y="6428165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Mr. </a:t>
            </a:r>
            <a:r>
              <a:rPr lang="en-US" dirty="0" err="1" smtClean="0">
                <a:hlinkClick r:id="" action="ppaction://hlinkshowjump?jump=firstslide"/>
              </a:rPr>
              <a:t>Henshaw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Connotation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3951288"/>
          </a:xfrm>
        </p:spPr>
        <p:txBody>
          <a:bodyPr/>
          <a:lstStyle/>
          <a:p>
            <a:r>
              <a:rPr lang="en-US" dirty="0" smtClean="0"/>
              <a:t>g</a:t>
            </a:r>
            <a:r>
              <a:rPr lang="en-US" dirty="0" smtClean="0"/>
              <a:t>roup</a:t>
            </a:r>
          </a:p>
          <a:p>
            <a:r>
              <a:rPr lang="en-US" dirty="0" smtClean="0"/>
              <a:t>b</a:t>
            </a:r>
            <a:r>
              <a:rPr lang="en-US" dirty="0" smtClean="0"/>
              <a:t>unch</a:t>
            </a:r>
          </a:p>
          <a:p>
            <a:r>
              <a:rPr lang="en-US" dirty="0" smtClean="0"/>
              <a:t>mob</a:t>
            </a:r>
          </a:p>
          <a:p>
            <a:r>
              <a:rPr lang="en-US" dirty="0" smtClean="0"/>
              <a:t>What word creates a negative feeling or picture?</a:t>
            </a:r>
          </a:p>
          <a:p>
            <a:pPr lvl="1"/>
            <a:r>
              <a:rPr lang="en-US" dirty="0" smtClean="0"/>
              <a:t>The howling mob ran into the store.</a:t>
            </a:r>
          </a:p>
          <a:p>
            <a:r>
              <a:rPr lang="en-US" dirty="0" smtClean="0"/>
              <a:t>What word creates a positive feeling or picture?</a:t>
            </a:r>
          </a:p>
          <a:p>
            <a:pPr lvl="1"/>
            <a:r>
              <a:rPr lang="en-US" dirty="0" smtClean="0"/>
              <a:t>I went to the library with a bunch of my friends.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143000"/>
            <a:ext cx="4041775" cy="639762"/>
          </a:xfrm>
        </p:spPr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752600"/>
            <a:ext cx="4041775" cy="3951288"/>
          </a:xfrm>
        </p:spPr>
        <p:txBody>
          <a:bodyPr/>
          <a:lstStyle/>
          <a:p>
            <a:r>
              <a:rPr lang="en-US" dirty="0" smtClean="0"/>
              <a:t>What word means “the feelings and associations a word has”?</a:t>
            </a:r>
          </a:p>
          <a:p>
            <a:r>
              <a:rPr lang="en-US" dirty="0" smtClean="0"/>
              <a:t>What word has neither a positive nor a negative connotation?</a:t>
            </a:r>
          </a:p>
          <a:p>
            <a:r>
              <a:rPr lang="en-US" dirty="0" smtClean="0"/>
              <a:t>Which word has the positive connotation?</a:t>
            </a:r>
          </a:p>
          <a:p>
            <a:pPr lvl="1"/>
            <a:r>
              <a:rPr lang="en-US" dirty="0" smtClean="0"/>
              <a:t>youthful</a:t>
            </a:r>
          </a:p>
          <a:p>
            <a:pPr lvl="1"/>
            <a:r>
              <a:rPr lang="en-US" dirty="0" smtClean="0"/>
              <a:t>immature</a:t>
            </a:r>
          </a:p>
          <a:p>
            <a:r>
              <a:rPr lang="en-US" b="1" u="sng" dirty="0" smtClean="0"/>
              <a:t>Independent Practice</a:t>
            </a:r>
          </a:p>
          <a:p>
            <a:pPr lvl="1"/>
            <a:r>
              <a:rPr lang="en-US" dirty="0" smtClean="0"/>
              <a:t>Practice book pg. 256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95704" y="6552081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you help Kristin cross the </a:t>
            </a:r>
            <a:r>
              <a:rPr lang="en-US" dirty="0" err="1" smtClean="0"/>
              <a:t>st</a:t>
            </a:r>
            <a:r>
              <a:rPr lang="en-US" dirty="0" smtClean="0"/>
              <a:t>. </a:t>
            </a:r>
            <a:r>
              <a:rPr lang="en-US" dirty="0" err="1" smtClean="0"/>
              <a:t>safelly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 err="1" smtClean="0"/>
              <a:t>goverment</a:t>
            </a:r>
            <a:r>
              <a:rPr lang="en-US" dirty="0" smtClean="0"/>
              <a:t> report is due on Mon. morning.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C918-F547-294E-A294-D779A2143170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8FD-6076-5E4B-A9FC-46ECC937588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91334" y="644365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/>
              <a:t>Practice book pg. 259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E12-5787-964A-8B68-19CF05EEF36F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CEB6-368B-CE48-8C96-9823981A3A6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49238" y="6428165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Mr. </a:t>
            </a:r>
            <a:r>
              <a:rPr lang="en-US" dirty="0" err="1" smtClean="0">
                <a:hlinkClick r:id="" action="ppaction://hlinkshowjump?jump=firstslide"/>
              </a:rPr>
              <a:t>Henshaw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639762"/>
          </a:xfrm>
        </p:spPr>
        <p:txBody>
          <a:bodyPr/>
          <a:lstStyle/>
          <a:p>
            <a:r>
              <a:rPr lang="en-US" u="sng" dirty="0" smtClean="0"/>
              <a:t>Objective:</a:t>
            </a:r>
            <a:r>
              <a:rPr lang="en-US" dirty="0" smtClean="0"/>
              <a:t> we will define new vocabulary words.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7400"/>
            <a:ext cx="4040188" cy="3951288"/>
          </a:xfrm>
        </p:spPr>
        <p:txBody>
          <a:bodyPr/>
          <a:lstStyle/>
          <a:p>
            <a:r>
              <a:rPr lang="en-US" u="sng" dirty="0" smtClean="0"/>
              <a:t>d</a:t>
            </a:r>
            <a:r>
              <a:rPr lang="en-US" u="sng" dirty="0" smtClean="0"/>
              <a:t>iary</a:t>
            </a:r>
            <a:r>
              <a:rPr lang="en-US" dirty="0" smtClean="0"/>
              <a:t>: a daily record or journal</a:t>
            </a:r>
          </a:p>
          <a:p>
            <a:r>
              <a:rPr lang="en-US" u="sng" dirty="0" smtClean="0"/>
              <a:t>d</a:t>
            </a:r>
            <a:r>
              <a:rPr lang="en-US" u="sng" dirty="0" smtClean="0"/>
              <a:t>isappointed</a:t>
            </a:r>
            <a:r>
              <a:rPr lang="en-US" dirty="0" smtClean="0"/>
              <a:t>: made unhappy by seeing one’s hopes come to nothing</a:t>
            </a:r>
          </a:p>
          <a:p>
            <a:r>
              <a:rPr lang="en-US" u="sng" dirty="0" smtClean="0"/>
              <a:t>e</a:t>
            </a:r>
            <a:r>
              <a:rPr lang="en-US" u="sng" dirty="0" smtClean="0"/>
              <a:t>xperience</a:t>
            </a:r>
            <a:r>
              <a:rPr lang="en-US" dirty="0" smtClean="0"/>
              <a:t>: something that happens to someone</a:t>
            </a:r>
          </a:p>
          <a:p>
            <a:r>
              <a:rPr lang="en-US" u="sng" dirty="0" smtClean="0"/>
              <a:t>p</a:t>
            </a:r>
            <a:r>
              <a:rPr lang="en-US" u="sng" dirty="0" smtClean="0"/>
              <a:t>rose</a:t>
            </a:r>
            <a:r>
              <a:rPr lang="en-US" dirty="0" smtClean="0"/>
              <a:t>: ordinary spoken or written language as opposed to verse of poetry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219200"/>
            <a:ext cx="4041775" cy="4830763"/>
          </a:xfrm>
        </p:spPr>
        <p:txBody>
          <a:bodyPr/>
          <a:lstStyle/>
          <a:p>
            <a:r>
              <a:rPr lang="en-US" u="sng" dirty="0" smtClean="0"/>
              <a:t>r</a:t>
            </a:r>
            <a:r>
              <a:rPr lang="en-US" u="sng" dirty="0" smtClean="0"/>
              <a:t>ejected</a:t>
            </a:r>
            <a:r>
              <a:rPr lang="en-US" dirty="0" smtClean="0"/>
              <a:t>: turned down; did not accept</a:t>
            </a:r>
          </a:p>
          <a:p>
            <a:r>
              <a:rPr lang="en-US" u="sng" dirty="0" smtClean="0"/>
              <a:t>s</a:t>
            </a:r>
            <a:r>
              <a:rPr lang="en-US" u="sng" dirty="0" smtClean="0"/>
              <a:t>noop</a:t>
            </a:r>
            <a:r>
              <a:rPr lang="en-US" dirty="0" smtClean="0"/>
              <a:t>: someone who tries to find out about other people’s doings in a sneaky way</a:t>
            </a:r>
          </a:p>
          <a:p>
            <a:r>
              <a:rPr lang="en-US" u="sng" dirty="0" smtClean="0"/>
              <a:t>s</a:t>
            </a:r>
            <a:r>
              <a:rPr lang="en-US" u="sng" dirty="0" smtClean="0"/>
              <a:t>plendid</a:t>
            </a:r>
            <a:r>
              <a:rPr lang="en-US" dirty="0" smtClean="0"/>
              <a:t>: excellent</a:t>
            </a:r>
          </a:p>
          <a:p>
            <a:r>
              <a:rPr lang="en-US" u="sng" dirty="0" smtClean="0"/>
              <a:t>s</a:t>
            </a:r>
            <a:r>
              <a:rPr lang="en-US" u="sng" dirty="0" smtClean="0"/>
              <a:t>ubmitted</a:t>
            </a:r>
            <a:r>
              <a:rPr lang="en-US" dirty="0" smtClean="0"/>
              <a:t>: offered one’s work to someone who might publish it</a:t>
            </a:r>
          </a:p>
          <a:p>
            <a:r>
              <a:rPr lang="en-US" u="sng" dirty="0" smtClean="0"/>
              <a:t>u</a:t>
            </a:r>
            <a:r>
              <a:rPr lang="en-US" u="sng" dirty="0" smtClean="0"/>
              <a:t>nderstanding</a:t>
            </a:r>
            <a:r>
              <a:rPr lang="en-US" dirty="0" smtClean="0"/>
              <a:t>: knowledge of something; being aware of why something is the way it is</a:t>
            </a:r>
            <a:endParaRPr lang="en-US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will insert words where they best fit the context.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568950" cy="5853113"/>
          </a:xfrm>
        </p:spPr>
        <p:txBody>
          <a:bodyPr/>
          <a:lstStyle/>
          <a:p>
            <a:r>
              <a:rPr lang="en-US" sz="2000" dirty="0" smtClean="0"/>
              <a:t>Do you fill page after page of your </a:t>
            </a:r>
            <a:r>
              <a:rPr lang="en-US" sz="2000" u="sng" dirty="0" smtClean="0"/>
              <a:t>		</a:t>
            </a:r>
            <a:r>
              <a:rPr lang="en-US" sz="2000" dirty="0" smtClean="0"/>
              <a:t> with fascinating descriptions of every </a:t>
            </a:r>
            <a:r>
              <a:rPr lang="en-US" sz="2000" u="sng" dirty="0" smtClean="0"/>
              <a:t>			</a:t>
            </a:r>
            <a:r>
              <a:rPr lang="en-US" sz="2000" dirty="0" smtClean="0"/>
              <a:t> you can recall?  Are you </a:t>
            </a:r>
            <a:r>
              <a:rPr lang="en-US" sz="2000" u="sng" dirty="0" smtClean="0"/>
              <a:t>			</a:t>
            </a:r>
            <a:r>
              <a:rPr lang="en-US" sz="2000" dirty="0" smtClean="0"/>
              <a:t>  when your pen runs out of ink?</a:t>
            </a:r>
          </a:p>
          <a:p>
            <a:r>
              <a:rPr lang="en-US" sz="2000" dirty="0" smtClean="0"/>
              <a:t>Do you turn ideas into </a:t>
            </a:r>
            <a:r>
              <a:rPr lang="en-US" sz="2000" u="sng" dirty="0" smtClean="0"/>
              <a:t>		</a:t>
            </a:r>
            <a:r>
              <a:rPr lang="en-US" sz="2000" dirty="0" smtClean="0"/>
              <a:t> and then into dialogue with ease?</a:t>
            </a:r>
          </a:p>
          <a:p>
            <a:r>
              <a:rPr lang="en-US" sz="2000" dirty="0" smtClean="0"/>
              <a:t>Are you tired of having the </a:t>
            </a:r>
            <a:r>
              <a:rPr lang="en-US" sz="2000" u="sng" dirty="0" smtClean="0"/>
              <a:t>		</a:t>
            </a:r>
            <a:r>
              <a:rPr lang="en-US" sz="2000" dirty="0" smtClean="0"/>
              <a:t> film scripts you’ve</a:t>
            </a:r>
            <a:r>
              <a:rPr lang="en-US" sz="2000" u="sng" dirty="0" smtClean="0"/>
              <a:t>		</a:t>
            </a:r>
            <a:r>
              <a:rPr lang="en-US" sz="2000" dirty="0" smtClean="0"/>
              <a:t> be </a:t>
            </a:r>
            <a:r>
              <a:rPr lang="en-US" sz="2000" u="sng" dirty="0" smtClean="0"/>
              <a:t>			</a:t>
            </a:r>
            <a:r>
              <a:rPr lang="en-US" sz="2000" dirty="0" smtClean="0"/>
              <a:t> by producers?  Would you like to gain a better </a:t>
            </a:r>
            <a:r>
              <a:rPr lang="en-US" sz="2000" u="sng" dirty="0" smtClean="0"/>
              <a:t>			</a:t>
            </a:r>
            <a:r>
              <a:rPr lang="en-US" sz="2000" dirty="0" smtClean="0"/>
              <a:t> of how to have the scripts be accepted and made into movies?</a:t>
            </a:r>
          </a:p>
          <a:p>
            <a:r>
              <a:rPr lang="en-US" sz="2000" dirty="0" smtClean="0"/>
              <a:t>You don’t have to be a </a:t>
            </a:r>
            <a:r>
              <a:rPr lang="en-US" sz="2000" u="sng" dirty="0" smtClean="0"/>
              <a:t>		</a:t>
            </a:r>
            <a:r>
              <a:rPr lang="en-US" sz="2000" dirty="0" smtClean="0"/>
              <a:t> to learn the secrets of successful film script writing.  Just sign up for the Beginning Screen Writing course this summer.</a:t>
            </a:r>
          </a:p>
          <a:p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9657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d</a:t>
            </a:r>
            <a:r>
              <a:rPr lang="en-US" sz="2000" dirty="0" smtClean="0"/>
              <a:t>iary</a:t>
            </a:r>
          </a:p>
          <a:p>
            <a:r>
              <a:rPr lang="en-US" sz="2000" dirty="0" smtClean="0"/>
              <a:t>d</a:t>
            </a:r>
            <a:r>
              <a:rPr lang="en-US" sz="2000" dirty="0" smtClean="0"/>
              <a:t>isappointed</a:t>
            </a:r>
          </a:p>
          <a:p>
            <a:r>
              <a:rPr lang="en-US" sz="2000" dirty="0" smtClean="0"/>
              <a:t>e</a:t>
            </a:r>
            <a:r>
              <a:rPr lang="en-US" sz="2000" dirty="0" smtClean="0"/>
              <a:t>xperience</a:t>
            </a:r>
          </a:p>
          <a:p>
            <a:r>
              <a:rPr lang="en-US" sz="2000" dirty="0" smtClean="0"/>
              <a:t>p</a:t>
            </a:r>
            <a:r>
              <a:rPr lang="en-US" sz="2000" dirty="0" smtClean="0"/>
              <a:t>rose</a:t>
            </a:r>
          </a:p>
          <a:p>
            <a:r>
              <a:rPr lang="en-US" sz="2000" dirty="0" smtClean="0"/>
              <a:t>r</a:t>
            </a:r>
            <a:r>
              <a:rPr lang="en-US" sz="2000" dirty="0" smtClean="0"/>
              <a:t>ejected</a:t>
            </a:r>
          </a:p>
          <a:p>
            <a:r>
              <a:rPr lang="en-US" sz="2000" dirty="0" smtClean="0"/>
              <a:t>s</a:t>
            </a:r>
            <a:r>
              <a:rPr lang="en-US" sz="2000" dirty="0" smtClean="0"/>
              <a:t>noop</a:t>
            </a:r>
          </a:p>
          <a:p>
            <a:r>
              <a:rPr lang="en-US" sz="2000" dirty="0" smtClean="0"/>
              <a:t>s</a:t>
            </a:r>
            <a:r>
              <a:rPr lang="en-US" sz="2000" dirty="0" smtClean="0"/>
              <a:t>plendid</a:t>
            </a:r>
          </a:p>
          <a:p>
            <a:r>
              <a:rPr lang="en-US" sz="2000" dirty="0" smtClean="0"/>
              <a:t>s</a:t>
            </a:r>
            <a:r>
              <a:rPr lang="en-US" sz="2000" dirty="0" smtClean="0"/>
              <a:t>ubmitted</a:t>
            </a:r>
          </a:p>
          <a:p>
            <a:r>
              <a:rPr lang="en-US" sz="2000" dirty="0" smtClean="0"/>
              <a:t>understanding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5743-A5FE-564B-A0E7-BAD8FA541241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7B20-2DD0-2A4C-9DA5-DDB434ADCF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578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Inferences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Objective</a:t>
            </a:r>
            <a:r>
              <a:rPr lang="en-US" dirty="0" smtClean="0"/>
              <a:t>: We will make inferences.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 smtClean="0"/>
              <a:t>Prior Knowledge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Your friend shows up wearing shin guards and cleats.  What guess can you make about the game your friend will be playing?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Inference</a:t>
            </a:r>
            <a:r>
              <a:rPr lang="en-US" dirty="0" smtClean="0"/>
              <a:t>: an educated guess</a:t>
            </a:r>
          </a:p>
          <a:p>
            <a:endParaRPr lang="en-US" u="sng" dirty="0" smtClean="0"/>
          </a:p>
          <a:p>
            <a:r>
              <a:rPr lang="en-US" b="1" u="sng" dirty="0" smtClean="0"/>
              <a:t>Importance</a:t>
            </a:r>
            <a:r>
              <a:rPr lang="en-US" b="1" dirty="0" smtClean="0"/>
              <a:t>: </a:t>
            </a:r>
            <a:r>
              <a:rPr lang="en-US" dirty="0" smtClean="0"/>
              <a:t>during important events in a story, the author often lets action and emotions carry the information.  It is necessary to make inferences to figure out what the characters are feeling.</a:t>
            </a:r>
            <a:endParaRPr lang="en-US" b="1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Inferences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62572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Context clues + personal knowledge = inference</a:t>
            </a:r>
          </a:p>
          <a:p>
            <a:pPr marL="457200" indent="-457200">
              <a:buAutoNum type="arabicPeriod"/>
            </a:pPr>
            <a:r>
              <a:rPr lang="en-US" dirty="0" smtClean="0"/>
              <a:t>Revise old inferences and make new ones based on new details and clues in the story.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930525"/>
          </a:xfrm>
        </p:spPr>
        <p:txBody>
          <a:bodyPr/>
          <a:lstStyle/>
          <a:p>
            <a:r>
              <a:rPr lang="en-US" dirty="0" smtClean="0"/>
              <a:t>Open your practice book to page 248.</a:t>
            </a:r>
          </a:p>
          <a:p>
            <a:r>
              <a:rPr lang="en-US" dirty="0" smtClean="0"/>
              <a:t>Let’s read the first 3 sentences in the entry for Tuesday, March 20, on page 419.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4724400"/>
          <a:ext cx="9144000" cy="1833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048000"/>
                <a:gridCol w="3048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Evidence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from the story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Own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experiences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Inferences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What kind of person is Leigh?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When the librarian tells him he still has time to enter a contest to meet a famous author,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which he wants to do, he gets right to work.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Someone who is willing to start a difficult task right away in order to achieve something is responsible.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Leigh is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responsible.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Inferences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3951288"/>
          </a:xfrm>
        </p:spPr>
        <p:txBody>
          <a:bodyPr/>
          <a:lstStyle/>
          <a:p>
            <a:r>
              <a:rPr lang="en-US" dirty="0" smtClean="0"/>
              <a:t>Let’s read pg. 417 to make an additional inference about the type of person Leigh is.</a:t>
            </a:r>
          </a:p>
          <a:p>
            <a:pPr lvl="1"/>
            <a:r>
              <a:rPr lang="en-US" dirty="0" smtClean="0"/>
              <a:t>How long has Leigh been writing to Mr. </a:t>
            </a:r>
            <a:r>
              <a:rPr lang="en-US" dirty="0" err="1" smtClean="0"/>
              <a:t>Henshaw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types of experiences is Leigh dealing with as the story begins?</a:t>
            </a:r>
          </a:p>
          <a:p>
            <a:pPr lvl="1"/>
            <a:r>
              <a:rPr lang="en-US" dirty="0" smtClean="0"/>
              <a:t>What does this tell us about Leigh?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39762"/>
          </a:xfrm>
        </p:spPr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828800"/>
            <a:ext cx="4041775" cy="3951288"/>
          </a:xfrm>
        </p:spPr>
        <p:txBody>
          <a:bodyPr/>
          <a:lstStyle/>
          <a:p>
            <a:r>
              <a:rPr lang="en-US" sz="2000" dirty="0" smtClean="0"/>
              <a:t>What word means “educated guess”?</a:t>
            </a:r>
          </a:p>
          <a:p>
            <a:r>
              <a:rPr lang="en-US" sz="2000" dirty="0" smtClean="0"/>
              <a:t>What do we use to make an inference?</a:t>
            </a:r>
          </a:p>
          <a:p>
            <a:r>
              <a:rPr lang="en-US" sz="2000" dirty="0" smtClean="0"/>
              <a:t>You walk into a room and see your best friend jumping up and down and clapping her hands.  What could you infer just happened?</a:t>
            </a:r>
          </a:p>
          <a:p>
            <a:r>
              <a:rPr lang="en-US" b="1" u="sng" dirty="0" smtClean="0"/>
              <a:t>Practice</a:t>
            </a:r>
            <a:endParaRPr lang="en-US" b="1" dirty="0" smtClean="0"/>
          </a:p>
          <a:p>
            <a:pPr lvl="1"/>
            <a:r>
              <a:rPr lang="en-US" dirty="0" smtClean="0"/>
              <a:t>Continue filling in the chart on practice book pg. 248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6D7-12B1-274D-959E-53CE1BCD013D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0C84-BD0B-F84B-81A1-92F5BAF94CC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2578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most dreadful thing that has happened to our team?</a:t>
            </a:r>
          </a:p>
          <a:p>
            <a:endParaRPr lang="en-US" dirty="0" smtClean="0"/>
          </a:p>
          <a:p>
            <a:r>
              <a:rPr lang="en-US" dirty="0" smtClean="0"/>
              <a:t>It is always nice to see Jacks </a:t>
            </a:r>
            <a:r>
              <a:rPr lang="en-US" dirty="0" err="1" smtClean="0"/>
              <a:t>cheerfull</a:t>
            </a:r>
            <a:r>
              <a:rPr lang="en-US" dirty="0" smtClean="0"/>
              <a:t> face.</a:t>
            </a:r>
          </a:p>
          <a:p>
            <a:endParaRPr lang="en-US" dirty="0" smtClean="0"/>
          </a:p>
          <a:p>
            <a:r>
              <a:rPr lang="en-US" dirty="0" err="1" smtClean="0"/>
              <a:t>Mrs</a:t>
            </a:r>
            <a:r>
              <a:rPr lang="en-US" dirty="0" smtClean="0"/>
              <a:t> Lopez was </a:t>
            </a:r>
            <a:r>
              <a:rPr lang="en-US" dirty="0" err="1" smtClean="0"/>
              <a:t>speechlest</a:t>
            </a:r>
            <a:r>
              <a:rPr lang="en-US" dirty="0" smtClean="0"/>
              <a:t> when she saw her pictures on our poster.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C918-F547-294E-A294-D779A2143170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E8FD-6076-5E4B-A9FC-46ECC937588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436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sz="2000" dirty="0" smtClean="0"/>
              <a:t>Segment 2 (424-430)</a:t>
            </a:r>
          </a:p>
          <a:p>
            <a:pPr lvl="1"/>
            <a:r>
              <a:rPr lang="en-US" sz="2000" dirty="0" smtClean="0"/>
              <a:t>Making inferences</a:t>
            </a:r>
          </a:p>
          <a:p>
            <a:pPr lvl="2"/>
            <a:r>
              <a:rPr lang="en-US" dirty="0" smtClean="0"/>
              <a:t>Practice book pg. 248</a:t>
            </a:r>
            <a:endParaRPr lang="en-US" dirty="0" smtClean="0"/>
          </a:p>
          <a:p>
            <a:pPr lvl="1"/>
            <a:r>
              <a:rPr lang="en-US" sz="2000" dirty="0" smtClean="0"/>
              <a:t>Comprehension questions</a:t>
            </a:r>
          </a:p>
          <a:p>
            <a:pPr lvl="2"/>
            <a:r>
              <a:rPr lang="en-US" dirty="0" smtClean="0"/>
              <a:t>Practice book pg. 249</a:t>
            </a:r>
          </a:p>
          <a:p>
            <a:pPr lvl="1"/>
            <a:r>
              <a:rPr lang="en-US" sz="2000" dirty="0" smtClean="0"/>
              <a:t>Vocabulary</a:t>
            </a:r>
          </a:p>
          <a:p>
            <a:pPr lvl="2"/>
            <a:r>
              <a:rPr lang="en-US" dirty="0" smtClean="0"/>
              <a:t>Practice book pg. 247</a:t>
            </a:r>
            <a:endParaRPr lang="en-US" dirty="0" smtClean="0"/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Suffixes (437e)</a:t>
            </a:r>
          </a:p>
          <a:p>
            <a:pPr lvl="2"/>
            <a:r>
              <a:rPr lang="en-US" dirty="0" smtClean="0"/>
              <a:t>Practice book pg. 252</a:t>
            </a:r>
            <a:endParaRPr lang="en-US" dirty="0" smtClean="0"/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253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</a:t>
            </a:r>
            <a:r>
              <a:rPr lang="en-US" u="sng" dirty="0" smtClean="0"/>
              <a:t>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</a:t>
            </a:r>
            <a:r>
              <a:rPr lang="en-US" dirty="0" smtClean="0">
                <a:hlinkClick r:id="rId2" action="ppaction://hlinksldjump"/>
              </a:rPr>
              <a:t>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257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E12-5787-964A-8B68-19CF05EEF36F}" type="datetime1">
              <a:rPr lang="en-US" smtClean="0"/>
              <a:pPr/>
              <a:t>12/12/10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CEB6-368B-CE48-8C96-9823981A3A6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33750" y="6443654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Mr. </a:t>
            </a:r>
            <a:r>
              <a:rPr lang="en-US" dirty="0" err="1" smtClean="0">
                <a:hlinkClick r:id="" action="ppaction://hlinkshowjump?jump=firstslide"/>
              </a:rPr>
              <a:t>Henshaw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3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ndy"/>
        <a:ea typeface=""/>
        <a:cs typeface=""/>
      </a:majorFont>
      <a:minorFont>
        <a:latin typeface="And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Notebook3.pot</Template>
  <TotalTime>182</TotalTime>
  <Words>1504</Words>
  <Application>Microsoft Macintosh PowerPoint</Application>
  <PresentationFormat>On-screen Show (4:3)</PresentationFormat>
  <Paragraphs>268</Paragraphs>
  <Slides>22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Notebook3</vt:lpstr>
      <vt:lpstr>Dear Mr. Henshaw</vt:lpstr>
      <vt:lpstr>Day 1 Schedule</vt:lpstr>
      <vt:lpstr>Vocabulary</vt:lpstr>
      <vt:lpstr>We will insert words where they best fit the context.</vt:lpstr>
      <vt:lpstr>Making Inferences</vt:lpstr>
      <vt:lpstr>Making Inferences</vt:lpstr>
      <vt:lpstr>Making Inferences</vt:lpstr>
      <vt:lpstr>Daily Language Practice</vt:lpstr>
      <vt:lpstr>Day 2 Schedule</vt:lpstr>
      <vt:lpstr>Daily Language Practice</vt:lpstr>
      <vt:lpstr>Day 3 Schedule</vt:lpstr>
      <vt:lpstr>Titles</vt:lpstr>
      <vt:lpstr>Titles </vt:lpstr>
      <vt:lpstr>Titles</vt:lpstr>
      <vt:lpstr>Independent Practice</vt:lpstr>
      <vt:lpstr>Daily Language Practice</vt:lpstr>
      <vt:lpstr>Day 4 Schedule</vt:lpstr>
      <vt:lpstr>Connotation</vt:lpstr>
      <vt:lpstr>Connotation</vt:lpstr>
      <vt:lpstr>Connotation</vt:lpstr>
      <vt:lpstr>Daily Language Practice</vt:lpstr>
      <vt:lpstr>Day 5 Schedule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Dear Mr. Henshaw</dc:title>
  <dc:creator>Megan Kitt</dc:creator>
  <cp:lastModifiedBy>Megan Kitt</cp:lastModifiedBy>
  <cp:revision>2</cp:revision>
  <dcterms:created xsi:type="dcterms:W3CDTF">2010-12-13T00:02:19Z</dcterms:created>
  <dcterms:modified xsi:type="dcterms:W3CDTF">2010-12-13T02:54:43Z</dcterms:modified>
</cp:coreProperties>
</file>