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2" r:id="rId20"/>
    <p:sldId id="278" r:id="rId21"/>
    <p:sldId id="279" r:id="rId22"/>
    <p:sldId id="280" r:id="rId23"/>
    <p:sldId id="281" r:id="rId24"/>
    <p:sldId id="282" r:id="rId25"/>
    <p:sldId id="258" r:id="rId26"/>
    <p:sldId id="283" r:id="rId27"/>
    <p:sldId id="284" r:id="rId28"/>
    <p:sldId id="285" r:id="rId29"/>
    <p:sldId id="286" r:id="rId30"/>
    <p:sldId id="287" r:id="rId31"/>
    <p:sldId id="288" r:id="rId32"/>
    <p:sldId id="263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64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E95F-F514-9B43-B8CA-5EF699EA8587}" type="datetimeFigureOut">
              <a:rPr lang="en-US" smtClean="0"/>
              <a:pPr/>
              <a:t>8/20/11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3678-3725-004F-B3A1-6F6E53585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E95F-F514-9B43-B8CA-5EF699EA8587}" type="datetimeFigureOut">
              <a:rPr lang="en-US" smtClean="0"/>
              <a:pPr/>
              <a:t>8/20/11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3678-3725-004F-B3A1-6F6E53585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E95F-F514-9B43-B8CA-5EF699EA8587}" type="datetimeFigureOut">
              <a:rPr lang="en-US" smtClean="0"/>
              <a:pPr/>
              <a:t>8/20/11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3678-3725-004F-B3A1-6F6E53585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E95F-F514-9B43-B8CA-5EF699EA8587}" type="datetimeFigureOut">
              <a:rPr lang="en-US" smtClean="0"/>
              <a:pPr/>
              <a:t>8/20/11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3678-3725-004F-B3A1-6F6E53585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E95F-F514-9B43-B8CA-5EF699EA8587}" type="datetimeFigureOut">
              <a:rPr lang="en-US" smtClean="0"/>
              <a:pPr/>
              <a:t>8/20/11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3678-3725-004F-B3A1-6F6E53585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E95F-F514-9B43-B8CA-5EF699EA8587}" type="datetimeFigureOut">
              <a:rPr lang="en-US" smtClean="0"/>
              <a:pPr/>
              <a:t>8/20/11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3678-3725-004F-B3A1-6F6E53585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E95F-F514-9B43-B8CA-5EF699EA8587}" type="datetimeFigureOut">
              <a:rPr lang="en-US" smtClean="0"/>
              <a:pPr/>
              <a:t>8/20/11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3678-3725-004F-B3A1-6F6E53585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E95F-F514-9B43-B8CA-5EF699EA8587}" type="datetimeFigureOut">
              <a:rPr lang="en-US" smtClean="0"/>
              <a:pPr/>
              <a:t>8/20/11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3678-3725-004F-B3A1-6F6E53585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E95F-F514-9B43-B8CA-5EF699EA8587}" type="datetimeFigureOut">
              <a:rPr lang="en-US" smtClean="0"/>
              <a:pPr/>
              <a:t>8/20/11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3678-3725-004F-B3A1-6F6E53585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E95F-F514-9B43-B8CA-5EF699EA8587}" type="datetimeFigureOut">
              <a:rPr lang="en-US" smtClean="0"/>
              <a:pPr/>
              <a:t>8/20/11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3678-3725-004F-B3A1-6F6E53585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E95F-F514-9B43-B8CA-5EF699EA8587}" type="datetimeFigureOut">
              <a:rPr lang="en-US" smtClean="0"/>
              <a:pPr/>
              <a:t>8/20/11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3678-3725-004F-B3A1-6F6E53585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6E95F-F514-9B43-B8CA-5EF699EA8587}" type="datetimeFigureOut">
              <a:rPr lang="en-US" smtClean="0"/>
              <a:pPr/>
              <a:t>8/20/11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C3678-3725-004F-B3A1-6F6E53585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4" Type="http://schemas.openxmlformats.org/officeDocument/2006/relationships/slide" Target="slide4.xml"/><Relationship Id="rId1" Type="http://schemas.openxmlformats.org/officeDocument/2006/relationships/slideLayout" Target="../slideLayouts/slideLayout4.xml"/><Relationship Id="rId2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4" Type="http://schemas.openxmlformats.org/officeDocument/2006/relationships/slide" Target="slide4.xml"/><Relationship Id="rId1" Type="http://schemas.openxmlformats.org/officeDocument/2006/relationships/slideLayout" Target="../slideLayouts/slideLayout4.xml"/><Relationship Id="rId2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4" Type="http://schemas.openxmlformats.org/officeDocument/2006/relationships/slide" Target="slide42.xml"/><Relationship Id="rId5" Type="http://schemas.openxmlformats.org/officeDocument/2006/relationships/slide" Target="slide4.xml"/><Relationship Id="rId1" Type="http://schemas.openxmlformats.org/officeDocument/2006/relationships/slideLayout" Target="../slideLayouts/slideLayout4.xml"/><Relationship Id="rId2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slide" Target="slide19.xml"/><Relationship Id="rId5" Type="http://schemas.openxmlformats.org/officeDocument/2006/relationships/slide" Target="slide25.xml"/><Relationship Id="rId6" Type="http://schemas.openxmlformats.org/officeDocument/2006/relationships/slide" Target="slide32.xml"/><Relationship Id="rId7" Type="http://schemas.openxmlformats.org/officeDocument/2006/relationships/slide" Target="slide43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13.xml"/><Relationship Id="rId5" Type="http://schemas.openxmlformats.org/officeDocument/2006/relationships/slide" Target="slide14.xml"/><Relationship Id="rId6" Type="http://schemas.openxmlformats.org/officeDocument/2006/relationships/slide" Target="slide4.xml"/><Relationship Id="rId1" Type="http://schemas.openxmlformats.org/officeDocument/2006/relationships/slideLayout" Target="../slideLayouts/slideLayout4.xml"/><Relationship Id="rId2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slide" Target="slide5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8-08 at 1.00.1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71"/>
            <a:ext cx="9144000" cy="6833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Nature’s Fury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Theme Concept</a:t>
            </a:r>
            <a:r>
              <a:rPr lang="en-US" dirty="0" smtClean="0">
                <a:solidFill>
                  <a:schemeClr val="bg1"/>
                </a:solidFill>
              </a:rPr>
              <a:t>: Nature is powerful, and people must cope with its challenges. </a:t>
            </a:r>
            <a:endParaRPr lang="en-US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Events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you read, think of the events which have occurred.</a:t>
            </a:r>
          </a:p>
          <a:p>
            <a:r>
              <a:rPr lang="en-US" dirty="0" smtClean="0"/>
              <a:t>Look for signal words, they will tell you the order in which things are happening.</a:t>
            </a:r>
          </a:p>
          <a:p>
            <a:r>
              <a:rPr lang="en-US" dirty="0" smtClean="0"/>
              <a:t>Pay special attention to events which are happening at the same time.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“Jonathan noticed again how quiet it was.  No magpies cawed, no leaves rustled overhead.  The air was stifling, with no hint of a breeze.  Then, Moose barked.” (pg. 32)</a:t>
            </a:r>
          </a:p>
          <a:p>
            <a:pPr>
              <a:buNone/>
            </a:pPr>
            <a:r>
              <a:rPr lang="en-US" dirty="0" smtClean="0"/>
              <a:t>1.  What happened before Moose barked?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Events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you read, think of the events which have occurred.</a:t>
            </a:r>
          </a:p>
          <a:p>
            <a:r>
              <a:rPr lang="en-US" dirty="0" smtClean="0"/>
              <a:t>Look for signal words, they will tell you the order in which things are happening.</a:t>
            </a:r>
          </a:p>
          <a:p>
            <a:r>
              <a:rPr lang="en-US" dirty="0" smtClean="0"/>
              <a:t>Pay special attention to events which are happening at the same time.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Let’s read the first paragraph on page 32.</a:t>
            </a:r>
          </a:p>
          <a:p>
            <a:r>
              <a:rPr lang="en-US" dirty="0" smtClean="0"/>
              <a:t>What events are happening at the same time?</a:t>
            </a:r>
          </a:p>
          <a:p>
            <a:r>
              <a:rPr lang="en-US" dirty="0" smtClean="0"/>
              <a:t>How do you know?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Events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4701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do we call the order in which events occur?</a:t>
            </a:r>
          </a:p>
          <a:p>
            <a:r>
              <a:rPr lang="en-US" dirty="0" smtClean="0"/>
              <a:t>Which of the following shows the correct order of events on page 33?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There was a jolt, Abby screamed, Jonathan dropped the leash.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He dropped the leash, Abby screamed, he thought there was a bomb</a:t>
            </a:r>
          </a:p>
          <a:p>
            <a:r>
              <a:rPr lang="en-US" dirty="0" smtClean="0"/>
              <a:t>What is one thing you learned about sequential order?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Practice book pg. 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9896" y="6381696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1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Language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tie the boat to the </a:t>
            </a:r>
            <a:r>
              <a:rPr lang="en-US" dirty="0" err="1" smtClean="0"/>
              <a:t>doct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take a deep </a:t>
            </a:r>
            <a:r>
              <a:rPr lang="en-US" dirty="0" err="1" smtClean="0"/>
              <a:t>breeth</a:t>
            </a:r>
            <a:r>
              <a:rPr lang="en-US" dirty="0" smtClean="0"/>
              <a:t> before you begin.</a:t>
            </a:r>
          </a:p>
          <a:p>
            <a:endParaRPr lang="en-US" dirty="0" smtClean="0"/>
          </a:p>
          <a:p>
            <a:r>
              <a:rPr lang="en-US" dirty="0" smtClean="0"/>
              <a:t>The mayor will set up a </a:t>
            </a:r>
            <a:r>
              <a:rPr lang="en-US" dirty="0" err="1" smtClean="0"/>
              <a:t>fuhnd</a:t>
            </a:r>
            <a:r>
              <a:rPr lang="en-US" dirty="0" smtClean="0"/>
              <a:t> for the flood victims!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6361" y="6443654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1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Grammar: Kinds of Sentences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will identify the four kinds of sentences.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Prior Knowledge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How might I sound if I was very excited about something?</a:t>
            </a:r>
          </a:p>
          <a:p>
            <a:r>
              <a:rPr lang="en-US" dirty="0" smtClean="0"/>
              <a:t>How about if I was confused and needed to get information?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364"/>
            <a:ext cx="4040188" cy="639762"/>
          </a:xfrm>
        </p:spPr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41125"/>
            <a:ext cx="4040188" cy="509137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Declarative sentence</a:t>
            </a:r>
            <a:r>
              <a:rPr lang="en-US" dirty="0" smtClean="0"/>
              <a:t>: tells something.  It ends with a period.</a:t>
            </a:r>
          </a:p>
          <a:p>
            <a:r>
              <a:rPr lang="en-US" u="sng" dirty="0" smtClean="0"/>
              <a:t>Interrogative sentence</a:t>
            </a:r>
            <a:r>
              <a:rPr lang="en-US" dirty="0" smtClean="0"/>
              <a:t>: asks a question.  It ends with a question mark.</a:t>
            </a:r>
          </a:p>
          <a:p>
            <a:r>
              <a:rPr lang="en-US" u="sng" dirty="0" smtClean="0"/>
              <a:t>Imperative sentence</a:t>
            </a:r>
            <a:r>
              <a:rPr lang="en-US" dirty="0" smtClean="0"/>
              <a:t>: gives a request or an order.  It usually ends with a period.</a:t>
            </a:r>
          </a:p>
          <a:p>
            <a:r>
              <a:rPr lang="en-US" u="sng" dirty="0" smtClean="0"/>
              <a:t>Exclamatory sentence</a:t>
            </a:r>
            <a:r>
              <a:rPr lang="en-US" dirty="0" smtClean="0"/>
              <a:t>: expresses strong feeling.  It ends with an exclamation point.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364"/>
            <a:ext cx="4041775" cy="639762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7388" y="841126"/>
            <a:ext cx="4041775" cy="3951288"/>
          </a:xfrm>
        </p:spPr>
        <p:txBody>
          <a:bodyPr/>
          <a:lstStyle/>
          <a:p>
            <a:r>
              <a:rPr lang="en-US" dirty="0" smtClean="0"/>
              <a:t>An earthquake can be very dangerous.</a:t>
            </a:r>
          </a:p>
          <a:p>
            <a:r>
              <a:rPr lang="en-US" dirty="0" smtClean="0"/>
              <a:t>Have you ever felt the ground move?</a:t>
            </a:r>
          </a:p>
          <a:p>
            <a:r>
              <a:rPr lang="en-US" dirty="0" smtClean="0"/>
              <a:t>Stay calm during an earthquake.</a:t>
            </a:r>
          </a:p>
          <a:p>
            <a:r>
              <a:rPr lang="en-US" dirty="0" smtClean="0"/>
              <a:t>What a scary feeling that must be!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5025" y="4330749"/>
            <a:ext cx="40417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R: </a:t>
            </a:r>
            <a:r>
              <a:rPr lang="en-US" dirty="0" smtClean="0"/>
              <a:t>What does an interrogative sentence do? </a:t>
            </a:r>
          </a:p>
          <a:p>
            <a:r>
              <a:rPr lang="en-US" b="1" dirty="0" smtClean="0"/>
              <a:t>A: </a:t>
            </a:r>
            <a:r>
              <a:rPr lang="en-US" dirty="0" smtClean="0"/>
              <a:t> Which is the imperative sentence?</a:t>
            </a:r>
          </a:p>
          <a:p>
            <a:r>
              <a:rPr lang="en-US" b="1" dirty="0" smtClean="0"/>
              <a:t>	a) </a:t>
            </a:r>
            <a:r>
              <a:rPr lang="en-US" dirty="0" smtClean="0"/>
              <a:t>He struggled to his feet.</a:t>
            </a:r>
          </a:p>
          <a:p>
            <a:r>
              <a:rPr lang="en-US" b="1" dirty="0" smtClean="0"/>
              <a:t>	</a:t>
            </a:r>
            <a:r>
              <a:rPr lang="en-US" b="1" dirty="0" err="1" smtClean="0"/>
              <a:t>b</a:t>
            </a:r>
            <a:r>
              <a:rPr lang="en-US" b="1" dirty="0" smtClean="0"/>
              <a:t>) </a:t>
            </a:r>
            <a:r>
              <a:rPr lang="en-US" dirty="0" smtClean="0"/>
              <a:t>Put your hands over your 		     head.</a:t>
            </a:r>
          </a:p>
          <a:p>
            <a:r>
              <a:rPr lang="en-US" b="1" dirty="0" smtClean="0"/>
              <a:t>J: </a:t>
            </a:r>
            <a:r>
              <a:rPr lang="en-US" dirty="0" smtClean="0"/>
              <a:t>How do you know?</a:t>
            </a:r>
            <a:endParaRPr lang="en-US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Determine what the sentence does.</a:t>
            </a:r>
          </a:p>
          <a:p>
            <a:r>
              <a:rPr lang="en-US" dirty="0" smtClean="0"/>
              <a:t>Add the appropriate punctuation.</a:t>
            </a:r>
          </a:p>
          <a:p>
            <a:r>
              <a:rPr lang="en-US" dirty="0" smtClean="0"/>
              <a:t>Identify the type of sentence.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Do you know what to do during an earthquake</a:t>
            </a:r>
          </a:p>
          <a:p>
            <a:pPr lvl="1"/>
            <a:r>
              <a:rPr lang="en-US" dirty="0" smtClean="0"/>
              <a:t>The sentence is asking a question, so I need to add a question mark.</a:t>
            </a:r>
          </a:p>
          <a:p>
            <a:pPr lvl="1"/>
            <a:r>
              <a:rPr lang="en-US" dirty="0" smtClean="0"/>
              <a:t>A question is called an </a:t>
            </a:r>
            <a:r>
              <a:rPr lang="en-US" u="sng" dirty="0" smtClean="0"/>
              <a:t>interrogative sentence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Determine what the sentence does.</a:t>
            </a:r>
          </a:p>
          <a:p>
            <a:r>
              <a:rPr lang="en-US" dirty="0" smtClean="0"/>
              <a:t>Add the appropriate punctuation.</a:t>
            </a:r>
          </a:p>
          <a:p>
            <a:r>
              <a:rPr lang="en-US" dirty="0" smtClean="0"/>
              <a:t>Identify the type of sentence.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Try to find shelter as quickly as possible</a:t>
            </a:r>
          </a:p>
          <a:p>
            <a:pPr lvl="1"/>
            <a:r>
              <a:rPr lang="en-US" dirty="0" smtClean="0"/>
              <a:t>What should we do first?</a:t>
            </a:r>
          </a:p>
          <a:p>
            <a:pPr lvl="1"/>
            <a:r>
              <a:rPr lang="en-US" dirty="0" smtClean="0"/>
              <a:t>What type of punctuation should we use?</a:t>
            </a:r>
          </a:p>
          <a:p>
            <a:pPr lvl="1"/>
            <a:r>
              <a:rPr lang="en-US" dirty="0" smtClean="0"/>
              <a:t>What type of sentence is this?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1749"/>
            <a:ext cx="4040188" cy="639762"/>
          </a:xfrm>
        </p:spPr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11510"/>
            <a:ext cx="4040188" cy="5432143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call a sentence that expresses a strong feeling?</a:t>
            </a:r>
          </a:p>
          <a:p>
            <a:r>
              <a:rPr lang="en-US" dirty="0" smtClean="0"/>
              <a:t>Which of the following is a declarative sentence?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How silent it is right after an earthquake!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An earthquake can stop as suddenly as it can start.</a:t>
            </a:r>
          </a:p>
          <a:p>
            <a:r>
              <a:rPr lang="en-US" dirty="0" smtClean="0"/>
              <a:t>What is one thing you learned today?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71749"/>
            <a:ext cx="4041775" cy="639762"/>
          </a:xfrm>
        </p:spPr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11511"/>
            <a:ext cx="4041775" cy="3951288"/>
          </a:xfrm>
        </p:spPr>
        <p:txBody>
          <a:bodyPr/>
          <a:lstStyle/>
          <a:p>
            <a:r>
              <a:rPr lang="en-US" dirty="0" smtClean="0"/>
              <a:t>Practice book pg. 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57338" y="6505613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1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Reading</a:t>
            </a:r>
          </a:p>
          <a:p>
            <a:pPr lvl="1"/>
            <a:r>
              <a:rPr lang="en-US" dirty="0" smtClean="0"/>
              <a:t>Segment 2 (36-44)</a:t>
            </a:r>
          </a:p>
          <a:p>
            <a:pPr lvl="1"/>
            <a:r>
              <a:rPr lang="en-US" dirty="0" smtClean="0"/>
              <a:t>Sequence of Events</a:t>
            </a:r>
          </a:p>
          <a:p>
            <a:pPr lvl="2"/>
            <a:r>
              <a:rPr lang="en-US" dirty="0" smtClean="0"/>
              <a:t>Complete practice book pg. 4</a:t>
            </a:r>
          </a:p>
          <a:p>
            <a:pPr lvl="1"/>
            <a:r>
              <a:rPr lang="en-US" dirty="0" smtClean="0"/>
              <a:t>Comprehension </a:t>
            </a:r>
            <a:r>
              <a:rPr lang="en-US" dirty="0" smtClean="0"/>
              <a:t>Questions (pg. 46)</a:t>
            </a:r>
          </a:p>
          <a:p>
            <a:pPr lvl="1"/>
            <a:r>
              <a:rPr lang="en-US" dirty="0" smtClean="0"/>
              <a:t>Vocabulary </a:t>
            </a:r>
            <a:r>
              <a:rPr lang="en-US" dirty="0" smtClean="0"/>
              <a:t>practice</a:t>
            </a:r>
          </a:p>
          <a:p>
            <a:pPr lvl="2"/>
            <a:r>
              <a:rPr lang="en-US" dirty="0" smtClean="0"/>
              <a:t>Practice book pg. 3</a:t>
            </a:r>
            <a:endParaRPr lang="en-US" dirty="0" smtClean="0"/>
          </a:p>
          <a:p>
            <a:r>
              <a:rPr lang="en-US" u="sng" dirty="0" smtClean="0"/>
              <a:t>Word Work	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Base words (51e)</a:t>
            </a:r>
            <a:endParaRPr lang="en-US" dirty="0" smtClean="0"/>
          </a:p>
          <a:p>
            <a:pPr lvl="1"/>
            <a:r>
              <a:rPr lang="en-US" dirty="0" smtClean="0"/>
              <a:t>Spelling</a:t>
            </a:r>
          </a:p>
          <a:p>
            <a:pPr lvl="2"/>
            <a:r>
              <a:rPr lang="en-US" dirty="0" smtClean="0"/>
              <a:t>Practice book pg. 9</a:t>
            </a:r>
          </a:p>
          <a:p>
            <a:pPr lvl="1"/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Writing and Language</a:t>
            </a:r>
          </a:p>
          <a:p>
            <a:pPr lvl="1"/>
            <a:r>
              <a:rPr lang="en-US" dirty="0" smtClean="0">
                <a:hlinkClick r:id="rId3" action="ppaction://hlinksldjump"/>
              </a:rPr>
              <a:t>Daily Language </a:t>
            </a:r>
            <a:r>
              <a:rPr lang="en-US" dirty="0" smtClean="0">
                <a:hlinkClick r:id="rId3" action="ppaction://hlinksldjump"/>
              </a:rPr>
              <a:t>Practice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232457" y="6467368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 to </a:t>
            </a:r>
            <a:r>
              <a:rPr lang="en-US" i="1" dirty="0" smtClean="0">
                <a:hlinkClick r:id="rId4" action="ppaction://hlinksldjump"/>
              </a:rPr>
              <a:t>Earthquake Terror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Nature’s Fury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latin typeface="Baskerville"/>
                <a:cs typeface="Baskerville"/>
              </a:rPr>
              <a:t>Now the house of wind is thundering,</a:t>
            </a:r>
          </a:p>
          <a:p>
            <a:pPr>
              <a:buNone/>
            </a:pPr>
            <a:r>
              <a:rPr lang="en-US" i="1" dirty="0" smtClean="0">
                <a:latin typeface="Baskerville"/>
                <a:cs typeface="Baskerville"/>
              </a:rPr>
              <a:t>Now the house of wind is thundering,</a:t>
            </a:r>
          </a:p>
          <a:p>
            <a:pPr>
              <a:buNone/>
            </a:pPr>
            <a:r>
              <a:rPr lang="en-US" i="1" dirty="0" smtClean="0">
                <a:latin typeface="Baskerville"/>
                <a:cs typeface="Baskerville"/>
              </a:rPr>
              <a:t>As I go roaring over the land,</a:t>
            </a:r>
          </a:p>
          <a:p>
            <a:pPr>
              <a:buNone/>
            </a:pPr>
            <a:r>
              <a:rPr lang="en-US" i="1" dirty="0" smtClean="0">
                <a:latin typeface="Baskerville"/>
                <a:cs typeface="Baskerville"/>
              </a:rPr>
              <a:t>The land is covered in thunder.</a:t>
            </a:r>
          </a:p>
          <a:p>
            <a:pPr>
              <a:buNone/>
            </a:pPr>
            <a:r>
              <a:rPr lang="en-US" i="1" dirty="0" smtClean="0">
                <a:latin typeface="Baskerville"/>
                <a:cs typeface="Baskerville"/>
              </a:rPr>
              <a:t>			~from “Wind Song”</a:t>
            </a:r>
            <a:endParaRPr lang="en-US" i="1" dirty="0">
              <a:latin typeface="Baskerville"/>
              <a:cs typeface="Baskerville"/>
            </a:endParaRPr>
          </a:p>
        </p:txBody>
      </p:sp>
      <p:pic>
        <p:nvPicPr>
          <p:cNvPr id="9" name="Content Placeholder 8" descr="Screen shot 2011-08-08 at 1.25.05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5343" b="-25343"/>
          <a:stretch>
            <a:fillRect/>
          </a:stretch>
        </p:blipFill>
        <p:spPr/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will identify base words, prefixes, and suffixes.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Concept: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Base word</a:t>
            </a:r>
            <a:r>
              <a:rPr lang="en-US" dirty="0" smtClean="0"/>
              <a:t>: a word which can stand alone or to which endings, prefixes, and suffixes can be added</a:t>
            </a:r>
          </a:p>
          <a:p>
            <a:r>
              <a:rPr lang="en-US" u="sng" dirty="0" smtClean="0"/>
              <a:t>Prefix</a:t>
            </a:r>
            <a:r>
              <a:rPr lang="en-US" dirty="0" smtClean="0"/>
              <a:t>: a word part added to the beginning of a base word</a:t>
            </a:r>
          </a:p>
          <a:p>
            <a:r>
              <a:rPr lang="en-US" u="sng" dirty="0" smtClean="0"/>
              <a:t>Suffix</a:t>
            </a:r>
            <a:r>
              <a:rPr lang="en-US" dirty="0" smtClean="0"/>
              <a:t>: a word part added to the end of a base word.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321586"/>
            <a:ext cx="38111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R:</a:t>
            </a:r>
            <a:r>
              <a:rPr lang="en-US" dirty="0" smtClean="0"/>
              <a:t> What is a base word?</a:t>
            </a:r>
          </a:p>
          <a:p>
            <a:r>
              <a:rPr lang="en-US" b="1" dirty="0" smtClean="0"/>
              <a:t>A:</a:t>
            </a:r>
            <a:r>
              <a:rPr lang="en-US" dirty="0" smtClean="0"/>
              <a:t> Which of the words has a suffix?</a:t>
            </a:r>
          </a:p>
          <a:p>
            <a:r>
              <a:rPr lang="en-US" b="1" dirty="0" smtClean="0"/>
              <a:t>	a)</a:t>
            </a:r>
            <a:r>
              <a:rPr lang="en-US" dirty="0" smtClean="0"/>
              <a:t> connecting</a:t>
            </a:r>
          </a:p>
          <a:p>
            <a:r>
              <a:rPr lang="en-US" b="1" dirty="0" smtClean="0"/>
              <a:t>       </a:t>
            </a:r>
            <a:r>
              <a:rPr lang="en-US" b="1" dirty="0" err="1" smtClean="0"/>
              <a:t>b</a:t>
            </a:r>
            <a:r>
              <a:rPr lang="en-US" b="1" dirty="0" smtClean="0"/>
              <a:t>) </a:t>
            </a:r>
            <a:r>
              <a:rPr lang="en-US" dirty="0" smtClean="0"/>
              <a:t>disconnect</a:t>
            </a:r>
          </a:p>
          <a:p>
            <a:r>
              <a:rPr lang="en-US" b="1" dirty="0" smtClean="0"/>
              <a:t>J:</a:t>
            </a:r>
            <a:r>
              <a:rPr lang="en-US" dirty="0" smtClean="0"/>
              <a:t> How do you know?</a:t>
            </a:r>
            <a:endParaRPr lang="en-US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Recognizing base words can help us figure out unfamiliar words.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Remove any prefixes and suffixes.</a:t>
            </a:r>
          </a:p>
          <a:p>
            <a:r>
              <a:rPr lang="en-US" dirty="0" smtClean="0"/>
              <a:t>Change the spelling of the base word if necessary (sometimes the spelling changes when an ending is added.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761552"/>
            <a:ext cx="4187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 do</a:t>
            </a:r>
          </a:p>
          <a:p>
            <a:endParaRPr lang="en-US" sz="2400" dirty="0" smtClean="0"/>
          </a:p>
          <a:p>
            <a:r>
              <a:rPr lang="en-US" sz="2400" dirty="0" smtClean="0"/>
              <a:t>Time </a:t>
            </a:r>
            <a:r>
              <a:rPr lang="en-US" sz="2400" u="sng" dirty="0" smtClean="0"/>
              <a:t>seemed</a:t>
            </a:r>
            <a:r>
              <a:rPr lang="en-US" sz="2400" dirty="0" smtClean="0"/>
              <a:t> to go </a:t>
            </a:r>
            <a:r>
              <a:rPr lang="en-US" sz="2400" u="sng" dirty="0" smtClean="0"/>
              <a:t>faster</a:t>
            </a:r>
            <a:r>
              <a:rPr lang="en-US" sz="2400" dirty="0" smtClean="0"/>
              <a:t> while Jonathan was </a:t>
            </a:r>
            <a:r>
              <a:rPr lang="en-US" sz="2400" u="sng" dirty="0" smtClean="0"/>
              <a:t>cataloging</a:t>
            </a:r>
            <a:r>
              <a:rPr lang="en-US" sz="2400" dirty="0" smtClean="0"/>
              <a:t> his baseball cards.</a:t>
            </a:r>
            <a:endParaRPr 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Remove any prefixes and suffixes.</a:t>
            </a:r>
          </a:p>
          <a:p>
            <a:r>
              <a:rPr lang="en-US" dirty="0" smtClean="0"/>
              <a:t>Change the spelling of the base word if necessary (sometimes the spelling changes when an ending is added.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Air </a:t>
            </a:r>
            <a:r>
              <a:rPr lang="en-US" u="sng" dirty="0" smtClean="0"/>
              <a:t>whizzed</a:t>
            </a:r>
            <a:r>
              <a:rPr lang="en-US" dirty="0" smtClean="0"/>
              <a:t> across Jonathan as the tree trunk </a:t>
            </a:r>
            <a:r>
              <a:rPr lang="en-US" u="sng" dirty="0" smtClean="0"/>
              <a:t>dropped</a:t>
            </a:r>
            <a:r>
              <a:rPr lang="en-US" dirty="0" smtClean="0"/>
              <a:t> past, and </a:t>
            </a:r>
            <a:r>
              <a:rPr lang="en-US" u="sng" dirty="0" smtClean="0"/>
              <a:t>branches</a:t>
            </a:r>
            <a:r>
              <a:rPr lang="en-US" dirty="0" smtClean="0"/>
              <a:t> </a:t>
            </a:r>
            <a:r>
              <a:rPr lang="en-US" u="sng" dirty="0" smtClean="0"/>
              <a:t>brushed</a:t>
            </a:r>
            <a:r>
              <a:rPr lang="en-US" dirty="0" smtClean="0"/>
              <a:t> his shoulder.</a:t>
            </a:r>
          </a:p>
          <a:p>
            <a:pPr lvl="1"/>
            <a:r>
              <a:rPr lang="en-US" dirty="0" smtClean="0"/>
              <a:t>Whizzed:</a:t>
            </a:r>
          </a:p>
          <a:p>
            <a:pPr lvl="1"/>
            <a:r>
              <a:rPr lang="en-US" dirty="0" smtClean="0"/>
              <a:t>Dropped:</a:t>
            </a:r>
          </a:p>
          <a:p>
            <a:pPr lvl="1"/>
            <a:r>
              <a:rPr lang="en-US" dirty="0" smtClean="0"/>
              <a:t>Branches:</a:t>
            </a:r>
          </a:p>
          <a:p>
            <a:pPr lvl="1"/>
            <a:r>
              <a:rPr lang="en-US" dirty="0" smtClean="0"/>
              <a:t>Brushed: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do we call words that can stand alone, or have prefixes and suffixes added?</a:t>
            </a:r>
          </a:p>
          <a:p>
            <a:r>
              <a:rPr lang="en-US" dirty="0" smtClean="0"/>
              <a:t>What is the base word of sobbing?</a:t>
            </a:r>
          </a:p>
          <a:p>
            <a:pPr marL="914400" lvl="1" indent="-457200">
              <a:buAutoNum type="alphaLcParenR"/>
            </a:pPr>
            <a:r>
              <a:rPr lang="en-US" dirty="0" err="1" smtClean="0"/>
              <a:t>s</a:t>
            </a:r>
            <a:r>
              <a:rPr lang="en-US" dirty="0" err="1" smtClean="0"/>
              <a:t>obb</a:t>
            </a:r>
            <a:endParaRPr lang="en-US" dirty="0" smtClean="0"/>
          </a:p>
          <a:p>
            <a:pPr marL="914400" lvl="1" indent="-457200">
              <a:buAutoNum type="alphaLcParenR"/>
            </a:pPr>
            <a:r>
              <a:rPr lang="en-US" dirty="0" smtClean="0"/>
              <a:t>sob</a:t>
            </a:r>
          </a:p>
          <a:p>
            <a:r>
              <a:rPr lang="en-US" dirty="0" smtClean="0"/>
              <a:t>What is one thing you learned?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Practice book pg. 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1246" y="6381696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2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Language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out for that </a:t>
            </a:r>
            <a:r>
              <a:rPr lang="en-US" dirty="0" err="1" smtClean="0"/>
              <a:t>dich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The two boys </a:t>
            </a:r>
            <a:r>
              <a:rPr lang="en-US" dirty="0" err="1" smtClean="0"/>
              <a:t>sleept</a:t>
            </a:r>
            <a:r>
              <a:rPr lang="en-US" dirty="0" smtClean="0"/>
              <a:t> until noon?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7569" y="6428165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2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Reading</a:t>
            </a:r>
          </a:p>
          <a:p>
            <a:pPr lvl="1"/>
            <a:r>
              <a:rPr lang="en-US" dirty="0" smtClean="0"/>
              <a:t>Mood (39)</a:t>
            </a:r>
          </a:p>
          <a:p>
            <a:pPr lvl="1"/>
            <a:r>
              <a:rPr lang="en-US" dirty="0" smtClean="0"/>
              <a:t>Sequence of </a:t>
            </a:r>
            <a:r>
              <a:rPr lang="en-US" dirty="0" smtClean="0"/>
              <a:t>events</a:t>
            </a:r>
          </a:p>
          <a:p>
            <a:pPr lvl="2"/>
            <a:r>
              <a:rPr lang="en-US" dirty="0" smtClean="0"/>
              <a:t>Practice book pg. 6-7</a:t>
            </a:r>
            <a:endParaRPr lang="en-US" dirty="0" smtClean="0"/>
          </a:p>
          <a:p>
            <a:r>
              <a:rPr lang="en-US" u="sng" dirty="0" smtClean="0"/>
              <a:t>Word Work</a:t>
            </a:r>
          </a:p>
          <a:p>
            <a:pPr lvl="1"/>
            <a:r>
              <a:rPr lang="en-US" dirty="0" smtClean="0"/>
              <a:t>Spelling</a:t>
            </a:r>
          </a:p>
          <a:p>
            <a:pPr lvl="2"/>
            <a:r>
              <a:rPr lang="en-US" dirty="0" smtClean="0"/>
              <a:t>Practice book pg. 10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Writing and Language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Daily Language Practice</a:t>
            </a:r>
            <a:endParaRPr lang="en-US" dirty="0" smtClean="0"/>
          </a:p>
          <a:p>
            <a:pPr lvl="1"/>
            <a:r>
              <a:rPr lang="en-US" dirty="0" smtClean="0">
                <a:hlinkClick r:id="rId3" action="ppaction://hlinksldjump"/>
              </a:rPr>
              <a:t>Subjects and </a:t>
            </a:r>
            <a:r>
              <a:rPr lang="en-US" dirty="0" smtClean="0">
                <a:hlinkClick r:id="rId3" action="ppaction://hlinksldjump"/>
              </a:rPr>
              <a:t>Predicates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63335" y="6417233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 to </a:t>
            </a:r>
            <a:r>
              <a:rPr lang="en-US" i="1" dirty="0" smtClean="0">
                <a:hlinkClick r:id="rId4" action="ppaction://hlinksldjump"/>
              </a:rPr>
              <a:t>Earthquake Terror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Language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</a:t>
            </a:r>
            <a:r>
              <a:rPr lang="en-US" dirty="0" err="1" smtClean="0"/>
              <a:t>swepped</a:t>
            </a:r>
            <a:r>
              <a:rPr lang="en-US" dirty="0" smtClean="0"/>
              <a:t> the leaves under the fence.</a:t>
            </a:r>
          </a:p>
          <a:p>
            <a:endParaRPr lang="en-US" dirty="0" smtClean="0"/>
          </a:p>
          <a:p>
            <a:r>
              <a:rPr lang="en-US" dirty="0" smtClean="0"/>
              <a:t>Be careful not to </a:t>
            </a:r>
            <a:r>
              <a:rPr lang="en-US" dirty="0" err="1" smtClean="0"/>
              <a:t>cresh</a:t>
            </a:r>
            <a:r>
              <a:rPr lang="en-US" dirty="0" smtClean="0"/>
              <a:t> your fingers in the car door?</a:t>
            </a:r>
          </a:p>
          <a:p>
            <a:endParaRPr lang="en-US" dirty="0" smtClean="0"/>
          </a:p>
          <a:p>
            <a:r>
              <a:rPr lang="en-US" dirty="0" smtClean="0"/>
              <a:t>Justin and </a:t>
            </a:r>
            <a:r>
              <a:rPr lang="en-US" dirty="0" err="1" smtClean="0"/>
              <a:t>amanda</a:t>
            </a:r>
            <a:r>
              <a:rPr lang="en-US" dirty="0" smtClean="0"/>
              <a:t> shared a </a:t>
            </a:r>
            <a:r>
              <a:rPr lang="en-US" dirty="0" err="1" smtClean="0"/>
              <a:t>buhch</a:t>
            </a:r>
            <a:r>
              <a:rPr lang="en-US" dirty="0" smtClean="0"/>
              <a:t> of bananas.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70127" y="6443654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3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and Predicates </a:t>
            </a:r>
            <a:r>
              <a:rPr lang="en-US" sz="2400" dirty="0" smtClean="0"/>
              <a:t>(51k)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will identify complete and simple subjects and predicates.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Prior Knowledge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earthquake caused a great deal of damage.</a:t>
            </a:r>
          </a:p>
          <a:p>
            <a:endParaRPr lang="en-US" dirty="0" smtClean="0"/>
          </a:p>
          <a:p>
            <a:r>
              <a:rPr lang="en-US" dirty="0" smtClean="0"/>
              <a:t>What caused a great deal of damage?</a:t>
            </a:r>
          </a:p>
          <a:p>
            <a:endParaRPr lang="en-US" dirty="0" smtClean="0"/>
          </a:p>
          <a:p>
            <a:r>
              <a:rPr lang="en-US" dirty="0" smtClean="0"/>
              <a:t>What is the verb in this sentence?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589"/>
            <a:ext cx="4040188" cy="639762"/>
          </a:xfrm>
        </p:spPr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95351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Subject</a:t>
            </a:r>
            <a:r>
              <a:rPr lang="en-US" dirty="0" smtClean="0"/>
              <a:t>: tells whom or what the sentence is about.</a:t>
            </a:r>
          </a:p>
          <a:p>
            <a:r>
              <a:rPr lang="en-US" u="sng" dirty="0" smtClean="0"/>
              <a:t>Complete subject</a:t>
            </a:r>
            <a:r>
              <a:rPr lang="en-US" dirty="0" smtClean="0"/>
              <a:t>: includes all the words in the subject.</a:t>
            </a:r>
          </a:p>
          <a:p>
            <a:r>
              <a:rPr lang="en-US" u="sng" dirty="0" smtClean="0"/>
              <a:t>Predicate</a:t>
            </a:r>
            <a:r>
              <a:rPr lang="en-US" dirty="0" smtClean="0"/>
              <a:t>: tells what the subject is or does.</a:t>
            </a:r>
          </a:p>
          <a:p>
            <a:r>
              <a:rPr lang="en-US" u="sng" dirty="0" smtClean="0"/>
              <a:t>Complete predicate</a:t>
            </a:r>
            <a:r>
              <a:rPr lang="en-US" dirty="0" smtClean="0"/>
              <a:t>: includes all the words in the predicate.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55589"/>
            <a:ext cx="4041775" cy="63976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895351"/>
            <a:ext cx="4041775" cy="3951288"/>
          </a:xfrm>
        </p:spPr>
        <p:txBody>
          <a:bodyPr/>
          <a:lstStyle/>
          <a:p>
            <a:r>
              <a:rPr lang="en-US" dirty="0" smtClean="0"/>
              <a:t>The earthquake caused a great deal of damage.</a:t>
            </a:r>
          </a:p>
          <a:p>
            <a:pPr lvl="1"/>
            <a:r>
              <a:rPr lang="en-US" dirty="0" smtClean="0"/>
              <a:t>Subject: earthquake</a:t>
            </a:r>
          </a:p>
          <a:p>
            <a:pPr lvl="1"/>
            <a:r>
              <a:rPr lang="en-US" dirty="0" smtClean="0"/>
              <a:t>Complete subject: The earthquake</a:t>
            </a:r>
          </a:p>
          <a:p>
            <a:pPr lvl="1"/>
            <a:r>
              <a:rPr lang="en-US" dirty="0" smtClean="0"/>
              <a:t>Predicate: caused</a:t>
            </a:r>
          </a:p>
          <a:p>
            <a:pPr lvl="1"/>
            <a:r>
              <a:rPr lang="en-US" dirty="0" smtClean="0"/>
              <a:t>Complete predicate: caused a great deal of damage.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846639"/>
            <a:ext cx="8229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R: </a:t>
            </a:r>
            <a:r>
              <a:rPr lang="en-US" dirty="0" smtClean="0"/>
              <a:t> What is a complete predicate?</a:t>
            </a:r>
          </a:p>
          <a:p>
            <a:r>
              <a:rPr lang="en-US" b="1" dirty="0" smtClean="0"/>
              <a:t>A:</a:t>
            </a:r>
            <a:r>
              <a:rPr lang="en-US" dirty="0" smtClean="0"/>
              <a:t>  What is the complete subject of the following sentence: Many tornadoes happen during the month of April.</a:t>
            </a:r>
          </a:p>
          <a:p>
            <a:r>
              <a:rPr lang="en-US" b="1" dirty="0" smtClean="0"/>
              <a:t>	a)</a:t>
            </a:r>
            <a:r>
              <a:rPr lang="en-US" dirty="0" smtClean="0"/>
              <a:t> Many tornadoes</a:t>
            </a:r>
          </a:p>
          <a:p>
            <a:r>
              <a:rPr lang="en-US" b="1" dirty="0" smtClean="0"/>
              <a:t>	</a:t>
            </a:r>
            <a:r>
              <a:rPr lang="en-US" b="1" dirty="0" err="1" smtClean="0"/>
              <a:t>b</a:t>
            </a:r>
            <a:r>
              <a:rPr lang="en-US" b="1" dirty="0" smtClean="0"/>
              <a:t>)</a:t>
            </a:r>
            <a:r>
              <a:rPr lang="en-US" dirty="0" smtClean="0"/>
              <a:t> tornadoes</a:t>
            </a:r>
          </a:p>
          <a:p>
            <a:r>
              <a:rPr lang="en-US" b="1" dirty="0" smtClean="0"/>
              <a:t>J:</a:t>
            </a:r>
            <a:r>
              <a:rPr lang="en-US" dirty="0" smtClean="0"/>
              <a:t> How do you know?</a:t>
            </a:r>
            <a:endParaRPr lang="en-US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842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Who or what is the sentence about?</a:t>
            </a:r>
          </a:p>
          <a:p>
            <a:pPr lvl="1"/>
            <a:r>
              <a:rPr lang="en-US" dirty="0" smtClean="0"/>
              <a:t>The one word the sentence is about is the </a:t>
            </a:r>
            <a:r>
              <a:rPr lang="en-US" u="sng" dirty="0" smtClean="0"/>
              <a:t>simple subject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complete subject</a:t>
            </a:r>
            <a:r>
              <a:rPr lang="en-US" dirty="0" smtClean="0"/>
              <a:t> includes any descriptive words</a:t>
            </a:r>
          </a:p>
          <a:p>
            <a:r>
              <a:rPr lang="en-US" dirty="0" smtClean="0"/>
              <a:t>What is the action of the sentence?</a:t>
            </a:r>
          </a:p>
          <a:p>
            <a:pPr lvl="1"/>
            <a:r>
              <a:rPr lang="en-US" dirty="0" smtClean="0"/>
              <a:t>The verb by itself is the </a:t>
            </a:r>
            <a:r>
              <a:rPr lang="en-US" u="sng" dirty="0" smtClean="0"/>
              <a:t>simple predicate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complete predicate</a:t>
            </a:r>
            <a:r>
              <a:rPr lang="en-US" dirty="0" smtClean="0"/>
              <a:t> contains all words in the predicate.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Thunderstorms do not always produce tornadoes.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Nature’s Fury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What do you think is the meaning of the theme title </a:t>
            </a:r>
            <a:r>
              <a:rPr lang="en-US" i="1" dirty="0" smtClean="0">
                <a:latin typeface="Baskerville"/>
                <a:cs typeface="Baskerville"/>
              </a:rPr>
              <a:t>Nature’s Fury</a:t>
            </a:r>
            <a:r>
              <a:rPr lang="en-US" dirty="0" smtClean="0">
                <a:latin typeface="Baskerville"/>
                <a:cs typeface="Baskerville"/>
              </a:rPr>
              <a:t>?</a:t>
            </a:r>
          </a:p>
          <a:p>
            <a:r>
              <a:rPr lang="en-US" dirty="0" smtClean="0">
                <a:latin typeface="Baskerville"/>
                <a:cs typeface="Baskerville"/>
              </a:rPr>
              <a:t>In what ways does the passage from “Wind Song” express nature’s fury?</a:t>
            </a:r>
          </a:p>
          <a:p>
            <a:r>
              <a:rPr lang="en-US" dirty="0" smtClean="0">
                <a:latin typeface="Baskerville"/>
                <a:cs typeface="Baskerville"/>
              </a:rPr>
              <a:t>Can you think of some examples of nature’s fury that have happened in this region? Elsewhere?</a:t>
            </a:r>
          </a:p>
          <a:p>
            <a:r>
              <a:rPr lang="en-US" dirty="0" smtClean="0">
                <a:latin typeface="Baskerville"/>
                <a:cs typeface="Baskerville"/>
              </a:rPr>
              <a:t>What are some things people can do to cope with nature’s fury?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9" name="Content Placeholder 8" descr="Screen shot 2011-08-08 at 1.25.05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5343" b="-25343"/>
          <a:stretch>
            <a:fillRect/>
          </a:stretch>
        </p:blipFill>
        <p:spPr/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842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Who or what is the sentence about?</a:t>
            </a:r>
          </a:p>
          <a:p>
            <a:pPr lvl="1"/>
            <a:r>
              <a:rPr lang="en-US" dirty="0" smtClean="0"/>
              <a:t>The one word the sentence is about is the </a:t>
            </a:r>
            <a:r>
              <a:rPr lang="en-US" u="sng" dirty="0" smtClean="0"/>
              <a:t>simple subject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complete subject</a:t>
            </a:r>
            <a:r>
              <a:rPr lang="en-US" dirty="0" smtClean="0"/>
              <a:t> includes any descriptive words</a:t>
            </a:r>
          </a:p>
          <a:p>
            <a:r>
              <a:rPr lang="en-US" dirty="0" smtClean="0"/>
              <a:t>What is the action of the sentence?</a:t>
            </a:r>
          </a:p>
          <a:p>
            <a:pPr lvl="1"/>
            <a:r>
              <a:rPr lang="en-US" dirty="0" smtClean="0"/>
              <a:t>The verb by itself is the </a:t>
            </a:r>
            <a:r>
              <a:rPr lang="en-US" u="sng" dirty="0" smtClean="0"/>
              <a:t>simple predicate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complete predicate</a:t>
            </a:r>
            <a:r>
              <a:rPr lang="en-US" dirty="0" smtClean="0"/>
              <a:t> contains all words in the predicate.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Certain weather conditions cause these storms.</a:t>
            </a:r>
          </a:p>
          <a:p>
            <a:pPr lvl="1"/>
            <a:r>
              <a:rPr lang="en-US" dirty="0" smtClean="0"/>
              <a:t>Simple subject:</a:t>
            </a:r>
          </a:p>
          <a:p>
            <a:pPr lvl="1"/>
            <a:r>
              <a:rPr lang="en-US" dirty="0" smtClean="0"/>
              <a:t>Complete subject:</a:t>
            </a:r>
          </a:p>
          <a:p>
            <a:pPr lvl="1"/>
            <a:r>
              <a:rPr lang="en-US" dirty="0" smtClean="0"/>
              <a:t>Simple predicate:</a:t>
            </a:r>
          </a:p>
          <a:p>
            <a:pPr lvl="1"/>
            <a:r>
              <a:rPr lang="en-US" dirty="0" smtClean="0"/>
              <a:t>Complete predicate: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Subjects and Predicates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Closure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84269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call the action part of a sentence?</a:t>
            </a:r>
          </a:p>
          <a:p>
            <a:r>
              <a:rPr lang="en-US" dirty="0" smtClean="0"/>
              <a:t>What is the simple predicate?  The complete predicate?</a:t>
            </a:r>
          </a:p>
          <a:p>
            <a:pPr lvl="1"/>
            <a:r>
              <a:rPr lang="en-US" dirty="0" smtClean="0"/>
              <a:t>Tornadoes can destroy very heavy objects in their path.</a:t>
            </a:r>
          </a:p>
          <a:p>
            <a:r>
              <a:rPr lang="en-US" dirty="0" smtClean="0"/>
              <a:t>What is the most important thing you learned in this lesson?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Practice book pg. 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70127" y="6474634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3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4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Reading</a:t>
            </a:r>
          </a:p>
          <a:p>
            <a:pPr lvl="1"/>
            <a:r>
              <a:rPr lang="en-US" dirty="0" smtClean="0"/>
              <a:t>“El Nino” (48-51)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Print and Electronic Reference </a:t>
            </a:r>
            <a:r>
              <a:rPr lang="en-US" dirty="0" smtClean="0">
                <a:hlinkClick r:id="rId2" action="ppaction://hlinksldjump"/>
              </a:rPr>
              <a:t>Sources (51d) </a:t>
            </a:r>
            <a:endParaRPr lang="en-US" dirty="0" smtClean="0"/>
          </a:p>
          <a:p>
            <a:r>
              <a:rPr lang="en-US" u="sng" dirty="0" smtClean="0"/>
              <a:t>Word Work</a:t>
            </a:r>
          </a:p>
          <a:p>
            <a:pPr lvl="1"/>
            <a:r>
              <a:rPr lang="en-US" dirty="0" smtClean="0"/>
              <a:t>Spelling</a:t>
            </a:r>
          </a:p>
          <a:p>
            <a:pPr lvl="2"/>
            <a:r>
              <a:rPr lang="en-US" dirty="0" smtClean="0"/>
              <a:t>Practice book pg. 11</a:t>
            </a:r>
          </a:p>
          <a:p>
            <a:pPr lvl="1"/>
            <a:r>
              <a:rPr lang="en-US" dirty="0" smtClean="0">
                <a:hlinkClick r:id="rId3" action="ppaction://hlinksldjump"/>
              </a:rPr>
              <a:t>Using a </a:t>
            </a:r>
            <a:r>
              <a:rPr lang="en-US" dirty="0" smtClean="0">
                <a:hlinkClick r:id="rId3" action="ppaction://hlinksldjump"/>
              </a:rPr>
              <a:t>Thesaurus (51i)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Writing and Language</a:t>
            </a:r>
          </a:p>
          <a:p>
            <a:pPr lvl="1"/>
            <a:r>
              <a:rPr lang="en-US" dirty="0" smtClean="0">
                <a:hlinkClick r:id="rId4" action="ppaction://hlinksldjump"/>
              </a:rPr>
              <a:t>Daily Language Practice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5113" y="6467368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Back to </a:t>
            </a:r>
            <a:r>
              <a:rPr lang="en-US" i="1" dirty="0" smtClean="0">
                <a:hlinkClick r:id="rId5" action="ppaction://hlinksldjump"/>
              </a:rPr>
              <a:t>Earthquake Terror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Print and Electronic Reference 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will identify the appropriate reference source to answer a specific question.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Prior Knowledge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If you have a question about your math homework, what book could you use to find the answer?</a:t>
            </a:r>
          </a:p>
          <a:p>
            <a:endParaRPr lang="en-US" dirty="0" smtClean="0"/>
          </a:p>
          <a:p>
            <a:r>
              <a:rPr lang="en-US" dirty="0" smtClean="0"/>
              <a:t>What about if you need to look up the phone number for the local library?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Print and Electronic Reference 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84269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Atlas</a:t>
            </a:r>
            <a:r>
              <a:rPr lang="en-US" dirty="0" smtClean="0"/>
              <a:t>: a reference containing maps</a:t>
            </a:r>
            <a:endParaRPr lang="en-US" u="sng" dirty="0" smtClean="0"/>
          </a:p>
          <a:p>
            <a:r>
              <a:rPr lang="en-US" u="sng" dirty="0" smtClean="0"/>
              <a:t>Encyclopedia</a:t>
            </a:r>
            <a:r>
              <a:rPr lang="en-US" dirty="0" smtClean="0"/>
              <a:t>: a reference book containing in depth information on all subjects</a:t>
            </a:r>
            <a:endParaRPr lang="en-US" u="sng" dirty="0" smtClean="0"/>
          </a:p>
          <a:p>
            <a:r>
              <a:rPr lang="en-US" u="sng" dirty="0" smtClean="0"/>
              <a:t>Thesaurus</a:t>
            </a:r>
            <a:r>
              <a:rPr lang="en-US" dirty="0" smtClean="0"/>
              <a:t>: a reference containing synonyms</a:t>
            </a:r>
            <a:endParaRPr lang="en-US" u="sng" dirty="0" smtClean="0"/>
          </a:p>
          <a:p>
            <a:r>
              <a:rPr lang="en-US" u="sng" dirty="0" smtClean="0"/>
              <a:t>Dictionary</a:t>
            </a:r>
            <a:r>
              <a:rPr lang="en-US" dirty="0" smtClean="0"/>
              <a:t>: a reference containing pronunciation guides and definitions of words</a:t>
            </a:r>
            <a:endParaRPr lang="en-US" u="sng" dirty="0" smtClean="0"/>
          </a:p>
          <a:p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Knowing which reference material to use will help you in all of your future classes.</a:t>
            </a:r>
          </a:p>
          <a:p>
            <a:r>
              <a:rPr lang="en-US" dirty="0" smtClean="0"/>
              <a:t>Many careers require use of print and electronic reference sources.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Print and Electronic Reference 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84269"/>
          </a:xfrm>
        </p:spPr>
        <p:txBody>
          <a:bodyPr>
            <a:normAutofit/>
          </a:bodyPr>
          <a:lstStyle/>
          <a:p>
            <a:r>
              <a:rPr lang="en-US" dirty="0" smtClean="0"/>
              <a:t>Determine what type of information needs to be found.</a:t>
            </a:r>
          </a:p>
          <a:p>
            <a:r>
              <a:rPr lang="en-US" dirty="0" smtClean="0"/>
              <a:t>Identify what each reference source is used for.</a:t>
            </a:r>
          </a:p>
          <a:p>
            <a:r>
              <a:rPr lang="en-US" dirty="0" smtClean="0"/>
              <a:t>Use the source that best fits your needs.</a:t>
            </a:r>
          </a:p>
          <a:p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 do: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You need to find a climate map of Australia.  Which reference would best meet your needs?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Print and Electronic Reference 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84269"/>
          </a:xfrm>
        </p:spPr>
        <p:txBody>
          <a:bodyPr>
            <a:normAutofit/>
          </a:bodyPr>
          <a:lstStyle/>
          <a:p>
            <a:r>
              <a:rPr lang="en-US" dirty="0" smtClean="0"/>
              <a:t>Determine what type of information needs to be found.</a:t>
            </a:r>
          </a:p>
          <a:p>
            <a:r>
              <a:rPr lang="en-US" dirty="0" smtClean="0"/>
              <a:t>Identify what each reference source is used for.</a:t>
            </a:r>
          </a:p>
          <a:p>
            <a:r>
              <a:rPr lang="en-US" dirty="0" smtClean="0"/>
              <a:t>Use the source that best fits your needs.</a:t>
            </a:r>
          </a:p>
          <a:p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 do: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Your need to do research on the state of California.  What reference source would you use?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reference do we use to find synonyms?</a:t>
            </a:r>
          </a:p>
          <a:p>
            <a:r>
              <a:rPr lang="en-US" dirty="0" smtClean="0"/>
              <a:t>Which reference would you use to find the pronunciation of  a word?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Thesaurus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Dictionary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Atlas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Encyclopedia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94034" y="6412675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4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Thesaurus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will use a thesaurus to find synonyms for specific words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Prior Knowledge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Record a synonym for each word:</a:t>
            </a:r>
          </a:p>
          <a:p>
            <a:pPr lvl="1"/>
            <a:r>
              <a:rPr lang="en-US" dirty="0" smtClean="0"/>
              <a:t>Cold</a:t>
            </a:r>
          </a:p>
          <a:p>
            <a:pPr lvl="1"/>
            <a:r>
              <a:rPr lang="en-US" dirty="0" smtClean="0"/>
              <a:t>Good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4302"/>
            <a:ext cx="4040188" cy="639762"/>
          </a:xfrm>
        </p:spPr>
        <p:txBody>
          <a:bodyPr/>
          <a:lstStyle/>
          <a:p>
            <a:r>
              <a:rPr lang="en-US" dirty="0" smtClean="0"/>
              <a:t>Concept: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34063"/>
            <a:ext cx="4040188" cy="2814409"/>
          </a:xfrm>
        </p:spPr>
        <p:txBody>
          <a:bodyPr/>
          <a:lstStyle/>
          <a:p>
            <a:r>
              <a:rPr lang="en-US" u="sng" dirty="0" smtClean="0"/>
              <a:t>Thesaurus</a:t>
            </a:r>
            <a:r>
              <a:rPr lang="en-US" dirty="0" smtClean="0"/>
              <a:t>: a reference tool which is used to find a synonym to replace an overused word.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94302"/>
            <a:ext cx="4041775" cy="639762"/>
          </a:xfrm>
        </p:spPr>
        <p:txBody>
          <a:bodyPr/>
          <a:lstStyle/>
          <a:p>
            <a:r>
              <a:rPr lang="en-US" dirty="0" smtClean="0"/>
              <a:t>Importance: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34064"/>
            <a:ext cx="4041775" cy="1962483"/>
          </a:xfrm>
        </p:spPr>
        <p:txBody>
          <a:bodyPr/>
          <a:lstStyle/>
          <a:p>
            <a:r>
              <a:rPr lang="en-US" dirty="0" smtClean="0"/>
              <a:t>Using a thesaurus will help us make our writing clearer and more interesting.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1-06-07 at 11.09.12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2428" r="-12428"/>
          <a:stretch>
            <a:fillRect/>
          </a:stretch>
        </p:blipFill>
        <p:spPr>
          <a:xfrm>
            <a:off x="457200" y="919136"/>
            <a:ext cx="4038600" cy="52070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9136"/>
            <a:ext cx="4038600" cy="5207027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Author</a:t>
            </a:r>
            <a:r>
              <a:rPr lang="en-US" dirty="0" smtClean="0"/>
              <a:t>: Peg </a:t>
            </a:r>
            <a:r>
              <a:rPr lang="en-US" dirty="0" err="1" smtClean="0"/>
              <a:t>Kehret</a:t>
            </a:r>
            <a:endParaRPr lang="en-US" dirty="0" smtClean="0"/>
          </a:p>
          <a:p>
            <a:r>
              <a:rPr lang="en-US" u="sng" dirty="0" smtClean="0"/>
              <a:t>Illustrator</a:t>
            </a:r>
            <a:r>
              <a:rPr lang="en-US" dirty="0" smtClean="0"/>
              <a:t>: Phil Boatwright</a:t>
            </a:r>
          </a:p>
          <a:p>
            <a:r>
              <a:rPr lang="en-US" u="sng" dirty="0" smtClean="0"/>
              <a:t>Genre</a:t>
            </a:r>
            <a:r>
              <a:rPr lang="en-US" dirty="0" smtClean="0"/>
              <a:t>: realistic characters and events come to life in a fictional plot.</a:t>
            </a:r>
          </a:p>
          <a:p>
            <a:r>
              <a:rPr lang="en-US" dirty="0" smtClean="0">
                <a:hlinkClick r:id="rId3" action="ppaction://hlinksldjump"/>
              </a:rPr>
              <a:t>Day 1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Day 2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Day 3</a:t>
            </a:r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Day 4</a:t>
            </a:r>
            <a:endParaRPr lang="en-US" dirty="0" smtClean="0"/>
          </a:p>
          <a:p>
            <a:r>
              <a:rPr lang="en-US" dirty="0" smtClean="0">
                <a:hlinkClick r:id="rId7" action="ppaction://hlinksldjump"/>
              </a:rPr>
              <a:t>Day 5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4302"/>
            <a:ext cx="4040188" cy="639762"/>
          </a:xfrm>
        </p:spPr>
        <p:txBody>
          <a:bodyPr/>
          <a:lstStyle/>
          <a:p>
            <a:r>
              <a:rPr lang="en-US" dirty="0" smtClean="0"/>
              <a:t>Skill: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34063"/>
            <a:ext cx="4040188" cy="2814409"/>
          </a:xfrm>
        </p:spPr>
        <p:txBody>
          <a:bodyPr/>
          <a:lstStyle/>
          <a:p>
            <a:r>
              <a:rPr lang="en-US" dirty="0" smtClean="0"/>
              <a:t>Look up the word you would like to replace (words are listed alphabetically).</a:t>
            </a:r>
          </a:p>
          <a:p>
            <a:r>
              <a:rPr lang="en-US" dirty="0" smtClean="0"/>
              <a:t>Choose the synonym that best fits your need.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94302"/>
            <a:ext cx="4041775" cy="639762"/>
          </a:xfrm>
        </p:spPr>
        <p:txBody>
          <a:bodyPr/>
          <a:lstStyle/>
          <a:p>
            <a:r>
              <a:rPr lang="en-US" dirty="0" smtClean="0"/>
              <a:t>I do: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34064"/>
            <a:ext cx="4041775" cy="1962483"/>
          </a:xfrm>
        </p:spPr>
        <p:txBody>
          <a:bodyPr/>
          <a:lstStyle/>
          <a:p>
            <a:r>
              <a:rPr lang="en-US" dirty="0" smtClean="0"/>
              <a:t>Find a synonym for the word </a:t>
            </a:r>
            <a:r>
              <a:rPr lang="en-US" i="1" dirty="0" smtClean="0"/>
              <a:t>terrible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7388" y="3332973"/>
            <a:ext cx="4189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 do:</a:t>
            </a:r>
          </a:p>
          <a:p>
            <a:r>
              <a:rPr lang="en-US" sz="2400" b="1" dirty="0" smtClean="0"/>
              <a:t>	</a:t>
            </a:r>
            <a:r>
              <a:rPr lang="en-US" sz="2400" dirty="0" smtClean="0"/>
              <a:t>Find synonyms for the underlined words:</a:t>
            </a:r>
            <a:endParaRPr lang="en-US" sz="2400" b="1" dirty="0" smtClean="0"/>
          </a:p>
          <a:p>
            <a:r>
              <a:rPr lang="en-US" sz="2400" dirty="0" smtClean="0"/>
              <a:t>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Time had a way of </a:t>
            </a:r>
            <a:r>
              <a:rPr lang="en-US" sz="2400" u="sng" dirty="0" smtClean="0"/>
              <a:t>evaporating</a:t>
            </a:r>
            <a:r>
              <a:rPr lang="en-US" sz="2400" dirty="0" smtClean="0"/>
              <a:t> instantly when he was </a:t>
            </a:r>
            <a:r>
              <a:rPr lang="en-US" sz="2400" u="sng" dirty="0" smtClean="0"/>
              <a:t>engrossed</a:t>
            </a:r>
            <a:r>
              <a:rPr lang="en-US" sz="2400" dirty="0" smtClean="0"/>
              <a:t> in an interesting project.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Thesaurus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Closure: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reference tool do we use to find synonyms?</a:t>
            </a:r>
          </a:p>
          <a:p>
            <a:r>
              <a:rPr lang="en-US" dirty="0" smtClean="0"/>
              <a:t>What is a synonym for </a:t>
            </a:r>
            <a:r>
              <a:rPr lang="en-US" i="1" dirty="0" smtClean="0"/>
              <a:t>devastating</a:t>
            </a:r>
            <a:r>
              <a:rPr lang="en-US" dirty="0" smtClean="0"/>
              <a:t>?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creation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destruction</a:t>
            </a:r>
          </a:p>
          <a:p>
            <a:r>
              <a:rPr lang="en-US" dirty="0" smtClean="0"/>
              <a:t>What is one important thing you learned in this lesson?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Practice book pg. 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13573" y="6474634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4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Language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the </a:t>
            </a:r>
            <a:r>
              <a:rPr lang="en-US" dirty="0" err="1" smtClean="0"/>
              <a:t>staf</a:t>
            </a:r>
            <a:r>
              <a:rPr lang="en-US" dirty="0" smtClean="0"/>
              <a:t> tell you when your puppy could come home.</a:t>
            </a:r>
          </a:p>
          <a:p>
            <a:endParaRPr lang="en-US" dirty="0" smtClean="0"/>
          </a:p>
          <a:p>
            <a:r>
              <a:rPr lang="en-US" dirty="0" smtClean="0"/>
              <a:t>is she </a:t>
            </a:r>
            <a:r>
              <a:rPr lang="en-US" dirty="0" err="1" smtClean="0"/>
              <a:t>fonde</a:t>
            </a:r>
            <a:r>
              <a:rPr lang="en-US" dirty="0" smtClean="0"/>
              <a:t> of chocolate chip cookies?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5384" y="6412675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4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5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Reading</a:t>
            </a:r>
          </a:p>
          <a:p>
            <a:pPr lvl="1" algn="ctr"/>
            <a:r>
              <a:rPr lang="en-US" dirty="0" smtClean="0"/>
              <a:t>Comprehension test</a:t>
            </a:r>
          </a:p>
          <a:p>
            <a:pPr lvl="1" algn="ctr"/>
            <a:r>
              <a:rPr lang="en-US" dirty="0" smtClean="0"/>
              <a:t>Vocabulary test</a:t>
            </a:r>
            <a:endParaRPr lang="en-US" u="sng" dirty="0" smtClean="0"/>
          </a:p>
          <a:p>
            <a:pPr algn="ctr"/>
            <a:r>
              <a:rPr lang="en-US" u="sng" dirty="0" smtClean="0"/>
              <a:t>Word Work</a:t>
            </a:r>
          </a:p>
          <a:p>
            <a:pPr lvl="1" algn="ctr"/>
            <a:r>
              <a:rPr lang="en-US" dirty="0" smtClean="0"/>
              <a:t>Spelling 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5240" y="651750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</a:t>
            </a:r>
            <a:r>
              <a:rPr lang="en-US" i="1" dirty="0" smtClean="0">
                <a:hlinkClick r:id="rId2" action="ppaction://hlinksldjump"/>
              </a:rPr>
              <a:t>Earthquake Terror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Reading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Vocabulary</a:t>
            </a:r>
            <a:endParaRPr lang="en-US" dirty="0" smtClean="0"/>
          </a:p>
          <a:p>
            <a:pPr lvl="1"/>
            <a:r>
              <a:rPr lang="en-US" dirty="0" smtClean="0"/>
              <a:t>Read segment 1 (28-35)</a:t>
            </a:r>
          </a:p>
          <a:p>
            <a:pPr lvl="1"/>
            <a:r>
              <a:rPr lang="en-US" dirty="0" smtClean="0">
                <a:hlinkClick r:id="rId3" action="ppaction://hlinksldjump"/>
              </a:rPr>
              <a:t>Sequence of Events</a:t>
            </a:r>
            <a:endParaRPr lang="en-US" dirty="0" smtClean="0"/>
          </a:p>
          <a:p>
            <a:r>
              <a:rPr lang="en-US" u="sng" dirty="0" smtClean="0"/>
              <a:t>Word Work</a:t>
            </a:r>
          </a:p>
          <a:p>
            <a:pPr lvl="1"/>
            <a:r>
              <a:rPr lang="en-US" dirty="0" smtClean="0"/>
              <a:t>Spelling pre-test (51H)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Writing and Language</a:t>
            </a:r>
          </a:p>
          <a:p>
            <a:pPr lvl="1"/>
            <a:r>
              <a:rPr lang="en-US" dirty="0" smtClean="0">
                <a:hlinkClick r:id="rId4" action="ppaction://hlinksldjump"/>
              </a:rPr>
              <a:t>Daily Language Practice</a:t>
            </a:r>
            <a:endParaRPr lang="en-US" dirty="0" smtClean="0"/>
          </a:p>
          <a:p>
            <a:pPr lvl="1"/>
            <a:r>
              <a:rPr lang="en-US" dirty="0" smtClean="0">
                <a:hlinkClick r:id="rId5" action="ppaction://hlinksldjump"/>
              </a:rPr>
              <a:t>Grammar: kinds of </a:t>
            </a:r>
            <a:r>
              <a:rPr lang="en-US" dirty="0" smtClean="0">
                <a:hlinkClick r:id="rId5" action="ppaction://hlinksldjump"/>
              </a:rPr>
              <a:t>sentences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48404" y="6417233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Back to </a:t>
            </a:r>
            <a:r>
              <a:rPr lang="en-US" i="1" dirty="0" smtClean="0">
                <a:hlinkClick r:id="rId6" action="ppaction://hlinksldjump"/>
              </a:rPr>
              <a:t>Earthquake Terror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will define new vocabulary words.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Debris</a:t>
            </a:r>
            <a:r>
              <a:rPr lang="en-US" dirty="0" smtClean="0"/>
              <a:t>: the remains of something broken or destroyed</a:t>
            </a:r>
          </a:p>
          <a:p>
            <a:r>
              <a:rPr lang="en-US" u="sng" dirty="0" smtClean="0"/>
              <a:t>Devastation</a:t>
            </a:r>
            <a:r>
              <a:rPr lang="en-US" dirty="0" smtClean="0"/>
              <a:t>: destruction or ruin</a:t>
            </a:r>
          </a:p>
          <a:p>
            <a:r>
              <a:rPr lang="en-US" u="sng" dirty="0" smtClean="0"/>
              <a:t>Fault</a:t>
            </a:r>
            <a:r>
              <a:rPr lang="en-US" dirty="0" smtClean="0"/>
              <a:t>: a break in a rock mass caused by a shifting of the earth’s crust</a:t>
            </a:r>
          </a:p>
          <a:p>
            <a:r>
              <a:rPr lang="en-US" u="sng" dirty="0" smtClean="0"/>
              <a:t>Impact</a:t>
            </a:r>
            <a:r>
              <a:rPr lang="en-US" dirty="0" smtClean="0"/>
              <a:t>: the striking of one body against another</a:t>
            </a:r>
          </a:p>
          <a:p>
            <a:r>
              <a:rPr lang="en-US" u="sng" dirty="0" smtClean="0"/>
              <a:t>Jolt</a:t>
            </a:r>
            <a:r>
              <a:rPr lang="en-US" dirty="0" smtClean="0"/>
              <a:t>: a sudden jerk or bump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Shuddered</a:t>
            </a:r>
            <a:r>
              <a:rPr lang="en-US" dirty="0" smtClean="0"/>
              <a:t>: shook, vibrated, or quivered</a:t>
            </a:r>
          </a:p>
          <a:p>
            <a:r>
              <a:rPr lang="en-US" u="sng" dirty="0" smtClean="0"/>
              <a:t>Susceptible</a:t>
            </a:r>
            <a:r>
              <a:rPr lang="en-US" dirty="0" smtClean="0"/>
              <a:t>: easily affected</a:t>
            </a:r>
          </a:p>
          <a:p>
            <a:r>
              <a:rPr lang="en-US" u="sng" dirty="0" smtClean="0"/>
              <a:t>Undulating</a:t>
            </a:r>
            <a:r>
              <a:rPr lang="en-US" dirty="0" smtClean="0"/>
              <a:t>: moving in waves or with a smooth, wavy motion</a:t>
            </a:r>
          </a:p>
          <a:p>
            <a:r>
              <a:rPr lang="en-US" u="sng" dirty="0" smtClean="0"/>
              <a:t>Upheaval</a:t>
            </a:r>
            <a:r>
              <a:rPr lang="en-US" dirty="0" smtClean="0"/>
              <a:t>: a lifting or upward movement of the earth’s crust</a:t>
            </a:r>
            <a:endParaRPr lang="en-US" u="sng" dirty="0"/>
          </a:p>
        </p:txBody>
      </p:sp>
      <p:pic>
        <p:nvPicPr>
          <p:cNvPr id="7" name="Picture 6" descr="Screen shot 2011-08-08 at 5.01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89" y="1417638"/>
            <a:ext cx="3302000" cy="2463800"/>
          </a:xfrm>
          <a:prstGeom prst="rect">
            <a:avLst/>
          </a:prstGeom>
        </p:spPr>
      </p:pic>
      <p:pic>
        <p:nvPicPr>
          <p:cNvPr id="8" name="Picture 7" descr="Screen shot 2011-08-08 at 5.01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789" y="2174875"/>
            <a:ext cx="3314700" cy="2501900"/>
          </a:xfrm>
          <a:prstGeom prst="rect">
            <a:avLst/>
          </a:prstGeom>
        </p:spPr>
      </p:pic>
      <p:pic>
        <p:nvPicPr>
          <p:cNvPr id="9" name="Picture 8" descr="Screen shot 2011-08-08 at 5.03.0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888" y="2678113"/>
            <a:ext cx="2362200" cy="3467100"/>
          </a:xfrm>
          <a:prstGeom prst="rect">
            <a:avLst/>
          </a:prstGeom>
        </p:spPr>
      </p:pic>
      <p:pic>
        <p:nvPicPr>
          <p:cNvPr id="10" name="Picture 9" descr="Screen shot 2011-08-08 at 5.05.47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888" y="4436963"/>
            <a:ext cx="3429000" cy="1993900"/>
          </a:xfrm>
          <a:prstGeom prst="rect">
            <a:avLst/>
          </a:prstGeom>
        </p:spPr>
      </p:pic>
      <p:pic>
        <p:nvPicPr>
          <p:cNvPr id="11" name="Picture 10" descr="Screen shot 2011-08-08 at 5.06.4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700" y="4297263"/>
            <a:ext cx="3721100" cy="2133600"/>
          </a:xfrm>
          <a:prstGeom prst="rect">
            <a:avLst/>
          </a:prstGeom>
        </p:spPr>
      </p:pic>
      <p:pic>
        <p:nvPicPr>
          <p:cNvPr id="12" name="Picture 11" descr="Screen shot 2011-08-08 at 5.12.59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262" y="2200275"/>
            <a:ext cx="3667125" cy="3615342"/>
          </a:xfrm>
          <a:prstGeom prst="rect">
            <a:avLst/>
          </a:prstGeom>
        </p:spPr>
      </p:pic>
      <p:pic>
        <p:nvPicPr>
          <p:cNvPr id="13" name="Picture 12" descr="Screen shot 2011-08-08 at 5.18.58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261" y="2200275"/>
            <a:ext cx="3667125" cy="36153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6268" y="6399682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9" action="ppaction://hlinksldjump"/>
              </a:rPr>
              <a:t>Back to Day 1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Events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will identify the order of story events by using sequence signal words.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Prior Knowledge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Tell your partner what you did this morning to get ready for school.</a:t>
            </a:r>
          </a:p>
          <a:p>
            <a:r>
              <a:rPr lang="en-US" dirty="0" smtClean="0"/>
              <a:t>Did you start with the first thing you did, or the last?</a:t>
            </a:r>
          </a:p>
          <a:p>
            <a:r>
              <a:rPr lang="en-US" dirty="0" smtClean="0"/>
              <a:t>Did you tell the events in the order in which they occurred?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Sequence of Events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757"/>
            <a:ext cx="4040188" cy="639762"/>
          </a:xfrm>
        </p:spPr>
        <p:txBody>
          <a:bodyPr/>
          <a:lstStyle/>
          <a:p>
            <a:r>
              <a:rPr lang="en-US" smtClean="0"/>
              <a:t>Concept: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7519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u="sng" smtClean="0"/>
              <a:t>Sequential order</a:t>
            </a:r>
            <a:r>
              <a:rPr lang="en-US" smtClean="0"/>
              <a:t>: the order in which story events occur</a:t>
            </a:r>
          </a:p>
          <a:p>
            <a:r>
              <a:rPr lang="en-US" u="sng" smtClean="0"/>
              <a:t>Signal words</a:t>
            </a:r>
            <a:r>
              <a:rPr lang="en-US" smtClean="0"/>
              <a:t>: words which give clues about the order of events</a:t>
            </a:r>
          </a:p>
          <a:p>
            <a:pPr lvl="1"/>
            <a:r>
              <a:rPr lang="en-US" u="sng" smtClean="0"/>
              <a:t>Sequential order</a:t>
            </a:r>
            <a:r>
              <a:rPr lang="en-US" smtClean="0"/>
              <a:t>: </a:t>
            </a:r>
            <a:r>
              <a:rPr lang="en-US" i="1" smtClean="0"/>
              <a:t>at first, then, next, finally</a:t>
            </a:r>
          </a:p>
          <a:p>
            <a:pPr lvl="1"/>
            <a:r>
              <a:rPr lang="en-US" u="sng" smtClean="0"/>
              <a:t>Happening at the same time</a:t>
            </a:r>
            <a:r>
              <a:rPr lang="en-US" smtClean="0"/>
              <a:t>: </a:t>
            </a:r>
            <a:r>
              <a:rPr lang="en-US" i="1" smtClean="0"/>
              <a:t>as, while, at the same time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97757"/>
            <a:ext cx="4041775" cy="639762"/>
          </a:xfrm>
        </p:spPr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37519"/>
            <a:ext cx="4041775" cy="3951288"/>
          </a:xfrm>
        </p:spPr>
        <p:txBody>
          <a:bodyPr/>
          <a:lstStyle/>
          <a:p>
            <a:r>
              <a:rPr lang="en-US" smtClean="0"/>
              <a:t>At age 10, Lance Armstrong first began training as a cyclist.  In high school he joined the U.S. Olympic team.  Then in 1999, he won the Tour de France.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341332"/>
            <a:ext cx="7351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R: </a:t>
            </a:r>
            <a:r>
              <a:rPr lang="en-US" dirty="0" smtClean="0"/>
              <a:t>What are signal words?</a:t>
            </a:r>
          </a:p>
          <a:p>
            <a:r>
              <a:rPr lang="en-US" b="1" dirty="0" smtClean="0"/>
              <a:t>A:</a:t>
            </a:r>
            <a:r>
              <a:rPr lang="en-US" dirty="0" smtClean="0"/>
              <a:t> Which of the following is in sequential order?</a:t>
            </a:r>
          </a:p>
          <a:p>
            <a:r>
              <a:rPr lang="en-US" dirty="0" smtClean="0"/>
              <a:t>	a) I went to the store looking for cookies.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b</a:t>
            </a:r>
            <a:r>
              <a:rPr lang="en-US" dirty="0" smtClean="0"/>
              <a:t>) After I went to the store, I met my sister for lunch.</a:t>
            </a:r>
          </a:p>
          <a:p>
            <a:pPr algn="just"/>
            <a:r>
              <a:rPr lang="en-US" b="1" dirty="0" smtClean="0"/>
              <a:t>J:</a:t>
            </a:r>
            <a:r>
              <a:rPr lang="en-US" dirty="0" smtClean="0"/>
              <a:t> How do you know?</a:t>
            </a:r>
            <a:endParaRPr lang="en-US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Events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Analyzing text that is written in chronological order will help you understand what the author is trying to say.</a:t>
            </a:r>
          </a:p>
          <a:p>
            <a:r>
              <a:rPr lang="en-US" dirty="0" smtClean="0"/>
              <a:t>It will improve your writing.</a:t>
            </a:r>
          </a:p>
          <a:p>
            <a:r>
              <a:rPr lang="en-US" dirty="0" smtClean="0"/>
              <a:t>Why do you think this is important?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097757"/>
            <a:ext cx="4040188" cy="639762"/>
          </a:xfrm>
        </p:spPr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2464</Words>
  <Application>Microsoft Macintosh PowerPoint</Application>
  <PresentationFormat>On-screen Show (4:3)</PresentationFormat>
  <Paragraphs>383</Paragraphs>
  <Slides>43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Nature’s Fury</vt:lpstr>
      <vt:lpstr>Nature’s Fury</vt:lpstr>
      <vt:lpstr>Nature’s Fury</vt:lpstr>
      <vt:lpstr>Slide 4</vt:lpstr>
      <vt:lpstr>Day 1 Schedule</vt:lpstr>
      <vt:lpstr>Vocabulary</vt:lpstr>
      <vt:lpstr>Sequence of Events</vt:lpstr>
      <vt:lpstr>Sequence of Events</vt:lpstr>
      <vt:lpstr>Sequence of Events</vt:lpstr>
      <vt:lpstr>Sequence of Events</vt:lpstr>
      <vt:lpstr>Sequence of Events</vt:lpstr>
      <vt:lpstr>Sequence of Events</vt:lpstr>
      <vt:lpstr>Daily Language Practice</vt:lpstr>
      <vt:lpstr>Grammar: Kinds of Sentences</vt:lpstr>
      <vt:lpstr>Slide 15</vt:lpstr>
      <vt:lpstr>Guided Practice</vt:lpstr>
      <vt:lpstr>Guided Practice</vt:lpstr>
      <vt:lpstr>Slide 18</vt:lpstr>
      <vt:lpstr>Day 2 Schedule</vt:lpstr>
      <vt:lpstr>Base Words</vt:lpstr>
      <vt:lpstr>Base Words</vt:lpstr>
      <vt:lpstr>Base Words</vt:lpstr>
      <vt:lpstr>Base words</vt:lpstr>
      <vt:lpstr>Daily Language Practice</vt:lpstr>
      <vt:lpstr>Day 3 Schedule</vt:lpstr>
      <vt:lpstr>Daily Language Practice</vt:lpstr>
      <vt:lpstr>Subject and Predicates (51k)</vt:lpstr>
      <vt:lpstr>Slide 28</vt:lpstr>
      <vt:lpstr>Guided Practice</vt:lpstr>
      <vt:lpstr>Guided Practice</vt:lpstr>
      <vt:lpstr>Subjects and Predicates</vt:lpstr>
      <vt:lpstr>Day 4 Schedule</vt:lpstr>
      <vt:lpstr>Print and Electronic Reference Sources</vt:lpstr>
      <vt:lpstr>Print and Electronic Reference Sources</vt:lpstr>
      <vt:lpstr>Print and Electronic Reference Sources</vt:lpstr>
      <vt:lpstr>Print and Electronic Reference Sources</vt:lpstr>
      <vt:lpstr>Closure</vt:lpstr>
      <vt:lpstr>Using a Thesaurus</vt:lpstr>
      <vt:lpstr>Slide 39</vt:lpstr>
      <vt:lpstr>Slide 40</vt:lpstr>
      <vt:lpstr>Using a Thesaurus</vt:lpstr>
      <vt:lpstr>Daily Language Practice</vt:lpstr>
      <vt:lpstr>Day 5 Schedule</vt:lpstr>
    </vt:vector>
  </TitlesOfParts>
  <Company>Madera Unified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Nature’s Fury</dc:title>
  <dc:creator>Megan Kitt</dc:creator>
  <cp:lastModifiedBy>Megan Kitt</cp:lastModifiedBy>
  <cp:revision>3</cp:revision>
  <dcterms:created xsi:type="dcterms:W3CDTF">2011-08-21T04:19:06Z</dcterms:created>
  <dcterms:modified xsi:type="dcterms:W3CDTF">2011-08-21T08:49:37Z</dcterms:modified>
</cp:coreProperties>
</file>