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29F76-B07E-1747-9294-ED3D275289B4}" type="datetimeFigureOut">
              <a:rPr lang="en-US" smtClean="0"/>
              <a:pPr/>
              <a:t>2/9/11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70027-8D4F-E14F-90F0-43A4C48EBA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slide" Target="slide14.xml"/><Relationship Id="rId5" Type="http://schemas.openxmlformats.org/officeDocument/2006/relationships/slide" Target="slide17.xml"/><Relationship Id="rId6" Type="http://schemas.openxmlformats.org/officeDocument/2006/relationships/slide" Target="slide30.xml"/><Relationship Id="rId7" Type="http://schemas.openxmlformats.org/officeDocument/2006/relationships/slide" Target="slide37.xml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4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4" Type="http://schemas.openxmlformats.org/officeDocument/2006/relationships/slide" Target="slide24.xml"/><Relationship Id="rId5" Type="http://schemas.openxmlformats.org/officeDocument/2006/relationships/slide" Target="slide29.xml"/><Relationship Id="rId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4" Type="http://schemas.openxmlformats.org/officeDocument/2006/relationships/slide" Target="slide8.xml"/><Relationship Id="rId5" Type="http://schemas.openxmlformats.org/officeDocument/2006/relationships/slide" Target="slide9.xml"/><Relationship Id="rId6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4" Type="http://schemas.openxmlformats.org/officeDocument/2006/relationships/slide" Target="slide1.xml"/><Relationship Id="rId1" Type="http://schemas.openxmlformats.org/officeDocument/2006/relationships/slideLayout" Target="../slideLayouts/slideLayout4.xml"/><Relationship Id="rId2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7.png"/><Relationship Id="rId3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Elena</a:t>
            </a:r>
            <a:endParaRPr lang="en-US" dirty="0"/>
          </a:p>
        </p:txBody>
      </p:sp>
      <p:pic>
        <p:nvPicPr>
          <p:cNvPr id="7" name="Content Placeholder 6" descr="Screen shot 2011-02-06 at 9.04.20 PM.pn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13301" r="-13301"/>
          <a:stretch>
            <a:fillRect/>
          </a:stretch>
        </p:blipFill>
        <p:spPr/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Author: Diane Stanley</a:t>
            </a:r>
          </a:p>
          <a:p>
            <a:r>
              <a:rPr lang="en-US" dirty="0" smtClean="0"/>
              <a:t>Genre: Historical Fiction ~ real characters, events, and settings combine with fictional elements.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Day 1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sldjump"/>
              </a:rPr>
              <a:t>Day 2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Day 3</a:t>
            </a:r>
            <a:endParaRPr lang="en-US" dirty="0" smtClean="0"/>
          </a:p>
          <a:p>
            <a:pPr lvl="1"/>
            <a:r>
              <a:rPr lang="en-US" dirty="0" smtClean="0">
                <a:hlinkClick r:id="rId6" action="ppaction://hlinksldjump"/>
              </a:rPr>
              <a:t>Day 4</a:t>
            </a:r>
            <a:endParaRPr lang="en-US" dirty="0" smtClean="0"/>
          </a:p>
          <a:p>
            <a:pPr lvl="1"/>
            <a:r>
              <a:rPr lang="en-US" dirty="0" smtClean="0">
                <a:hlinkClick r:id="rId7" action="ppaction://hlinksldjump"/>
              </a:rPr>
              <a:t>Day 5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394543"/>
          </a:xfrm>
        </p:spPr>
        <p:txBody>
          <a:bodyPr/>
          <a:lstStyle/>
          <a:p>
            <a:r>
              <a:rPr lang="en-US" u="sng" dirty="0" smtClean="0"/>
              <a:t>Adverbs</a:t>
            </a:r>
            <a:r>
              <a:rPr lang="en-US" dirty="0" smtClean="0"/>
              <a:t>: tell how, when, or where an action occurs.</a:t>
            </a:r>
          </a:p>
          <a:p>
            <a:pPr lvl="1"/>
            <a:r>
              <a:rPr lang="en-US" dirty="0" smtClean="0"/>
              <a:t>describe verbs</a:t>
            </a:r>
          </a:p>
          <a:p>
            <a:pPr lvl="1"/>
            <a:r>
              <a:rPr lang="en-US" dirty="0" smtClean="0"/>
              <a:t>many end with –</a:t>
            </a:r>
            <a:r>
              <a:rPr lang="en-US" dirty="0" err="1" smtClean="0"/>
              <a:t>ly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villagers </a:t>
            </a:r>
            <a:r>
              <a:rPr lang="en-US" u="sng" dirty="0" smtClean="0"/>
              <a:t>immediately</a:t>
            </a:r>
            <a:r>
              <a:rPr lang="en-US" dirty="0" smtClean="0"/>
              <a:t> brought ropes.</a:t>
            </a:r>
          </a:p>
          <a:p>
            <a:pPr lvl="1"/>
            <a:r>
              <a:rPr lang="en-US" dirty="0" smtClean="0"/>
              <a:t>Immediately describes </a:t>
            </a:r>
            <a:r>
              <a:rPr lang="en-US" i="1" dirty="0" smtClean="0"/>
              <a:t>when</a:t>
            </a:r>
            <a:r>
              <a:rPr lang="en-US" dirty="0" smtClean="0"/>
              <a:t> the villagers brought the ropes.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6559" y="4299671"/>
            <a:ext cx="45084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R:  What part of speech describes a verb?</a:t>
            </a:r>
          </a:p>
          <a:p>
            <a:r>
              <a:rPr lang="en-US" dirty="0" smtClean="0"/>
              <a:t>A:  Which of the following is an adverb?</a:t>
            </a:r>
          </a:p>
          <a:p>
            <a:r>
              <a:rPr lang="en-US" dirty="0" smtClean="0"/>
              <a:t>	a) The lazy boy sat </a:t>
            </a:r>
            <a:r>
              <a:rPr lang="en-US" u="sng" dirty="0" smtClean="0"/>
              <a:t>sleepily</a:t>
            </a:r>
            <a:r>
              <a:rPr lang="en-US" dirty="0" smtClean="0"/>
              <a:t> in class.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</a:t>
            </a:r>
            <a:r>
              <a:rPr lang="en-US" dirty="0" smtClean="0"/>
              <a:t>) The </a:t>
            </a:r>
            <a:r>
              <a:rPr lang="en-US" u="sng" dirty="0" smtClean="0"/>
              <a:t>lazy</a:t>
            </a:r>
            <a:r>
              <a:rPr lang="en-US" dirty="0" smtClean="0"/>
              <a:t> boy sat sleepily in class.</a:t>
            </a:r>
          </a:p>
          <a:p>
            <a:r>
              <a:rPr lang="en-US" dirty="0" smtClean="0"/>
              <a:t>J:  Why did you pick your answer?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Underline the verb.</a:t>
            </a:r>
          </a:p>
          <a:p>
            <a:r>
              <a:rPr lang="en-US" dirty="0" smtClean="0"/>
              <a:t>Ask </a:t>
            </a:r>
            <a:endParaRPr lang="en-US" i="1" dirty="0" smtClean="0"/>
          </a:p>
          <a:p>
            <a:pPr lvl="1"/>
            <a:r>
              <a:rPr lang="en-US" i="1" dirty="0" smtClean="0"/>
              <a:t>How?</a:t>
            </a:r>
          </a:p>
          <a:p>
            <a:pPr lvl="1"/>
            <a:r>
              <a:rPr lang="en-US" i="1" dirty="0" smtClean="0"/>
              <a:t>When?</a:t>
            </a:r>
          </a:p>
          <a:p>
            <a:pPr lvl="1"/>
            <a:r>
              <a:rPr lang="en-US" i="1" dirty="0" smtClean="0"/>
              <a:t>Where?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They lifted up the injured rider.</a:t>
            </a:r>
          </a:p>
          <a:p>
            <a:pPr lvl="1"/>
            <a:r>
              <a:rPr lang="en-US" dirty="0" smtClean="0"/>
              <a:t>Do I know how?</a:t>
            </a:r>
          </a:p>
          <a:p>
            <a:pPr lvl="1"/>
            <a:r>
              <a:rPr lang="en-US" dirty="0" smtClean="0"/>
              <a:t>Do I know when?</a:t>
            </a:r>
          </a:p>
          <a:p>
            <a:pPr lvl="1"/>
            <a:r>
              <a:rPr lang="en-US" dirty="0" smtClean="0"/>
              <a:t>Do I know where?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Adverb: </a:t>
            </a:r>
            <a:r>
              <a:rPr lang="en-US" i="1" dirty="0" smtClean="0"/>
              <a:t>up</a:t>
            </a:r>
          </a:p>
          <a:p>
            <a:pPr lvl="1"/>
            <a:r>
              <a:rPr lang="en-US" dirty="0" smtClean="0"/>
              <a:t>Tells:  </a:t>
            </a:r>
            <a:r>
              <a:rPr lang="en-US" i="1" dirty="0" smtClean="0"/>
              <a:t>where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792684" y="2602245"/>
            <a:ext cx="71247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372507" y="3020463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93218" y="3389795"/>
            <a:ext cx="441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10570" y="4058263"/>
            <a:ext cx="2523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Yes, they lifted him </a:t>
            </a:r>
            <a:r>
              <a:rPr lang="en-US" b="1" dirty="0" smtClean="0"/>
              <a:t>up.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They laid him gently on the bed.</a:t>
            </a:r>
          </a:p>
          <a:p>
            <a:r>
              <a:rPr lang="en-US" dirty="0" smtClean="0"/>
              <a:t>Identify the verb.</a:t>
            </a:r>
          </a:p>
          <a:p>
            <a:r>
              <a:rPr lang="en-US" dirty="0" smtClean="0"/>
              <a:t>What do we ask ourselves?</a:t>
            </a:r>
          </a:p>
          <a:p>
            <a:pPr lvl="1"/>
            <a:r>
              <a:rPr lang="en-US" dirty="0" smtClean="0"/>
              <a:t>How</a:t>
            </a:r>
          </a:p>
          <a:p>
            <a:pPr lvl="1"/>
            <a:r>
              <a:rPr lang="en-US" dirty="0" smtClean="0"/>
              <a:t>When</a:t>
            </a:r>
          </a:p>
          <a:p>
            <a:pPr lvl="1"/>
            <a:r>
              <a:rPr lang="en-US" dirty="0" smtClean="0"/>
              <a:t>Where</a:t>
            </a:r>
          </a:p>
          <a:p>
            <a:r>
              <a:rPr lang="en-US" dirty="0" smtClean="0"/>
              <a:t>Which word answers one of these questions?</a:t>
            </a:r>
          </a:p>
          <a:p>
            <a:pPr lvl="1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You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wagon moved slowly along the path.</a:t>
            </a:r>
          </a:p>
          <a:p>
            <a:r>
              <a:rPr lang="en-US" dirty="0" smtClean="0"/>
              <a:t>Identify the verb.</a:t>
            </a:r>
          </a:p>
          <a:p>
            <a:r>
              <a:rPr lang="en-US" dirty="0" smtClean="0"/>
              <a:t>What is the adverb?</a:t>
            </a:r>
          </a:p>
          <a:p>
            <a:r>
              <a:rPr lang="en-US" dirty="0" smtClean="0"/>
              <a:t>What does it tell us about the verb?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595311" y="2571266"/>
            <a:ext cx="57307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part of speech describes a verb?</a:t>
            </a:r>
          </a:p>
          <a:p>
            <a:r>
              <a:rPr lang="en-US" dirty="0" smtClean="0"/>
              <a:t>Which of the following is an adverb?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Finally the wagon reached the man’s house.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The wagon arrived.</a:t>
            </a:r>
          </a:p>
          <a:p>
            <a:r>
              <a:rPr lang="en-US" dirty="0" smtClean="0"/>
              <a:t>What does the adverb tell us?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How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When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Where</a:t>
            </a:r>
          </a:p>
          <a:p>
            <a:pPr marL="914400" lvl="1" indent="-457200"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the adverb, and how it describes (how, when, where)</a:t>
            </a:r>
          </a:p>
          <a:p>
            <a:pPr lvl="1"/>
            <a:r>
              <a:rPr lang="en-US" dirty="0" smtClean="0"/>
              <a:t>A witness had anxiously told the family about the accident.</a:t>
            </a:r>
          </a:p>
          <a:p>
            <a:pPr lvl="1"/>
            <a:r>
              <a:rPr lang="en-US" dirty="0" smtClean="0"/>
              <a:t>The helpers then placed the wounded man on the bed.</a:t>
            </a:r>
          </a:p>
          <a:p>
            <a:pPr lvl="1"/>
            <a:r>
              <a:rPr lang="en-US" dirty="0" smtClean="0"/>
              <a:t>A doctor rushed over.</a:t>
            </a:r>
          </a:p>
          <a:p>
            <a:r>
              <a:rPr lang="en-US" dirty="0" smtClean="0"/>
              <a:t>Practice book pg. 333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68776" y="6213728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Segment 2 (558-562)</a:t>
            </a:r>
          </a:p>
          <a:p>
            <a:pPr lvl="1"/>
            <a:r>
              <a:rPr lang="en-US" dirty="0" smtClean="0"/>
              <a:t>Story Elements</a:t>
            </a:r>
          </a:p>
          <a:p>
            <a:pPr lvl="2"/>
            <a:r>
              <a:rPr lang="en-US" dirty="0" smtClean="0"/>
              <a:t>Complete practice book 324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Comprehension questions (564)</a:t>
            </a:r>
            <a:endParaRPr lang="en-US" dirty="0" smtClean="0"/>
          </a:p>
          <a:p>
            <a:pPr lvl="1"/>
            <a:r>
              <a:rPr lang="en-US" dirty="0" smtClean="0"/>
              <a:t>Independent Practice</a:t>
            </a:r>
          </a:p>
          <a:p>
            <a:pPr lvl="2"/>
            <a:r>
              <a:rPr lang="en-US" dirty="0" smtClean="0"/>
              <a:t>Vocabulary practice book pg. 323</a:t>
            </a:r>
          </a:p>
          <a:p>
            <a:r>
              <a:rPr lang="en-US" u="sng" dirty="0" smtClean="0"/>
              <a:t>Word Work (review and independent work)</a:t>
            </a:r>
          </a:p>
          <a:p>
            <a:pPr lvl="1"/>
            <a:r>
              <a:rPr lang="en-US" dirty="0" smtClean="0"/>
              <a:t>Changing </a:t>
            </a:r>
            <a:r>
              <a:rPr lang="en-US" i="1" dirty="0" err="1" smtClean="0"/>
              <a:t>y</a:t>
            </a:r>
            <a:r>
              <a:rPr lang="en-US" dirty="0" smtClean="0"/>
              <a:t> to </a:t>
            </a:r>
            <a:r>
              <a:rPr lang="en-US" i="1" dirty="0" err="1" smtClean="0"/>
              <a:t>i</a:t>
            </a:r>
            <a:endParaRPr lang="en-US" i="1" dirty="0" smtClean="0"/>
          </a:p>
          <a:p>
            <a:pPr lvl="2"/>
            <a:r>
              <a:rPr lang="en-US" dirty="0" smtClean="0"/>
              <a:t>Practice book pg. 328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329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94" u="sng" dirty="0" smtClean="0"/>
              <a:t>Writing and Language</a:t>
            </a:r>
          </a:p>
          <a:p>
            <a:pPr lvl="1"/>
            <a:r>
              <a:rPr lang="en-US" sz="2824" dirty="0" smtClean="0">
                <a:hlinkClick r:id="rId3" action="ppaction://hlinksldjump"/>
              </a:rPr>
              <a:t>Daily Language Practice</a:t>
            </a:r>
            <a:endParaRPr lang="en-US" sz="2824" dirty="0" smtClean="0"/>
          </a:p>
          <a:p>
            <a:pPr lvl="1"/>
            <a:r>
              <a:rPr lang="en-US" sz="2824" dirty="0" smtClean="0"/>
              <a:t>Expository Writing: Compare/Contrast</a:t>
            </a:r>
          </a:p>
          <a:p>
            <a:pPr lvl="2"/>
            <a:r>
              <a:rPr lang="en-US" sz="2353" dirty="0" smtClean="0"/>
              <a:t>Prewriting 569m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13892" y="6443654"/>
            <a:ext cx="1608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</a:t>
            </a:r>
            <a:r>
              <a:rPr lang="en-US" i="1" dirty="0" smtClean="0">
                <a:hlinkClick r:id="rId4" action="ppaction://hlinksldjump"/>
              </a:rPr>
              <a:t>Elena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Comprehension Questions</a:t>
            </a:r>
            <a:br>
              <a:rPr lang="en-US" dirty="0" smtClean="0"/>
            </a:br>
            <a:r>
              <a:rPr lang="en-US" sz="2667" dirty="0" smtClean="0"/>
              <a:t>(564, use TAPPLE strategies)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32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Compare the way you expected the outlaw </a:t>
            </a:r>
            <a:r>
              <a:rPr lang="en-US" dirty="0" err="1" smtClean="0"/>
              <a:t>Pancho</a:t>
            </a:r>
            <a:r>
              <a:rPr lang="en-US" dirty="0" smtClean="0"/>
              <a:t> Villa to act with the way he did act in </a:t>
            </a:r>
            <a:r>
              <a:rPr lang="en-US" i="1" dirty="0" smtClean="0"/>
              <a:t>Elena</a:t>
            </a:r>
            <a:r>
              <a:rPr lang="en-US" dirty="0" smtClean="0"/>
              <a:t>.  Why do you think he acted this way? (LRA 3.3)</a:t>
            </a:r>
          </a:p>
          <a:p>
            <a:r>
              <a:rPr lang="en-US" dirty="0" smtClean="0"/>
              <a:t>What part of the family’s troubles in </a:t>
            </a:r>
            <a:r>
              <a:rPr lang="en-US" i="1" dirty="0" smtClean="0"/>
              <a:t>Elena</a:t>
            </a:r>
            <a:r>
              <a:rPr lang="en-US" dirty="0" smtClean="0"/>
              <a:t> would you have found most difficult? Why? (RC 2.4)</a:t>
            </a:r>
          </a:p>
          <a:p>
            <a:r>
              <a:rPr lang="en-US" dirty="0" smtClean="0"/>
              <a:t>Rosa says that she and her brothers and sister became “</a:t>
            </a:r>
            <a:r>
              <a:rPr lang="en-US" i="1" dirty="0" smtClean="0"/>
              <a:t>real</a:t>
            </a:r>
            <a:r>
              <a:rPr lang="en-US" dirty="0" smtClean="0"/>
              <a:t> Americans” in Santa Ana.  What do you think she means by that?</a:t>
            </a:r>
          </a:p>
          <a:p>
            <a:r>
              <a:rPr lang="en-US" dirty="0" smtClean="0"/>
              <a:t>Why do you think Mama believes so strongly in the importance of education? (LRA 3.3)</a:t>
            </a:r>
          </a:p>
          <a:p>
            <a:r>
              <a:rPr lang="en-US" dirty="0" smtClean="0"/>
              <a:t>What do you think Rosa learned from her experiences in </a:t>
            </a:r>
            <a:r>
              <a:rPr lang="en-US" i="1" dirty="0" smtClean="0"/>
              <a:t>Elena</a:t>
            </a:r>
            <a:r>
              <a:rPr lang="en-US" dirty="0" smtClean="0"/>
              <a:t>? (LRA 3.2)</a:t>
            </a:r>
          </a:p>
          <a:p>
            <a:r>
              <a:rPr lang="en-US" dirty="0" smtClean="0"/>
              <a:t>All the main characters in </a:t>
            </a:r>
            <a:r>
              <a:rPr lang="en-US" i="1" dirty="0" smtClean="0"/>
              <a:t>One Land, Many Trails </a:t>
            </a:r>
            <a:r>
              <a:rPr lang="en-US" dirty="0" smtClean="0"/>
              <a:t> demonstrate courage and determination.  Compare Elena’s courage to that of Slow.  (LRA 3.3)</a:t>
            </a:r>
          </a:p>
          <a:p>
            <a:r>
              <a:rPr lang="en-US" dirty="0" smtClean="0"/>
              <a:t>Independent Practice</a:t>
            </a:r>
          </a:p>
          <a:p>
            <a:pPr lvl="1"/>
            <a:r>
              <a:rPr lang="en-US" dirty="0" smtClean="0"/>
              <a:t>Practice book pg. 325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29061" y="6260197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one in the palace realized that the kings </a:t>
            </a:r>
            <a:r>
              <a:rPr lang="en-US" dirty="0" err="1" smtClean="0"/>
              <a:t>enemees</a:t>
            </a:r>
            <a:r>
              <a:rPr lang="en-US" dirty="0" smtClean="0"/>
              <a:t> had plotted his overthrow.</a:t>
            </a:r>
          </a:p>
          <a:p>
            <a:endParaRPr lang="en-US" dirty="0" smtClean="0"/>
          </a:p>
          <a:p>
            <a:r>
              <a:rPr lang="en-US" dirty="0" smtClean="0"/>
              <a:t>The dog reacted threatening when it </a:t>
            </a:r>
            <a:r>
              <a:rPr lang="en-US" dirty="0" err="1" smtClean="0"/>
              <a:t>spyed</a:t>
            </a:r>
            <a:r>
              <a:rPr lang="en-US" dirty="0" smtClean="0"/>
              <a:t> the raccoon.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u="sng" dirty="0" smtClean="0"/>
              <a:t>Objective</a:t>
            </a:r>
            <a:r>
              <a:rPr lang="en-US" sz="2000" dirty="0" smtClean="0"/>
              <a:t>: We will proofread and correct sentences with grammar and spelling errors.</a:t>
            </a:r>
            <a:endParaRPr lang="en-US" sz="2000" u="sng" dirty="0" smtClean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956307" y="6126163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2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/>
              <a:t>First-person narrative (553)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Story Structure</a:t>
            </a:r>
            <a:r>
              <a:rPr lang="en-US" dirty="0" smtClean="0"/>
              <a:t> (569a)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330 (independent/homework)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4" action="ppaction://hlinksldjump"/>
              </a:rPr>
              <a:t>Comparing with adverbs (569k)</a:t>
            </a:r>
            <a:endParaRPr lang="en-US" dirty="0" smtClean="0"/>
          </a:p>
          <a:p>
            <a:pPr lvl="1"/>
            <a:r>
              <a:rPr lang="en-US" dirty="0" smtClean="0"/>
              <a:t>Expository Writing: Compare/Contrast</a:t>
            </a:r>
          </a:p>
          <a:p>
            <a:pPr lvl="2"/>
            <a:r>
              <a:rPr lang="en-US" dirty="0" smtClean="0"/>
              <a:t>Day 3 (569N)</a:t>
            </a:r>
          </a:p>
          <a:p>
            <a:pPr lvl="2"/>
            <a:r>
              <a:rPr lang="en-US" dirty="0" smtClean="0">
                <a:hlinkClick r:id="rId5" action="ppaction://hlinksldjump"/>
              </a:rPr>
              <a:t>Transparency 5-31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7942" y="6381696"/>
            <a:ext cx="1608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</a:t>
            </a:r>
            <a:r>
              <a:rPr lang="en-US" i="1" dirty="0" smtClean="0">
                <a:hlinkClick r:id="rId6" action="ppaction://hlinksldjump"/>
              </a:rPr>
              <a:t>Elena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identify how story elements interact with each other.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Name the major characters in </a:t>
            </a:r>
            <a:r>
              <a:rPr lang="en-US" i="1" dirty="0" smtClean="0"/>
              <a:t>Elena.</a:t>
            </a:r>
          </a:p>
          <a:p>
            <a:r>
              <a:rPr lang="en-US" dirty="0" smtClean="0"/>
              <a:t>Where did the story take place?</a:t>
            </a:r>
          </a:p>
          <a:p>
            <a:r>
              <a:rPr lang="en-US" dirty="0" smtClean="0"/>
              <a:t>What is the main problem in </a:t>
            </a:r>
            <a:r>
              <a:rPr lang="en-US" i="1" dirty="0" smtClean="0"/>
              <a:t>Elena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is it resolved?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7757"/>
            <a:ext cx="4040188" cy="639762"/>
          </a:xfrm>
        </p:spPr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37519"/>
            <a:ext cx="4040188" cy="3951288"/>
          </a:xfrm>
        </p:spPr>
        <p:txBody>
          <a:bodyPr/>
          <a:lstStyle/>
          <a:p>
            <a:r>
              <a:rPr lang="en-US" u="sng" dirty="0" smtClean="0"/>
              <a:t>Story elements</a:t>
            </a:r>
            <a:r>
              <a:rPr lang="en-US" dirty="0" smtClean="0"/>
              <a:t>: characters, setting, plot (including a problem and its resolution)</a:t>
            </a:r>
          </a:p>
          <a:p>
            <a:r>
              <a:rPr lang="en-US" u="sng" dirty="0" smtClean="0"/>
              <a:t>Interact</a:t>
            </a:r>
            <a:r>
              <a:rPr lang="en-US" dirty="0" smtClean="0"/>
              <a:t>: the way in which the story elements affect each other.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97757"/>
            <a:ext cx="4041775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37519"/>
            <a:ext cx="4041775" cy="3951288"/>
          </a:xfrm>
        </p:spPr>
        <p:txBody>
          <a:bodyPr>
            <a:normAutofit/>
          </a:bodyPr>
          <a:lstStyle/>
          <a:p>
            <a:r>
              <a:rPr lang="en-US" u="sng" dirty="0" smtClean="0"/>
              <a:t>Story elements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Elena and Pablo</a:t>
            </a:r>
          </a:p>
          <a:p>
            <a:pPr lvl="1"/>
            <a:r>
              <a:rPr lang="en-US" dirty="0" smtClean="0"/>
              <a:t>Small village in Mexico, California</a:t>
            </a:r>
          </a:p>
          <a:p>
            <a:pPr lvl="1"/>
            <a:r>
              <a:rPr lang="en-US" dirty="0" smtClean="0"/>
              <a:t>A family must leave Mexico</a:t>
            </a:r>
          </a:p>
          <a:p>
            <a:r>
              <a:rPr lang="en-US" u="sng" dirty="0" smtClean="0"/>
              <a:t>Interaction</a:t>
            </a:r>
            <a:r>
              <a:rPr lang="en-US" dirty="0" smtClean="0"/>
              <a:t>: Characters in a  story which takes place during a blizzard will be affected by problems caused by the setting. 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209005" y="4677827"/>
            <a:ext cx="46450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Importance</a:t>
            </a:r>
          </a:p>
          <a:p>
            <a:r>
              <a:rPr lang="en-US" sz="2400" dirty="0" smtClean="0"/>
              <a:t>Thinking about and identifying the interaction between the story elements will give you a deeper understanding of the story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380399"/>
            <a:ext cx="48524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R: What do we call the way in which story elements affect each other?</a:t>
            </a:r>
          </a:p>
          <a:p>
            <a:r>
              <a:rPr lang="en-US" sz="2000" dirty="0" smtClean="0"/>
              <a:t>A:  Which of the following is an example of a problem?</a:t>
            </a:r>
          </a:p>
          <a:p>
            <a:r>
              <a:rPr lang="en-US" sz="2000" dirty="0" smtClean="0"/>
              <a:t>	a) </a:t>
            </a:r>
            <a:r>
              <a:rPr lang="en-US" sz="2000" dirty="0" err="1" smtClean="0"/>
              <a:t>Pancho</a:t>
            </a:r>
            <a:r>
              <a:rPr lang="en-US" sz="2000" dirty="0" smtClean="0"/>
              <a:t> Villa and Elena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b</a:t>
            </a:r>
            <a:r>
              <a:rPr lang="en-US" sz="2000" dirty="0" smtClean="0"/>
              <a:t>) Esteban is old enough to be forced into the Mexican Army.</a:t>
            </a:r>
          </a:p>
          <a:p>
            <a:r>
              <a:rPr lang="en-US" sz="2000" dirty="0" smtClean="0"/>
              <a:t>J:  How do you know this is a problem?</a:t>
            </a:r>
            <a:endParaRPr lang="en-U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  <p:bldP spid="7" grpId="0"/>
      <p:bldP spid="8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Vocabulary</a:t>
            </a:r>
            <a:endParaRPr lang="en-US" dirty="0" smtClean="0"/>
          </a:p>
          <a:p>
            <a:pPr lvl="1"/>
            <a:r>
              <a:rPr lang="en-US" dirty="0" smtClean="0"/>
              <a:t>Read segment 1 (550-557)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Identifying story structure</a:t>
            </a:r>
            <a:endParaRPr lang="en-US" dirty="0" smtClean="0"/>
          </a:p>
          <a:p>
            <a:pPr lvl="2"/>
            <a:r>
              <a:rPr lang="en-US" dirty="0" smtClean="0"/>
              <a:t>Practice book pg. 324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pre-test (569g)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>
                <a:hlinkClick r:id="rId5" action="ppaction://hlinksldjump"/>
              </a:rPr>
              <a:t>Grammar: Adverbs</a:t>
            </a:r>
            <a:endParaRPr lang="en-US" dirty="0" smtClean="0"/>
          </a:p>
          <a:p>
            <a:pPr lvl="1"/>
            <a:r>
              <a:rPr lang="en-US" dirty="0" smtClean="0"/>
              <a:t>Expository Writing: Compare/Contrast</a:t>
            </a:r>
          </a:p>
          <a:p>
            <a:pPr lvl="2"/>
            <a:r>
              <a:rPr lang="en-US" dirty="0" smtClean="0"/>
              <a:t>Introduce the model (569m)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839150" y="6428165"/>
            <a:ext cx="1608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6" action="ppaction://hlinksldjump"/>
              </a:rPr>
              <a:t>Back to </a:t>
            </a:r>
            <a:r>
              <a:rPr lang="en-US" i="1" dirty="0" smtClean="0">
                <a:hlinkClick r:id="rId6" action="ppaction://hlinksldjump"/>
              </a:rPr>
              <a:t>Elena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Ask the following questions: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Does the plot change when the setting changes?</a:t>
            </a:r>
          </a:p>
          <a:p>
            <a:pPr marL="1314450" lvl="2" indent="-457200">
              <a:buAutoNum type="arabicParenR"/>
            </a:pPr>
            <a:r>
              <a:rPr lang="en-US" dirty="0" smtClean="0"/>
              <a:t>How?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Do the characters change when presented with a problem?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How do the characters, setting, and plot interact?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Let’s look at page 559 in our books.</a:t>
            </a:r>
          </a:p>
          <a:p>
            <a:r>
              <a:rPr lang="en-US" dirty="0" smtClean="0"/>
              <a:t>On this page the setting changes from a small village to Ciudad Juarez.</a:t>
            </a:r>
          </a:p>
          <a:p>
            <a:r>
              <a:rPr lang="en-US" dirty="0" smtClean="0"/>
              <a:t>A new problem arises from this change: The soldiers at Ciudad Juarez might take Esteban for the army.</a:t>
            </a:r>
          </a:p>
          <a:p>
            <a:r>
              <a:rPr lang="en-US" dirty="0" smtClean="0"/>
              <a:t>No, they continue to be patient on their journey.</a:t>
            </a:r>
          </a:p>
          <a:p>
            <a:r>
              <a:rPr lang="en-US" dirty="0" smtClean="0"/>
              <a:t>The setting added a problem to the plot.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Ask the following questions: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Does the plot change when the setting changes?</a:t>
            </a:r>
          </a:p>
          <a:p>
            <a:pPr marL="1314450" lvl="2" indent="-457200">
              <a:buAutoNum type="arabicParenR"/>
            </a:pPr>
            <a:r>
              <a:rPr lang="en-US" dirty="0" smtClean="0"/>
              <a:t>How?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Do the characters change when presented with a problem?</a:t>
            </a:r>
          </a:p>
          <a:p>
            <a:pPr marL="914400" lvl="1" indent="-457200">
              <a:buAutoNum type="arabicParenR"/>
            </a:pPr>
            <a:r>
              <a:rPr lang="en-US" dirty="0" smtClean="0"/>
              <a:t>How do the characters, setting, and plot interact?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 the beginning of the story Elena’s family lives in a small village in Mexico.  If the author changed the setting to a village in France, would </a:t>
            </a:r>
            <a:r>
              <a:rPr lang="en-US" dirty="0" err="1" smtClean="0"/>
              <a:t>Pancho</a:t>
            </a:r>
            <a:r>
              <a:rPr lang="en-US" dirty="0" smtClean="0"/>
              <a:t> Villa have been one of the characters?  Why or why not?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Elements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3 major elements make up a story?</a:t>
            </a:r>
          </a:p>
          <a:p>
            <a:r>
              <a:rPr lang="en-US" dirty="0" smtClean="0"/>
              <a:t>The time the story takes place is during the Mexican Revolution.  How did this affect Esteban’s safety?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Esteban was not in any danger, he was free to do as he wished.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Esteban was in danger of being captured and forced to join the army.</a:t>
            </a:r>
          </a:p>
          <a:p>
            <a:r>
              <a:rPr lang="en-US" dirty="0" smtClean="0"/>
              <a:t>Why is it important to understand the interaction of story elements?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Practice book pages 326-327.</a:t>
            </a:r>
          </a:p>
          <a:p>
            <a:r>
              <a:rPr lang="en-US" dirty="0" smtClean="0"/>
              <a:t>Additional questions:</a:t>
            </a:r>
          </a:p>
          <a:p>
            <a:pPr lvl="1"/>
            <a:r>
              <a:rPr lang="en-US" dirty="0" smtClean="0"/>
              <a:t>How did the setting affect the problem?</a:t>
            </a:r>
          </a:p>
          <a:p>
            <a:pPr lvl="1"/>
            <a:r>
              <a:rPr lang="en-US" dirty="0" smtClean="0"/>
              <a:t>What characteristics of Grandfather added to the problem?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89664" y="6351926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new librarians </a:t>
            </a:r>
            <a:r>
              <a:rPr lang="en-US" dirty="0" err="1" smtClean="0"/>
              <a:t>dutties</a:t>
            </a:r>
            <a:r>
              <a:rPr lang="en-US" dirty="0" smtClean="0"/>
              <a:t> include reviewing books.</a:t>
            </a:r>
          </a:p>
          <a:p>
            <a:endParaRPr lang="en-US" dirty="0" smtClean="0"/>
          </a:p>
          <a:p>
            <a:r>
              <a:rPr lang="en-US" dirty="0" smtClean="0"/>
              <a:t>Learning to name all the </a:t>
            </a:r>
            <a:r>
              <a:rPr lang="en-US" dirty="0" err="1" smtClean="0"/>
              <a:t>countrees</a:t>
            </a:r>
            <a:r>
              <a:rPr lang="en-US" dirty="0" smtClean="0"/>
              <a:t> in the world is a challenge to I.</a:t>
            </a:r>
          </a:p>
          <a:p>
            <a:endParaRPr lang="en-US" dirty="0" smtClean="0"/>
          </a:p>
          <a:p>
            <a:r>
              <a:rPr lang="en-US" dirty="0" smtClean="0"/>
              <a:t>In our neighborhood, </a:t>
            </a:r>
            <a:r>
              <a:rPr lang="en-US" dirty="0" err="1" smtClean="0"/>
              <a:t>lilys</a:t>
            </a:r>
            <a:r>
              <a:rPr lang="en-US" dirty="0" smtClean="0"/>
              <a:t> are planted more </a:t>
            </a:r>
            <a:r>
              <a:rPr lang="en-US" dirty="0" err="1" smtClean="0"/>
              <a:t>frequentlier</a:t>
            </a:r>
            <a:r>
              <a:rPr lang="en-US" dirty="0" smtClean="0"/>
              <a:t> than tulips.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u="sng" dirty="0" smtClean="0"/>
              <a:t>Objective</a:t>
            </a:r>
            <a:r>
              <a:rPr lang="en-US" sz="2400" dirty="0" smtClean="0"/>
              <a:t>: We will proofread and correct sentences with grammar and spelling errors.</a:t>
            </a:r>
            <a:endParaRPr lang="en-US" sz="2400" u="sng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6538" y="6459144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write comparative and superlative forms of adverbs.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Identify the adverbs (remember adverbs modify verbs)</a:t>
            </a:r>
          </a:p>
          <a:p>
            <a:pPr lvl="1"/>
            <a:r>
              <a:rPr lang="en-US" dirty="0" smtClean="0"/>
              <a:t>A doctor rushed over.</a:t>
            </a:r>
          </a:p>
          <a:p>
            <a:pPr lvl="1"/>
            <a:r>
              <a:rPr lang="en-US" dirty="0" smtClean="0"/>
              <a:t>A witness anxiously told the family about the accident.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7757"/>
            <a:ext cx="4040188" cy="639762"/>
          </a:xfrm>
        </p:spPr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37519"/>
            <a:ext cx="4040188" cy="3951288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 smtClean="0"/>
              <a:t>Comparative adverbs</a:t>
            </a:r>
            <a:r>
              <a:rPr lang="en-US" dirty="0" smtClean="0"/>
              <a:t>: compare two actions; use   </a:t>
            </a:r>
            <a:r>
              <a:rPr lang="en-US" i="1" dirty="0" smtClean="0"/>
              <a:t>–</a:t>
            </a:r>
            <a:r>
              <a:rPr lang="en-US" i="1" dirty="0" err="1" smtClean="0"/>
              <a:t>er</a:t>
            </a:r>
            <a:r>
              <a:rPr lang="en-US" i="1" dirty="0" smtClean="0"/>
              <a:t> </a:t>
            </a:r>
            <a:r>
              <a:rPr lang="en-US" dirty="0" smtClean="0"/>
              <a:t>with most one-syllable adverbs; use </a:t>
            </a:r>
            <a:r>
              <a:rPr lang="en-US" i="1" dirty="0" smtClean="0"/>
              <a:t>more</a:t>
            </a:r>
            <a:r>
              <a:rPr lang="en-US" dirty="0" smtClean="0"/>
              <a:t> with adverbs of 2 or more syllables.</a:t>
            </a:r>
          </a:p>
          <a:p>
            <a:r>
              <a:rPr lang="en-US" u="sng" dirty="0" smtClean="0"/>
              <a:t>Superlative adverbs</a:t>
            </a:r>
            <a:r>
              <a:rPr lang="en-US" dirty="0" smtClean="0"/>
              <a:t>: compare 3 or more actions; use </a:t>
            </a:r>
            <a:r>
              <a:rPr lang="en-US" i="1" dirty="0" smtClean="0"/>
              <a:t>–</a:t>
            </a:r>
            <a:r>
              <a:rPr lang="en-US" i="1" dirty="0" err="1" smtClean="0"/>
              <a:t>est</a:t>
            </a:r>
            <a:r>
              <a:rPr lang="en-US" dirty="0" smtClean="0"/>
              <a:t> with most one-syllable adverbs; use </a:t>
            </a:r>
            <a:r>
              <a:rPr lang="en-US" i="1" dirty="0" smtClean="0"/>
              <a:t>most</a:t>
            </a:r>
            <a:r>
              <a:rPr lang="en-US" dirty="0" smtClean="0"/>
              <a:t> with adverbs of 2 or more syllables.</a:t>
            </a:r>
            <a:endParaRPr lang="en-US" u="sng" dirty="0" smtClean="0"/>
          </a:p>
          <a:p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97757"/>
            <a:ext cx="4041775" cy="639762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37519"/>
            <a:ext cx="4041775" cy="3951288"/>
          </a:xfrm>
        </p:spPr>
        <p:txBody>
          <a:bodyPr/>
          <a:lstStyle/>
          <a:p>
            <a:r>
              <a:rPr lang="en-US" dirty="0" smtClean="0"/>
              <a:t>Trains travel </a:t>
            </a:r>
            <a:r>
              <a:rPr lang="en-US" u="sng" dirty="0" smtClean="0"/>
              <a:t>faster</a:t>
            </a:r>
            <a:r>
              <a:rPr lang="en-US" dirty="0" smtClean="0"/>
              <a:t> than cars.</a:t>
            </a:r>
          </a:p>
          <a:p>
            <a:r>
              <a:rPr lang="en-US" dirty="0" smtClean="0"/>
              <a:t>Commuter trains stop </a:t>
            </a:r>
            <a:r>
              <a:rPr lang="en-US" u="sng" dirty="0" smtClean="0"/>
              <a:t>more frequently</a:t>
            </a:r>
            <a:r>
              <a:rPr lang="en-US" dirty="0" smtClean="0"/>
              <a:t> than express trains.</a:t>
            </a:r>
          </a:p>
          <a:p>
            <a:r>
              <a:rPr lang="en-US" dirty="0" smtClean="0"/>
              <a:t>Jets travel the </a:t>
            </a:r>
            <a:r>
              <a:rPr lang="en-US" u="sng" dirty="0" smtClean="0"/>
              <a:t>fastest</a:t>
            </a:r>
            <a:r>
              <a:rPr lang="en-US" dirty="0" smtClean="0"/>
              <a:t> of all.</a:t>
            </a:r>
          </a:p>
          <a:p>
            <a:r>
              <a:rPr lang="en-US" dirty="0" smtClean="0"/>
              <a:t>Trolleys stop </a:t>
            </a:r>
            <a:r>
              <a:rPr lang="en-US" u="sng" dirty="0" smtClean="0"/>
              <a:t>most frequently</a:t>
            </a:r>
            <a:r>
              <a:rPr lang="en-US" dirty="0" smtClean="0"/>
              <a:t> of all.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5657671"/>
            <a:ext cx="5740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R:  What type of adverbs compare 2 actions?</a:t>
            </a:r>
          </a:p>
          <a:p>
            <a:r>
              <a:rPr lang="en-US" dirty="0" smtClean="0"/>
              <a:t>A:  Is the following adverb comparative or superlative?</a:t>
            </a:r>
          </a:p>
          <a:p>
            <a:r>
              <a:rPr lang="en-US" dirty="0" smtClean="0"/>
              <a:t>      The steam locomotive whistles </a:t>
            </a:r>
            <a:r>
              <a:rPr lang="en-US" u="sng" dirty="0" smtClean="0"/>
              <a:t>loudest of all.</a:t>
            </a:r>
          </a:p>
          <a:p>
            <a:r>
              <a:rPr lang="en-US" dirty="0" smtClean="0"/>
              <a:t>J:  How do you know?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 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Underline the items being compared.</a:t>
            </a:r>
          </a:p>
          <a:p>
            <a:r>
              <a:rPr lang="en-US" dirty="0" smtClean="0"/>
              <a:t>If there are 2, use the comparative form.</a:t>
            </a:r>
          </a:p>
          <a:p>
            <a:pPr lvl="1"/>
            <a:r>
              <a:rPr lang="en-US" dirty="0" smtClean="0"/>
              <a:t>1 syllable = -</a:t>
            </a:r>
            <a:r>
              <a:rPr lang="en-US" i="1" dirty="0" err="1" smtClean="0"/>
              <a:t>er</a:t>
            </a:r>
            <a:endParaRPr lang="en-US" i="1" dirty="0" smtClean="0"/>
          </a:p>
          <a:p>
            <a:pPr lvl="1"/>
            <a:r>
              <a:rPr lang="en-US" dirty="0" smtClean="0"/>
              <a:t>2 or more syllables = </a:t>
            </a:r>
            <a:r>
              <a:rPr lang="en-US" i="1" dirty="0" smtClean="0"/>
              <a:t>more</a:t>
            </a:r>
            <a:endParaRPr lang="en-US" dirty="0" smtClean="0"/>
          </a:p>
          <a:p>
            <a:r>
              <a:rPr lang="en-US" dirty="0" smtClean="0"/>
              <a:t>If there are 3 or more, use the superlative form.</a:t>
            </a:r>
          </a:p>
          <a:p>
            <a:pPr lvl="1"/>
            <a:r>
              <a:rPr lang="en-US" dirty="0" smtClean="0"/>
              <a:t>1 syllable = </a:t>
            </a:r>
            <a:r>
              <a:rPr lang="en-US" i="1" dirty="0" smtClean="0"/>
              <a:t>-</a:t>
            </a:r>
            <a:r>
              <a:rPr lang="en-US" i="1" dirty="0" err="1" smtClean="0"/>
              <a:t>est</a:t>
            </a:r>
            <a:endParaRPr lang="en-US" i="1" dirty="0" smtClean="0"/>
          </a:p>
          <a:p>
            <a:pPr lvl="1"/>
            <a:r>
              <a:rPr lang="en-US" dirty="0" smtClean="0"/>
              <a:t>2 or more syllables = </a:t>
            </a:r>
            <a:r>
              <a:rPr lang="en-US" i="1" dirty="0" smtClean="0"/>
              <a:t>most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old diesel locomotive whistles (loud) than the new one.</a:t>
            </a:r>
          </a:p>
          <a:p>
            <a:r>
              <a:rPr lang="en-US" dirty="0" smtClean="0"/>
              <a:t>There are 2 items being compared, so I use the comparative form.</a:t>
            </a:r>
          </a:p>
          <a:p>
            <a:r>
              <a:rPr lang="en-US" dirty="0" smtClean="0"/>
              <a:t>“loud” is one syllable, so I add –</a:t>
            </a:r>
            <a:r>
              <a:rPr lang="en-US" i="1" dirty="0" err="1" smtClean="0"/>
              <a:t>er</a:t>
            </a:r>
            <a:endParaRPr lang="en-US" i="1" dirty="0" smtClean="0"/>
          </a:p>
          <a:p>
            <a:r>
              <a:rPr lang="en-US" dirty="0" smtClean="0"/>
              <a:t>The old diesel locomotive whistles </a:t>
            </a:r>
            <a:r>
              <a:rPr lang="en-US" u="sng" dirty="0" smtClean="0"/>
              <a:t>louder</a:t>
            </a:r>
            <a:r>
              <a:rPr lang="en-US" dirty="0" smtClean="0"/>
              <a:t> than the new one.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668777" y="2571266"/>
            <a:ext cx="301802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64727" y="3299275"/>
            <a:ext cx="1161634" cy="154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Underline the items being compared.</a:t>
            </a:r>
          </a:p>
          <a:p>
            <a:r>
              <a:rPr lang="en-US" dirty="0" smtClean="0"/>
              <a:t>If there are 2, use the comparative form.</a:t>
            </a:r>
          </a:p>
          <a:p>
            <a:pPr lvl="1"/>
            <a:r>
              <a:rPr lang="en-US" dirty="0" smtClean="0"/>
              <a:t>1 syllable = -</a:t>
            </a:r>
            <a:r>
              <a:rPr lang="en-US" i="1" dirty="0" err="1" smtClean="0"/>
              <a:t>er</a:t>
            </a:r>
            <a:endParaRPr lang="en-US" i="1" dirty="0" smtClean="0"/>
          </a:p>
          <a:p>
            <a:pPr lvl="1"/>
            <a:r>
              <a:rPr lang="en-US" dirty="0" smtClean="0"/>
              <a:t>2 or more syllables = </a:t>
            </a:r>
            <a:r>
              <a:rPr lang="en-US" i="1" dirty="0" smtClean="0"/>
              <a:t>more</a:t>
            </a:r>
            <a:endParaRPr lang="en-US" dirty="0" smtClean="0"/>
          </a:p>
          <a:p>
            <a:r>
              <a:rPr lang="en-US" dirty="0" smtClean="0"/>
              <a:t>If there are 3 or more, use the superlative form.</a:t>
            </a:r>
          </a:p>
          <a:p>
            <a:pPr lvl="1"/>
            <a:r>
              <a:rPr lang="en-US" dirty="0" smtClean="0"/>
              <a:t>1 syllable = </a:t>
            </a:r>
            <a:r>
              <a:rPr lang="en-US" i="1" dirty="0" smtClean="0"/>
              <a:t>-</a:t>
            </a:r>
            <a:r>
              <a:rPr lang="en-US" i="1" dirty="0" err="1" smtClean="0"/>
              <a:t>est</a:t>
            </a:r>
            <a:endParaRPr lang="en-US" i="1" dirty="0" smtClean="0"/>
          </a:p>
          <a:p>
            <a:pPr lvl="1"/>
            <a:r>
              <a:rPr lang="en-US" dirty="0" smtClean="0"/>
              <a:t>2 or more syllables = </a:t>
            </a:r>
            <a:r>
              <a:rPr lang="en-US" i="1" dirty="0" smtClean="0"/>
              <a:t>most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nervous man with the red suitcase boards the train the (hurriedly) of all.</a:t>
            </a:r>
          </a:p>
          <a:p>
            <a:r>
              <a:rPr lang="en-US" dirty="0" smtClean="0"/>
              <a:t>What should we underline?</a:t>
            </a:r>
          </a:p>
          <a:p>
            <a:r>
              <a:rPr lang="en-US" dirty="0" smtClean="0"/>
              <a:t>How many things are being compared?</a:t>
            </a:r>
          </a:p>
          <a:p>
            <a:r>
              <a:rPr lang="en-US" dirty="0" smtClean="0"/>
              <a:t>Which form should we use?</a:t>
            </a:r>
          </a:p>
          <a:p>
            <a:r>
              <a:rPr lang="en-US" dirty="0" smtClean="0"/>
              <a:t>Change the adverb on your whiteboards.  </a:t>
            </a:r>
          </a:p>
          <a:p>
            <a:r>
              <a:rPr lang="en-US" dirty="0" smtClean="0"/>
              <a:t>How did you know?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606823" y="2524797"/>
            <a:ext cx="1672754" cy="3097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728742" y="3206338"/>
            <a:ext cx="387211" cy="154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93344" y="4058263"/>
            <a:ext cx="1172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>3 or more</a:t>
            </a:r>
            <a:endParaRPr lang="en-US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65474" y="4631377"/>
            <a:ext cx="130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190D"/>
                </a:solidFill>
              </a:rPr>
              <a:t>superlative</a:t>
            </a:r>
            <a:endParaRPr lang="en-US" dirty="0">
              <a:solidFill>
                <a:srgbClr val="1E190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93344" y="5189001"/>
            <a:ext cx="163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1E190D"/>
                </a:solidFill>
              </a:rPr>
              <a:t>most hurriedly</a:t>
            </a:r>
            <a:endParaRPr lang="en-US" dirty="0">
              <a:solidFill>
                <a:srgbClr val="1E190D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1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with 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form of adverb do we use when comparing 3 or more actions?</a:t>
            </a:r>
          </a:p>
          <a:p>
            <a:r>
              <a:rPr lang="en-US" dirty="0" smtClean="0"/>
              <a:t>The younger child stays awake (late) than the older one.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latest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later</a:t>
            </a:r>
          </a:p>
          <a:p>
            <a:r>
              <a:rPr lang="en-US" dirty="0" smtClean="0"/>
              <a:t>Why is it important to be able to correctly compare with adverbs?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Practice book pg. 334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08173" y="6226801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creen shot 2011-02-08 at 12.19.50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9607" r="-19607"/>
          <a:stretch>
            <a:fillRect/>
          </a:stretch>
        </p:blipFill>
        <p:spPr>
          <a:xfrm>
            <a:off x="0" y="279400"/>
            <a:ext cx="9144000" cy="6086807"/>
          </a:xfrm>
        </p:spPr>
      </p:pic>
      <p:sp>
        <p:nvSpPr>
          <p:cNvPr id="7" name="TextBox 6"/>
          <p:cNvSpPr txBox="1"/>
          <p:nvPr/>
        </p:nvSpPr>
        <p:spPr>
          <a:xfrm>
            <a:off x="6350269" y="6488668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Day 3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will define new vocabulary words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Condolences</a:t>
            </a:r>
            <a:r>
              <a:rPr lang="en-US" dirty="0" smtClean="0"/>
              <a:t>: expressions of sympathy for a death</a:t>
            </a:r>
          </a:p>
          <a:p>
            <a:r>
              <a:rPr lang="en-US" u="sng" dirty="0" smtClean="0"/>
              <a:t>Dictator</a:t>
            </a:r>
            <a:r>
              <a:rPr lang="en-US" dirty="0" smtClean="0"/>
              <a:t>: a ruler who has complete power over a country</a:t>
            </a:r>
          </a:p>
          <a:p>
            <a:r>
              <a:rPr lang="en-US" u="sng" dirty="0" smtClean="0"/>
              <a:t>Notorious</a:t>
            </a:r>
            <a:r>
              <a:rPr lang="en-US" dirty="0" smtClean="0"/>
              <a:t>: well known for having a bad reputation</a:t>
            </a:r>
          </a:p>
          <a:p>
            <a:r>
              <a:rPr lang="en-US" u="sng" dirty="0" smtClean="0"/>
              <a:t>Rugged</a:t>
            </a:r>
            <a:r>
              <a:rPr lang="en-US" dirty="0" smtClean="0"/>
              <a:t>: very rough and uneven</a:t>
            </a:r>
            <a:endParaRPr lang="en-US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u="sng" dirty="0" smtClean="0"/>
              <a:t>Sombreros</a:t>
            </a:r>
            <a:r>
              <a:rPr lang="en-US" dirty="0" smtClean="0"/>
              <a:t>: Spanish hats with wide brims</a:t>
            </a:r>
          </a:p>
          <a:p>
            <a:r>
              <a:rPr lang="en-US" u="sng" dirty="0" smtClean="0"/>
              <a:t>Transformed</a:t>
            </a:r>
            <a:r>
              <a:rPr lang="en-US" dirty="0" smtClean="0"/>
              <a:t>: changed in appearance</a:t>
            </a:r>
          </a:p>
          <a:p>
            <a:r>
              <a:rPr lang="en-US" u="sng" dirty="0" smtClean="0"/>
              <a:t>Urgently</a:t>
            </a:r>
            <a:r>
              <a:rPr lang="en-US" dirty="0" smtClean="0"/>
              <a:t>: in a manner that calls for immediate action</a:t>
            </a:r>
          </a:p>
          <a:p>
            <a:r>
              <a:rPr lang="en-US" u="sng" dirty="0" smtClean="0"/>
              <a:t>Wounds</a:t>
            </a:r>
            <a:r>
              <a:rPr lang="en-US" dirty="0" smtClean="0"/>
              <a:t>: injuries in which the skin is broken</a:t>
            </a:r>
            <a:endParaRPr lang="en-US" u="sng" dirty="0"/>
          </a:p>
        </p:txBody>
      </p:sp>
      <p:pic>
        <p:nvPicPr>
          <p:cNvPr id="7" name="Picture 6" descr="Screen shot 2011-02-06 at 9.41.35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0" y="2174875"/>
            <a:ext cx="3860800" cy="3657600"/>
          </a:xfrm>
          <a:prstGeom prst="rect">
            <a:avLst/>
          </a:prstGeom>
        </p:spPr>
      </p:pic>
      <p:pic>
        <p:nvPicPr>
          <p:cNvPr id="8" name="Picture 7" descr="Screen shot 2011-02-06 at 9.42.17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100" y="3190875"/>
            <a:ext cx="2959100" cy="2628900"/>
          </a:xfrm>
          <a:prstGeom prst="rect">
            <a:avLst/>
          </a:prstGeom>
        </p:spPr>
      </p:pic>
      <p:pic>
        <p:nvPicPr>
          <p:cNvPr id="9" name="Picture 8" descr="Screen shot 2011-02-06 at 9.43.36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9988" y="2373313"/>
            <a:ext cx="3390900" cy="2222500"/>
          </a:xfrm>
          <a:prstGeom prst="rect">
            <a:avLst/>
          </a:prstGeom>
        </p:spPr>
      </p:pic>
      <p:pic>
        <p:nvPicPr>
          <p:cNvPr id="10" name="Picture 9" descr="Screen shot 2011-02-06 at 9.44.36 P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4200" y="2174875"/>
            <a:ext cx="2413000" cy="3263900"/>
          </a:xfrm>
          <a:prstGeom prst="rect">
            <a:avLst/>
          </a:prstGeom>
        </p:spPr>
      </p:pic>
      <p:pic>
        <p:nvPicPr>
          <p:cNvPr id="11" name="Picture 10" descr="Screen shot 2011-02-06 at 9.45.02 P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663" y="2322513"/>
            <a:ext cx="3673152" cy="349726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xit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</a:t>
            </a:r>
            <a:endParaRPr lang="en-US" u="sng" dirty="0" smtClean="0"/>
          </a:p>
          <a:p>
            <a:pPr lvl="1"/>
            <a:r>
              <a:rPr lang="en-US" dirty="0" smtClean="0">
                <a:hlinkClick r:id="rId2" action="ppaction://hlinksldjump"/>
              </a:rPr>
              <a:t>Reading Comprehension 2.3</a:t>
            </a:r>
            <a:endParaRPr lang="en-US" dirty="0" smtClean="0"/>
          </a:p>
          <a:p>
            <a:pPr lvl="1"/>
            <a:r>
              <a:rPr lang="en-US" dirty="0" smtClean="0"/>
              <a:t>“Coming to Golden Mountain” (566-569)</a:t>
            </a:r>
            <a:endParaRPr lang="en-US" dirty="0" smtClean="0"/>
          </a:p>
          <a:p>
            <a:r>
              <a:rPr lang="en-US" u="sng" dirty="0" smtClean="0"/>
              <a:t>Word </a:t>
            </a:r>
            <a:r>
              <a:rPr lang="en-US" u="sng" dirty="0" smtClean="0"/>
              <a:t>Work</a:t>
            </a:r>
          </a:p>
          <a:p>
            <a:pPr lvl="1"/>
            <a:r>
              <a:rPr lang="en-US" dirty="0" smtClean="0"/>
              <a:t>Spelling</a:t>
            </a:r>
          </a:p>
          <a:p>
            <a:pPr lvl="2"/>
            <a:r>
              <a:rPr lang="en-US" dirty="0" smtClean="0"/>
              <a:t>Practice book pg. 331 (independent)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</a:t>
            </a:r>
            <a:r>
              <a:rPr lang="en-US" u="sng" dirty="0" smtClean="0"/>
              <a:t>Language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Daily Language Practice</a:t>
            </a:r>
            <a:endParaRPr lang="en-US" dirty="0" smtClean="0"/>
          </a:p>
          <a:p>
            <a:pPr lvl="1"/>
            <a:r>
              <a:rPr lang="en-US" dirty="0" smtClean="0"/>
              <a:t>Expository Writing: Compare/Contrast</a:t>
            </a:r>
          </a:p>
          <a:p>
            <a:pPr lvl="2"/>
            <a:r>
              <a:rPr lang="en-US" dirty="0" smtClean="0"/>
              <a:t>Day 4: Revising (569N)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71477" y="6305457"/>
            <a:ext cx="1608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 action="ppaction://hlinksldjump"/>
              </a:rPr>
              <a:t>Back to </a:t>
            </a:r>
            <a:r>
              <a:rPr lang="en-US" i="1" dirty="0" smtClean="0">
                <a:hlinkClick r:id="rId4" action="ppaction://hlinksldjump"/>
              </a:rPr>
              <a:t>Elena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2.3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analyze text to identify topic, main ideas, and supporting evidence.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previous lessons we have discussed facts and opinions.</a:t>
            </a:r>
          </a:p>
          <a:p>
            <a:r>
              <a:rPr lang="en-US" dirty="0" smtClean="0"/>
              <a:t>Elena and her family left Mexico to keep Esteban safe.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Fact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Opinion </a:t>
            </a:r>
          </a:p>
          <a:p>
            <a:r>
              <a:rPr lang="en-US" dirty="0" smtClean="0"/>
              <a:t>Elena was the bravest woman who ever lived.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Fact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Opinion</a:t>
            </a:r>
          </a:p>
          <a:p>
            <a:pPr marL="914400" lvl="1" indent="-457200">
              <a:buNone/>
            </a:pPr>
            <a:endParaRPr lang="en-US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Reading Comprehension 2.3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837" y="823119"/>
            <a:ext cx="4040188" cy="639762"/>
          </a:xfrm>
        </p:spPr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62881"/>
            <a:ext cx="4040188" cy="3951288"/>
          </a:xfrm>
        </p:spPr>
        <p:txBody>
          <a:bodyPr/>
          <a:lstStyle/>
          <a:p>
            <a:r>
              <a:rPr lang="en-US" u="sng" dirty="0" smtClean="0"/>
              <a:t>Topic</a:t>
            </a:r>
            <a:r>
              <a:rPr lang="en-US" dirty="0" smtClean="0"/>
              <a:t>:  one or two words which tell what the article will be about</a:t>
            </a:r>
          </a:p>
          <a:p>
            <a:r>
              <a:rPr lang="en-US" u="sng" dirty="0" smtClean="0"/>
              <a:t>Main idea</a:t>
            </a:r>
            <a:r>
              <a:rPr lang="en-US" dirty="0" smtClean="0"/>
              <a:t>: the main thought of each section in the article</a:t>
            </a:r>
          </a:p>
          <a:p>
            <a:r>
              <a:rPr lang="en-US" u="sng" dirty="0" smtClean="0"/>
              <a:t>Supporting details</a:t>
            </a:r>
            <a:r>
              <a:rPr lang="en-US" dirty="0" smtClean="0"/>
              <a:t>: facts which give more information about the main idea</a:t>
            </a:r>
            <a:endParaRPr lang="en-US" u="sng" dirty="0" smtClean="0"/>
          </a:p>
          <a:p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823119"/>
            <a:ext cx="4041775" cy="639762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7388" y="1462881"/>
            <a:ext cx="4041775" cy="39512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“Home on the Range,” (544) the topic is: King Ranch </a:t>
            </a:r>
          </a:p>
          <a:p>
            <a:r>
              <a:rPr lang="en-US" dirty="0" smtClean="0"/>
              <a:t>The main idea of the first section </a:t>
            </a:r>
            <a:r>
              <a:rPr lang="en-US" dirty="0" smtClean="0"/>
              <a:t>i</a:t>
            </a:r>
            <a:r>
              <a:rPr lang="en-US" dirty="0" smtClean="0"/>
              <a:t>s: A Short History of a BIG Place</a:t>
            </a:r>
          </a:p>
          <a:p>
            <a:r>
              <a:rPr lang="en-US" dirty="0" smtClean="0"/>
              <a:t>A supporting detail of the main idea is, “At 825,000 acres, it’s the largest privately owned ranch in the world.”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27735" y="5380672"/>
            <a:ext cx="3616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Importance:  </a:t>
            </a:r>
            <a:r>
              <a:rPr lang="en-US" dirty="0" smtClean="0"/>
              <a:t>focusing on topic, main idea, and supporting details will help us comprehend nonfiction text.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3082" y="5380672"/>
            <a:ext cx="53007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R:  </a:t>
            </a:r>
            <a:r>
              <a:rPr lang="en-US" dirty="0" smtClean="0"/>
              <a:t>What can be described in one or two words?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:  Which of the following is a supporting detail?</a:t>
            </a:r>
          </a:p>
          <a:p>
            <a:r>
              <a:rPr lang="en-US" dirty="0" smtClean="0"/>
              <a:t>	a)  History of Baseball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</a:t>
            </a:r>
            <a:r>
              <a:rPr lang="en-US" dirty="0" smtClean="0"/>
              <a:t>)  Baseball’s National League began in 1876</a:t>
            </a:r>
          </a:p>
          <a:p>
            <a:r>
              <a:rPr lang="en-US" b="1" dirty="0" smtClean="0"/>
              <a:t>J:  </a:t>
            </a:r>
            <a:r>
              <a:rPr lang="en-US" dirty="0" smtClean="0"/>
              <a:t>How do you know?  </a:t>
            </a:r>
            <a:endParaRPr lang="en-US" b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  <p:bldP spid="7" grpId="0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2.3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Identify the topic </a:t>
            </a:r>
          </a:p>
          <a:p>
            <a:r>
              <a:rPr lang="en-US" dirty="0" smtClean="0"/>
              <a:t>Read 3 or 4 paragraphs.</a:t>
            </a:r>
          </a:p>
          <a:p>
            <a:r>
              <a:rPr lang="en-US" dirty="0" smtClean="0"/>
              <a:t>What is the main idea of the section?</a:t>
            </a:r>
          </a:p>
          <a:p>
            <a:pPr lvl="1"/>
            <a:r>
              <a:rPr lang="en-US" dirty="0" smtClean="0"/>
              <a:t>Ask, “What is this all about?”</a:t>
            </a:r>
          </a:p>
          <a:p>
            <a:r>
              <a:rPr lang="en-US" dirty="0" smtClean="0"/>
              <a:t>What details support the main idea?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Let’s turn to “Coming to Golden Mountain,” on page 566.</a:t>
            </a:r>
          </a:p>
          <a:p>
            <a:r>
              <a:rPr lang="en-US" dirty="0" smtClean="0"/>
              <a:t>It appears that the topic can be found at the very beginning:  journey to gold</a:t>
            </a:r>
          </a:p>
          <a:p>
            <a:r>
              <a:rPr lang="en-US" dirty="0" smtClean="0"/>
              <a:t>Let’s read the first 4 paragraphs.</a:t>
            </a:r>
          </a:p>
          <a:p>
            <a:r>
              <a:rPr lang="en-US" dirty="0" smtClean="0"/>
              <a:t>The main idea of this section is the reason the Chinese decided to immigrate to California.</a:t>
            </a:r>
          </a:p>
          <a:p>
            <a:r>
              <a:rPr lang="en-US" dirty="0" smtClean="0"/>
              <a:t>Details:</a:t>
            </a:r>
          </a:p>
          <a:p>
            <a:pPr lvl="1"/>
            <a:r>
              <a:rPr lang="en-US" dirty="0" smtClean="0"/>
              <a:t>Millions were living in poverty</a:t>
            </a:r>
          </a:p>
          <a:p>
            <a:pPr lvl="1"/>
            <a:r>
              <a:rPr lang="en-US" dirty="0" smtClean="0"/>
              <a:t>There was a civil war</a:t>
            </a:r>
          </a:p>
          <a:p>
            <a:pPr lvl="1"/>
            <a:r>
              <a:rPr lang="en-US" dirty="0" smtClean="0"/>
              <a:t>It appeared everyone was getting rich in California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91596" y="5941497"/>
            <a:ext cx="3995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How did I know which details to pick?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2.3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Identify the topic </a:t>
            </a:r>
          </a:p>
          <a:p>
            <a:r>
              <a:rPr lang="en-US" dirty="0" smtClean="0"/>
              <a:t>Read 3 or 4 paragraphs.</a:t>
            </a:r>
          </a:p>
          <a:p>
            <a:r>
              <a:rPr lang="en-US" dirty="0" smtClean="0"/>
              <a:t>What is the main idea of the section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Ask, “What is this all about?”</a:t>
            </a:r>
          </a:p>
          <a:p>
            <a:r>
              <a:rPr lang="en-US" dirty="0" smtClean="0"/>
              <a:t>What details support the main idea?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We do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Let’s continue reading the next 2 paragraphs.</a:t>
            </a:r>
          </a:p>
          <a:p>
            <a:r>
              <a:rPr lang="en-US" dirty="0" smtClean="0"/>
              <a:t>Main idea:</a:t>
            </a:r>
          </a:p>
          <a:p>
            <a:pPr lvl="1"/>
            <a:r>
              <a:rPr lang="en-US" dirty="0" smtClean="0"/>
              <a:t>Many Chinese decide to leave China.</a:t>
            </a:r>
          </a:p>
          <a:p>
            <a:r>
              <a:rPr lang="en-US" dirty="0" smtClean="0"/>
              <a:t>Details:</a:t>
            </a:r>
          </a:p>
          <a:p>
            <a:pPr lvl="1"/>
            <a:r>
              <a:rPr lang="en-US" dirty="0" smtClean="0"/>
              <a:t>They saved, borrowed, or worked for money for the boat passage.</a:t>
            </a:r>
          </a:p>
          <a:p>
            <a:pPr lvl="1"/>
            <a:r>
              <a:rPr lang="en-US" dirty="0" smtClean="0"/>
              <a:t>1852: 25,000 Chinese living in California</a:t>
            </a:r>
          </a:p>
          <a:p>
            <a:pPr lvl="1"/>
            <a:r>
              <a:rPr lang="en-US" dirty="0" smtClean="0"/>
              <a:t>Mostly men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2.3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do we call the facts that support the main idea?</a:t>
            </a:r>
          </a:p>
          <a:p>
            <a:r>
              <a:rPr lang="en-US" dirty="0" smtClean="0"/>
              <a:t>Read the last paragraph on page 567.  Which of the following is the main idea?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The Chinese enjoyed some success in the gold fields.</a:t>
            </a:r>
          </a:p>
          <a:p>
            <a:pPr marL="914400" lvl="1" indent="-457200">
              <a:buAutoNum type="alphaLcParenR"/>
            </a:pPr>
            <a:r>
              <a:rPr lang="en-US" dirty="0" smtClean="0"/>
              <a:t>One man bought a shack for $25.</a:t>
            </a:r>
          </a:p>
          <a:p>
            <a:r>
              <a:rPr lang="en-US" dirty="0" smtClean="0"/>
              <a:t>What is one thing you learned today about topic, main idea, or supporting details?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Independent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Read the remaining paragraphs.</a:t>
            </a:r>
          </a:p>
          <a:p>
            <a:r>
              <a:rPr lang="en-US" dirty="0" smtClean="0"/>
              <a:t>On a piece of paper, answer the following questions:</a:t>
            </a:r>
          </a:p>
          <a:p>
            <a:pPr lvl="1"/>
            <a:r>
              <a:rPr lang="en-US" dirty="0" smtClean="0"/>
              <a:t>What is the main idea?</a:t>
            </a:r>
          </a:p>
          <a:p>
            <a:pPr lvl="1"/>
            <a:r>
              <a:rPr lang="en-US" dirty="0" smtClean="0"/>
              <a:t>What are the disappointments and hardships Chinese emigrants faced in California?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05473" y="6320947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our neighborhood, </a:t>
            </a:r>
            <a:r>
              <a:rPr lang="en-US" sz="2800" dirty="0" err="1" smtClean="0"/>
              <a:t>lilyes</a:t>
            </a:r>
            <a:r>
              <a:rPr lang="en-US" sz="2800" dirty="0" smtClean="0"/>
              <a:t> are planted more </a:t>
            </a:r>
            <a:r>
              <a:rPr lang="en-US" sz="2800" dirty="0" err="1" smtClean="0"/>
              <a:t>frequentlier</a:t>
            </a:r>
            <a:r>
              <a:rPr lang="en-US" sz="2800" dirty="0" smtClean="0"/>
              <a:t> than tulips.</a:t>
            </a:r>
          </a:p>
          <a:p>
            <a:endParaRPr lang="en-US" sz="2800" dirty="0" smtClean="0"/>
          </a:p>
          <a:p>
            <a:r>
              <a:rPr lang="en-US" sz="2800" dirty="0" smtClean="0"/>
              <a:t>Jane, Rebecca, and me are </a:t>
            </a:r>
            <a:r>
              <a:rPr lang="en-US" sz="2800" dirty="0" err="1" smtClean="0"/>
              <a:t>bizier</a:t>
            </a:r>
            <a:r>
              <a:rPr lang="en-US" sz="2800" dirty="0" smtClean="0"/>
              <a:t> than ever after school.</a:t>
            </a:r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 u="sng" dirty="0" smtClean="0"/>
              <a:t>Objective</a:t>
            </a:r>
            <a:r>
              <a:rPr lang="en-US" sz="2400" dirty="0" smtClean="0"/>
              <a:t>: We will proofread and correct sentences with grammar and spelling errors.</a:t>
            </a:r>
            <a:endParaRPr lang="en-US" sz="2400" u="sng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80215" y="6320947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4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5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u="sng" dirty="0" smtClean="0"/>
              <a:t>Reading </a:t>
            </a:r>
          </a:p>
          <a:p>
            <a:pPr lvl="1"/>
            <a:r>
              <a:rPr lang="en-US" dirty="0" smtClean="0"/>
              <a:t>Comprehension test</a:t>
            </a:r>
          </a:p>
          <a:p>
            <a:pPr lvl="1"/>
            <a:r>
              <a:rPr lang="en-US" dirty="0" smtClean="0"/>
              <a:t>Vocabulary test</a:t>
            </a:r>
          </a:p>
          <a:p>
            <a:r>
              <a:rPr lang="en-US" u="sng" dirty="0" smtClean="0"/>
              <a:t>Word Work</a:t>
            </a:r>
          </a:p>
          <a:p>
            <a:pPr lvl="1"/>
            <a:r>
              <a:rPr lang="en-US" dirty="0" smtClean="0"/>
              <a:t>Spelling 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u="sng" dirty="0" smtClean="0"/>
              <a:t>Writing and Language</a:t>
            </a:r>
          </a:p>
          <a:p>
            <a:pPr lvl="1"/>
            <a:r>
              <a:rPr lang="en-US" dirty="0" smtClean="0"/>
              <a:t>Practice book page 335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34780" y="6382905"/>
            <a:ext cx="1608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</a:t>
            </a:r>
            <a:r>
              <a:rPr lang="en-US" i="1" dirty="0" smtClean="0">
                <a:hlinkClick r:id="rId2" action="ppaction://hlinksldjump"/>
              </a:rPr>
              <a:t>Elena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will insert words where they best fit the context.</a:t>
            </a:r>
            <a:endParaRPr lang="en-US" dirty="0"/>
          </a:p>
        </p:txBody>
      </p:sp>
      <p:pic>
        <p:nvPicPr>
          <p:cNvPr id="5" name="Content Placeholder 4" descr="Screen shot 2011-02-06 at 9.53.38 P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2361" r="-12361"/>
          <a:stretch>
            <a:fillRect/>
          </a:stretch>
        </p:blipFill>
        <p:spPr>
          <a:xfrm>
            <a:off x="3762528" y="273050"/>
            <a:ext cx="5111750" cy="5853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ondolences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ransformed</a:t>
            </a:r>
          </a:p>
          <a:p>
            <a:r>
              <a:rPr lang="en-US" sz="2400" dirty="0"/>
              <a:t>u</a:t>
            </a:r>
            <a:r>
              <a:rPr lang="en-US" sz="2400" dirty="0" smtClean="0"/>
              <a:t>rgently</a:t>
            </a:r>
          </a:p>
          <a:p>
            <a:r>
              <a:rPr lang="en-US" sz="2400" dirty="0"/>
              <a:t>d</a:t>
            </a:r>
            <a:r>
              <a:rPr lang="en-US" sz="2400" dirty="0" smtClean="0"/>
              <a:t>ictator</a:t>
            </a:r>
          </a:p>
          <a:p>
            <a:r>
              <a:rPr lang="en-US" sz="2400" dirty="0"/>
              <a:t>r</a:t>
            </a:r>
            <a:r>
              <a:rPr lang="en-US" sz="2400" dirty="0" smtClean="0"/>
              <a:t>ugged</a:t>
            </a:r>
          </a:p>
          <a:p>
            <a:r>
              <a:rPr lang="en-US" sz="2400" dirty="0"/>
              <a:t>n</a:t>
            </a:r>
            <a:r>
              <a:rPr lang="en-US" sz="2400" dirty="0" smtClean="0"/>
              <a:t>otorious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ounds</a:t>
            </a:r>
          </a:p>
          <a:p>
            <a:r>
              <a:rPr lang="en-US" sz="2400" dirty="0" smtClean="0"/>
              <a:t>sombreros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485584" y="1435100"/>
            <a:ext cx="771714" cy="2206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61498" y="2266576"/>
            <a:ext cx="562708" cy="144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64702" y="2652376"/>
            <a:ext cx="466243" cy="128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5584" y="3038176"/>
            <a:ext cx="546631" cy="160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32215" y="3632952"/>
            <a:ext cx="659171" cy="1125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38017" y="3745477"/>
            <a:ext cx="530553" cy="225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524206" y="3745477"/>
            <a:ext cx="530553" cy="225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238017" y="4388477"/>
            <a:ext cx="723481" cy="1446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607796" y="6422162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Structure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Objective: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identify story elements including, characters, setting and plot.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Who were the main characters in “Black Cowboy, Wild Horses”?</a:t>
            </a:r>
          </a:p>
          <a:p>
            <a:r>
              <a:rPr lang="en-US" dirty="0" smtClean="0"/>
              <a:t>Where did the story take place?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Structure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08427"/>
          </a:xfrm>
        </p:spPr>
        <p:txBody>
          <a:bodyPr/>
          <a:lstStyle/>
          <a:p>
            <a:r>
              <a:rPr lang="en-US" u="sng" dirty="0" smtClean="0"/>
              <a:t>Characters</a:t>
            </a:r>
            <a:r>
              <a:rPr lang="en-US" dirty="0" smtClean="0"/>
              <a:t>: the main people and animals in a story</a:t>
            </a:r>
          </a:p>
          <a:p>
            <a:r>
              <a:rPr lang="en-US" u="sng" dirty="0" smtClean="0"/>
              <a:t>Setting</a:t>
            </a:r>
            <a:r>
              <a:rPr lang="en-US" dirty="0" smtClean="0"/>
              <a:t>: where and when a story occurs</a:t>
            </a:r>
          </a:p>
          <a:p>
            <a:r>
              <a:rPr lang="en-US" u="sng" dirty="0" smtClean="0"/>
              <a:t>Plot</a:t>
            </a:r>
            <a:r>
              <a:rPr lang="en-US" dirty="0" smtClean="0"/>
              <a:t>: the events in a story, including the conflict and resolution</a:t>
            </a:r>
            <a:endParaRPr lang="en-US" u="sn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08427"/>
          </a:xfrm>
        </p:spPr>
        <p:txBody>
          <a:bodyPr/>
          <a:lstStyle/>
          <a:p>
            <a:r>
              <a:rPr lang="en-US" dirty="0" smtClean="0"/>
              <a:t>Identifying characters, setting, and plot will help you comprehend the message an author is trying to get across.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0892" y="5219980"/>
            <a:ext cx="4444133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R:  </a:t>
            </a:r>
            <a:r>
              <a:rPr lang="en-US" dirty="0" smtClean="0"/>
              <a:t>What do we call the events in a story?</a:t>
            </a:r>
          </a:p>
          <a:p>
            <a:r>
              <a:rPr lang="en-US" b="1" dirty="0" smtClean="0"/>
              <a:t>A:  </a:t>
            </a:r>
            <a:r>
              <a:rPr lang="en-US" dirty="0" smtClean="0"/>
              <a:t>Which of the following is a setting?	</a:t>
            </a:r>
          </a:p>
          <a:p>
            <a:r>
              <a:rPr lang="en-US" dirty="0" smtClean="0"/>
              <a:t>	a) 1782 in Mexico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</a:t>
            </a:r>
            <a:r>
              <a:rPr lang="en-US" dirty="0" smtClean="0"/>
              <a:t>) Elena and the Mexican general</a:t>
            </a:r>
          </a:p>
          <a:p>
            <a:r>
              <a:rPr lang="en-US" b="1" dirty="0" smtClean="0"/>
              <a:t>J:</a:t>
            </a:r>
            <a:r>
              <a:rPr lang="en-US" dirty="0" smtClean="0"/>
              <a:t> How did you know?</a:t>
            </a:r>
            <a:endParaRPr lang="en-US" b="1" dirty="0" smtClean="0"/>
          </a:p>
          <a:p>
            <a:r>
              <a:rPr lang="en-US" b="1" dirty="0"/>
              <a:t>	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Structure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Ask yourself, “Who is the story mainly about?”</a:t>
            </a:r>
          </a:p>
          <a:p>
            <a:pPr lvl="1"/>
            <a:r>
              <a:rPr lang="en-US" dirty="0" smtClean="0"/>
              <a:t>Main characters</a:t>
            </a:r>
          </a:p>
          <a:p>
            <a:pPr lvl="1"/>
            <a:r>
              <a:rPr lang="en-US" dirty="0" smtClean="0"/>
              <a:t>Other characters</a:t>
            </a:r>
          </a:p>
          <a:p>
            <a:r>
              <a:rPr lang="en-US" dirty="0" smtClean="0"/>
              <a:t>Where and when does the story take place?</a:t>
            </a:r>
          </a:p>
          <a:p>
            <a:r>
              <a:rPr lang="en-US" dirty="0" smtClean="0"/>
              <a:t>What are the major events in the plot?</a:t>
            </a:r>
          </a:p>
          <a:p>
            <a:pPr lvl="1"/>
            <a:r>
              <a:rPr lang="en-US" dirty="0" smtClean="0"/>
              <a:t>Problem?</a:t>
            </a:r>
          </a:p>
          <a:p>
            <a:pPr lvl="1"/>
            <a:r>
              <a:rPr lang="en-US" dirty="0" smtClean="0"/>
              <a:t>Resolution?</a:t>
            </a:r>
            <a:endParaRPr lang="en-US" dirty="0"/>
          </a:p>
        </p:txBody>
      </p:sp>
      <p:pic>
        <p:nvPicPr>
          <p:cNvPr id="7" name="Content Placeholder 6" descr="Screen shot 2011-02-06 at 10.28.10 PM.png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 l="-20070" r="-20070"/>
          <a:stretch>
            <a:fillRect/>
          </a:stretch>
        </p:blipFill>
        <p:spPr>
          <a:xfrm>
            <a:off x="4030896" y="1417638"/>
            <a:ext cx="5354284" cy="5234432"/>
          </a:xfrm>
        </p:spPr>
      </p:pic>
      <p:sp>
        <p:nvSpPr>
          <p:cNvPr id="8" name="TextBox 7"/>
          <p:cNvSpPr txBox="1"/>
          <p:nvPr/>
        </p:nvSpPr>
        <p:spPr>
          <a:xfrm>
            <a:off x="325258" y="6320947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Language Practice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Nathan and me </a:t>
            </a:r>
            <a:r>
              <a:rPr lang="en-US" dirty="0" err="1" smtClean="0"/>
              <a:t>pityed</a:t>
            </a:r>
            <a:r>
              <a:rPr lang="en-US" dirty="0" smtClean="0"/>
              <a:t> the campers who missed the backpacking trip.</a:t>
            </a:r>
          </a:p>
          <a:p>
            <a:endParaRPr lang="en-US" dirty="0" smtClean="0"/>
          </a:p>
          <a:p>
            <a:r>
              <a:rPr lang="en-US" dirty="0" err="1" smtClean="0"/>
              <a:t>Ginas</a:t>
            </a:r>
            <a:r>
              <a:rPr lang="en-US" dirty="0" smtClean="0"/>
              <a:t> </a:t>
            </a:r>
            <a:r>
              <a:rPr lang="en-US" dirty="0" err="1" smtClean="0"/>
              <a:t>dizzyness</a:t>
            </a:r>
            <a:r>
              <a:rPr lang="en-US" dirty="0" smtClean="0"/>
              <a:t> has prevented her from participating in sports.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tinyest</a:t>
            </a:r>
            <a:r>
              <a:rPr lang="en-US" dirty="0" smtClean="0"/>
              <a:t> sound echoed loud through the empty room.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u="sng" dirty="0" smtClean="0"/>
              <a:t>Objective</a:t>
            </a:r>
            <a:r>
              <a:rPr lang="en-US" sz="2000" dirty="0" smtClean="0"/>
              <a:t>: We will proofread and correct sentences with grammar and spelling errors.</a:t>
            </a:r>
            <a:endParaRPr lang="en-US" sz="20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173146" y="6459144"/>
            <a:ext cx="1621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Back to Day 1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Adverbs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We will identify adverbs that modify verbs.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Prior Knowledge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ground under the horse suddenly collapsed.</a:t>
            </a:r>
          </a:p>
          <a:p>
            <a:pPr lvl="1"/>
            <a:r>
              <a:rPr lang="en-US" dirty="0" smtClean="0"/>
              <a:t>When did the ground collapse?</a:t>
            </a:r>
          </a:p>
          <a:p>
            <a:r>
              <a:rPr lang="en-US" dirty="0" smtClean="0"/>
              <a:t>The horse and rider wildly plunged down into a ravine.</a:t>
            </a:r>
          </a:p>
          <a:p>
            <a:pPr lvl="1"/>
            <a:r>
              <a:rPr lang="en-US" dirty="0" smtClean="0"/>
              <a:t>How did the horse and rider plunge?</a:t>
            </a:r>
          </a:p>
          <a:p>
            <a:pPr lvl="1"/>
            <a:r>
              <a:rPr lang="en-US" dirty="0" smtClean="0"/>
              <a:t>Where did they plunge?</a:t>
            </a:r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2750</Words>
  <Application>Microsoft Macintosh PowerPoint</Application>
  <PresentationFormat>On-screen Show (4:3)</PresentationFormat>
  <Paragraphs>428</Paragraphs>
  <Slides>37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Elena</vt:lpstr>
      <vt:lpstr>Day 1</vt:lpstr>
      <vt:lpstr>Vocabulary</vt:lpstr>
      <vt:lpstr>We will insert words where they best fit the context.</vt:lpstr>
      <vt:lpstr>Story Structure</vt:lpstr>
      <vt:lpstr>Story Structure</vt:lpstr>
      <vt:lpstr>Story Structure</vt:lpstr>
      <vt:lpstr>Daily Language Practice</vt:lpstr>
      <vt:lpstr>Adverbs</vt:lpstr>
      <vt:lpstr>Adverbs</vt:lpstr>
      <vt:lpstr>Adverbs</vt:lpstr>
      <vt:lpstr>Adverbs</vt:lpstr>
      <vt:lpstr>Adverbs</vt:lpstr>
      <vt:lpstr>Day 2</vt:lpstr>
      <vt:lpstr>Comprehension Questions (564, use TAPPLE strategies)</vt:lpstr>
      <vt:lpstr>Daily Language Practice</vt:lpstr>
      <vt:lpstr>Day 3</vt:lpstr>
      <vt:lpstr>Story Elements</vt:lpstr>
      <vt:lpstr>Story Elements</vt:lpstr>
      <vt:lpstr>Story Elements</vt:lpstr>
      <vt:lpstr>Story Elements</vt:lpstr>
      <vt:lpstr>Story Elements</vt:lpstr>
      <vt:lpstr>Daily Language Practice</vt:lpstr>
      <vt:lpstr>Comparing with adverbs</vt:lpstr>
      <vt:lpstr>Comparing with Adverbs</vt:lpstr>
      <vt:lpstr>Comparing with Adverbs</vt:lpstr>
      <vt:lpstr>Comparing with Adverbs</vt:lpstr>
      <vt:lpstr>Comparing with Adverbs</vt:lpstr>
      <vt:lpstr>Slide 29</vt:lpstr>
      <vt:lpstr>Day 4 Schedule</vt:lpstr>
      <vt:lpstr>Reading Comprehension 2.3</vt:lpstr>
      <vt:lpstr>Reading Comprehension 2.3</vt:lpstr>
      <vt:lpstr>Reading Comprehension 2.3</vt:lpstr>
      <vt:lpstr>Reading Comprehension 2.3</vt:lpstr>
      <vt:lpstr>Reading Comprehension 2.3</vt:lpstr>
      <vt:lpstr>Daily Language Practice</vt:lpstr>
      <vt:lpstr>Day 5 Schedule</vt:lpstr>
    </vt:vector>
  </TitlesOfParts>
  <Company>Madera Unified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Elena</dc:title>
  <dc:creator>Megan Kitt</dc:creator>
  <cp:lastModifiedBy>Megan Kitt</cp:lastModifiedBy>
  <cp:revision>6</cp:revision>
  <dcterms:created xsi:type="dcterms:W3CDTF">2011-02-09T19:32:09Z</dcterms:created>
  <dcterms:modified xsi:type="dcterms:W3CDTF">2011-02-10T01:00:17Z</dcterms:modified>
</cp:coreProperties>
</file>