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62" r:id="rId4"/>
    <p:sldId id="263" r:id="rId5"/>
    <p:sldId id="264" r:id="rId6"/>
    <p:sldId id="266" r:id="rId7"/>
    <p:sldId id="267" r:id="rId8"/>
    <p:sldId id="268" r:id="rId9"/>
    <p:sldId id="269" r:id="rId10"/>
    <p:sldId id="270" r:id="rId11"/>
    <p:sldId id="258" r:id="rId12"/>
    <p:sldId id="265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59" r:id="rId22"/>
    <p:sldId id="279" r:id="rId23"/>
    <p:sldId id="280" r:id="rId24"/>
    <p:sldId id="281" r:id="rId25"/>
    <p:sldId id="282" r:id="rId26"/>
    <p:sldId id="283" r:id="rId27"/>
    <p:sldId id="284" r:id="rId28"/>
    <p:sldId id="260" r:id="rId29"/>
    <p:sldId id="285" r:id="rId30"/>
    <p:sldId id="261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2404-6C6B-364D-9A4D-8832BD0BCAD1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C187-865C-4A4D-B811-509A5394B3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2404-6C6B-364D-9A4D-8832BD0BCAD1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C187-865C-4A4D-B811-509A5394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2404-6C6B-364D-9A4D-8832BD0BCAD1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C187-865C-4A4D-B811-509A5394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2404-6C6B-364D-9A4D-8832BD0BCAD1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C187-865C-4A4D-B811-509A5394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2404-6C6B-364D-9A4D-8832BD0BCAD1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3DBC187-865C-4A4D-B811-509A5394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2404-6C6B-364D-9A4D-8832BD0BCAD1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C187-865C-4A4D-B811-509A5394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2404-6C6B-364D-9A4D-8832BD0BCAD1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C187-865C-4A4D-B811-509A5394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2404-6C6B-364D-9A4D-8832BD0BCAD1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C187-865C-4A4D-B811-509A5394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2404-6C6B-364D-9A4D-8832BD0BCAD1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C187-865C-4A4D-B811-509A5394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2404-6C6B-364D-9A4D-8832BD0BCAD1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C187-865C-4A4D-B811-509A5394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2404-6C6B-364D-9A4D-8832BD0BCAD1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C187-865C-4A4D-B811-509A5394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CB52404-6C6B-364D-9A4D-8832BD0BCAD1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3DBC187-865C-4A4D-B811-509A5394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4" Type="http://schemas.openxmlformats.org/officeDocument/2006/relationships/slide" Target="slide11.xml"/><Relationship Id="rId5" Type="http://schemas.openxmlformats.org/officeDocument/2006/relationships/slide" Target="slide21.xml"/><Relationship Id="rId6" Type="http://schemas.openxmlformats.org/officeDocument/2006/relationships/slide" Target="slide28.xml"/><Relationship Id="rId7" Type="http://schemas.openxmlformats.org/officeDocument/2006/relationships/slide" Target="slide30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4" Type="http://schemas.openxmlformats.org/officeDocument/2006/relationships/slide" Target="slide16.xml"/><Relationship Id="rId5" Type="http://schemas.openxmlformats.org/officeDocument/2006/relationships/slide" Target="slide17.xml"/><Relationship Id="rId6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4" Type="http://schemas.openxmlformats.org/officeDocument/2006/relationships/slide" Target="slide6.xml"/><Relationship Id="rId5" Type="http://schemas.openxmlformats.org/officeDocument/2006/relationships/slide" Target="slide7.xml"/><Relationship Id="rId6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4" Type="http://schemas.openxmlformats.org/officeDocument/2006/relationships/slide" Target="slide24.xml"/><Relationship Id="rId5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29.xml"/><Relationship Id="rId3" Type="http://schemas.openxmlformats.org/officeDocument/2006/relationships/slide" Target="slid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387090"/>
            <a:ext cx="8229600" cy="18288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lighting-and-tornado-storm-wallpap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3789" y="240632"/>
            <a:ext cx="665747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Eye of the Storm: Chasing Storms with Warren </a:t>
            </a:r>
            <a:r>
              <a:rPr lang="en-US" sz="2800" dirty="0" err="1" smtClean="0"/>
              <a:t>Faidley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400" dirty="0" smtClean="0"/>
              <a:t>Author: Stephen Kramer</a:t>
            </a:r>
          </a:p>
          <a:p>
            <a:r>
              <a:rPr lang="en-US" sz="2400" dirty="0" smtClean="0"/>
              <a:t>Photographer: Warren </a:t>
            </a:r>
            <a:r>
              <a:rPr lang="en-US" sz="2400" dirty="0" err="1" smtClean="0"/>
              <a:t>Faidley</a:t>
            </a:r>
            <a:endParaRPr lang="en-US" sz="2400" dirty="0" smtClean="0"/>
          </a:p>
          <a:p>
            <a:r>
              <a:rPr lang="en-US" sz="2400" dirty="0" smtClean="0"/>
              <a:t>Genre: nonfiction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FFFF00"/>
                </a:solidFill>
                <a:hlinkClick r:id="rId3" action="ppaction://hlinksldjump"/>
              </a:rPr>
              <a:t>Day 1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 smtClean="0">
                <a:solidFill>
                  <a:srgbClr val="FFFF00"/>
                </a:solidFill>
                <a:hlinkClick r:id="rId4" action="ppaction://hlinksldjump"/>
              </a:rPr>
              <a:t>Day 2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 smtClean="0">
                <a:solidFill>
                  <a:srgbClr val="FFFF00"/>
                </a:solidFill>
                <a:hlinkClick r:id="rId5" action="ppaction://hlinksldjump"/>
              </a:rPr>
              <a:t>Day 3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 smtClean="0">
                <a:solidFill>
                  <a:srgbClr val="FFFF00"/>
                </a:solidFill>
                <a:hlinkClick r:id="rId6" action="ppaction://hlinksldjump"/>
              </a:rPr>
              <a:t>Day 4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 smtClean="0">
                <a:solidFill>
                  <a:srgbClr val="FFFF00"/>
                </a:solidFill>
                <a:hlinkClick r:id="rId7" action="ppaction://hlinksldjump"/>
              </a:rPr>
              <a:t>Day 5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Conjunctions</a:t>
            </a:r>
            <a:br>
              <a:rPr lang="en-US" dirty="0" smtClean="0"/>
            </a:br>
            <a:r>
              <a:rPr lang="en-US" sz="2667" dirty="0" smtClean="0"/>
              <a:t>We will identify and use conjunctions 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</a:rPr>
              <a:t>Closure</a:t>
            </a:r>
          </a:p>
          <a:p>
            <a:pPr lvl="1"/>
            <a:r>
              <a:rPr lang="en-US" dirty="0" smtClean="0"/>
              <a:t>What do conjunctions do?</a:t>
            </a:r>
          </a:p>
          <a:p>
            <a:pPr lvl="1"/>
            <a:r>
              <a:rPr lang="en-US" dirty="0" smtClean="0"/>
              <a:t>What are three conjunction words?</a:t>
            </a:r>
          </a:p>
          <a:p>
            <a:pPr lvl="1"/>
            <a:r>
              <a:rPr lang="en-US" dirty="0" smtClean="0"/>
              <a:t>What do each of the conjunctions do?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Independent Practice</a:t>
            </a:r>
          </a:p>
          <a:p>
            <a:pPr lvl="2"/>
            <a:r>
              <a:rPr lang="en-US" dirty="0" smtClean="0">
                <a:solidFill>
                  <a:srgbClr val="FFFFFF"/>
                </a:solidFill>
              </a:rPr>
              <a:t>Practice book page 33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3804" y="6309360"/>
            <a:ext cx="2382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Segment 2 (69-75)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Text organization </a:t>
            </a:r>
            <a:endParaRPr lang="en-US" dirty="0" smtClean="0"/>
          </a:p>
          <a:p>
            <a:pPr lvl="1"/>
            <a:r>
              <a:rPr lang="en-US" dirty="0" smtClean="0"/>
              <a:t>Comprehension questions (76)</a:t>
            </a:r>
          </a:p>
          <a:p>
            <a:pPr lvl="1"/>
            <a:r>
              <a:rPr lang="en-US" dirty="0" smtClean="0"/>
              <a:t>Vocabulary </a:t>
            </a:r>
          </a:p>
          <a:p>
            <a:pPr lvl="2"/>
            <a:r>
              <a:rPr lang="en-US" dirty="0" smtClean="0"/>
              <a:t>Practice book pg. 23</a:t>
            </a:r>
          </a:p>
          <a:p>
            <a:r>
              <a:rPr lang="en-US" dirty="0" smtClean="0"/>
              <a:t>Word work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Syllabication (81e)</a:t>
            </a:r>
            <a:endParaRPr lang="en-US" dirty="0" smtClean="0"/>
          </a:p>
          <a:p>
            <a:pPr lvl="1"/>
            <a:r>
              <a:rPr lang="en-US" dirty="0" smtClean="0"/>
              <a:t>Spelling </a:t>
            </a:r>
          </a:p>
          <a:p>
            <a:pPr lvl="2"/>
            <a:r>
              <a:rPr lang="en-US" dirty="0" smtClean="0"/>
              <a:t>Practice book pg. 29		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Writing and Language</a:t>
            </a:r>
          </a:p>
          <a:p>
            <a:pPr lvl="1"/>
            <a:r>
              <a:rPr lang="en-US" dirty="0" smtClean="0">
                <a:hlinkClick r:id="rId4" action="ppaction://hlinksldjump"/>
              </a:rPr>
              <a:t>Daily language</a:t>
            </a:r>
            <a:endParaRPr lang="en-US" dirty="0" smtClean="0"/>
          </a:p>
          <a:p>
            <a:pPr lvl="1"/>
            <a:r>
              <a:rPr lang="en-US" dirty="0" smtClean="0">
                <a:hlinkClick r:id="rId5" action="ppaction://hlinksldjump"/>
              </a:rPr>
              <a:t>Response to a prompt (81m)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50588" y="6319738"/>
            <a:ext cx="3436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6" action="ppaction://hlinksldjump"/>
              </a:rPr>
              <a:t>Back to Home Slide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Text Organization</a:t>
            </a:r>
            <a:br>
              <a:rPr lang="en-US" dirty="0" smtClean="0"/>
            </a:br>
            <a:r>
              <a:rPr lang="en-US" sz="2400" dirty="0" smtClean="0"/>
              <a:t>We will identify how the author has organized text in a nonfiction selection.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 book page 24</a:t>
            </a:r>
          </a:p>
          <a:p>
            <a:r>
              <a:rPr lang="en-US" u="sng" dirty="0" smtClean="0"/>
              <a:t>Pages 69-75</a:t>
            </a:r>
            <a:r>
              <a:rPr lang="en-US" dirty="0" smtClean="0"/>
              <a:t> One Day in the Life of a Storm Chaser</a:t>
            </a:r>
          </a:p>
          <a:p>
            <a:pPr lvl="1"/>
            <a:r>
              <a:rPr lang="en-US" dirty="0" smtClean="0"/>
              <a:t>Morning</a:t>
            </a:r>
            <a:r>
              <a:rPr lang="en-US" u="sng" dirty="0" smtClean="0"/>
              <a:t>																						</a:t>
            </a:r>
          </a:p>
          <a:p>
            <a:pPr lvl="1"/>
            <a:r>
              <a:rPr lang="en-US" dirty="0" smtClean="0"/>
              <a:t>Afternoon</a:t>
            </a:r>
            <a:r>
              <a:rPr lang="en-US" u="sng" dirty="0" smtClean="0"/>
              <a:t>																						</a:t>
            </a:r>
          </a:p>
          <a:p>
            <a:pPr lvl="1"/>
            <a:r>
              <a:rPr lang="en-US" dirty="0" smtClean="0"/>
              <a:t>Evening</a:t>
            </a:r>
            <a:r>
              <a:rPr lang="en-US" u="sng" dirty="0" smtClean="0"/>
              <a:t>																						</a:t>
            </a:r>
            <a:endParaRPr lang="en-US" dirty="0" smtClean="0"/>
          </a:p>
          <a:p>
            <a:endParaRPr lang="en-US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6257338" y="6309360"/>
            <a:ext cx="2429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Syllabication</a:t>
            </a:r>
            <a:br>
              <a:rPr lang="en-US" dirty="0" smtClean="0"/>
            </a:br>
            <a:r>
              <a:rPr lang="en-US" sz="2400" dirty="0" smtClean="0"/>
              <a:t>We will break words into syllables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Concept:</a:t>
            </a:r>
          </a:p>
          <a:p>
            <a:pPr lvl="1"/>
            <a:r>
              <a:rPr lang="en-US" u="sng" dirty="0" smtClean="0"/>
              <a:t>Syllables</a:t>
            </a:r>
            <a:r>
              <a:rPr lang="en-US" dirty="0" smtClean="0"/>
              <a:t>: a word part with just one vowel sound</a:t>
            </a:r>
            <a:endParaRPr lang="en-US" dirty="0" smtClean="0">
              <a:solidFill>
                <a:srgbClr val="FFFFFF"/>
              </a:solidFill>
            </a:endParaRPr>
          </a:p>
          <a:p>
            <a:r>
              <a:rPr lang="en-US" u="sng" dirty="0" smtClean="0">
                <a:solidFill>
                  <a:schemeClr val="bg1"/>
                </a:solidFill>
              </a:rPr>
              <a:t>Importance:</a:t>
            </a:r>
            <a:r>
              <a:rPr lang="en-US" dirty="0" smtClean="0">
                <a:solidFill>
                  <a:srgbClr val="FFFFFF"/>
                </a:solidFill>
              </a:rPr>
              <a:t> Breaking a long word into its syllables will help you decode the word, and will help you with spelling the word.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Skill: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/>
              <a:t>Write a V under each vowel sound</a:t>
            </a:r>
          </a:p>
          <a:p>
            <a:pPr lvl="1"/>
            <a:r>
              <a:rPr lang="en-US" dirty="0" smtClean="0"/>
              <a:t>Write a C under each consonant sound</a:t>
            </a:r>
          </a:p>
          <a:p>
            <a:pPr lvl="1"/>
            <a:r>
              <a:rPr lang="en-US" dirty="0" smtClean="0"/>
              <a:t>If it is a VCCV pattern, the syllable break is between the consonants.</a:t>
            </a:r>
          </a:p>
          <a:p>
            <a:pPr lvl="1"/>
            <a:r>
              <a:rPr lang="en-US" dirty="0" smtClean="0"/>
              <a:t>Most VCV words divide after the consonant, unless the vowel is a long vowel</a:t>
            </a:r>
          </a:p>
          <a:p>
            <a:pPr lvl="1"/>
            <a:r>
              <a:rPr lang="en-US" dirty="0" smtClean="0"/>
              <a:t>If it is a CVVC word, divide between the vowels unless they make one sound</a:t>
            </a:r>
          </a:p>
          <a:p>
            <a:endParaRPr lang="en-US" u="sng" dirty="0" smtClean="0">
              <a:solidFill>
                <a:schemeClr val="bg1"/>
              </a:solidFill>
            </a:endParaRPr>
          </a:p>
          <a:p>
            <a:endParaRPr lang="en-US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Syllabication</a:t>
            </a:r>
            <a:br>
              <a:rPr lang="en-US" dirty="0" smtClean="0"/>
            </a:br>
            <a:r>
              <a:rPr lang="en-US" sz="2667" dirty="0" smtClean="0"/>
              <a:t>We will break words into syllables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</a:rPr>
              <a:t>I do:</a:t>
            </a:r>
          </a:p>
          <a:p>
            <a:pPr lvl="1">
              <a:buNone/>
            </a:pPr>
            <a:r>
              <a:rPr lang="en-US" dirty="0" smtClean="0"/>
              <a:t>cactus		nature			diary</a:t>
            </a:r>
          </a:p>
          <a:p>
            <a:endParaRPr lang="en-US" u="sng" dirty="0" smtClean="0">
              <a:solidFill>
                <a:schemeClr val="bg1"/>
              </a:solidFill>
            </a:endParaRPr>
          </a:p>
          <a:p>
            <a:r>
              <a:rPr lang="en-US" u="sng" dirty="0" smtClean="0">
                <a:solidFill>
                  <a:schemeClr val="bg1"/>
                </a:solidFill>
              </a:rPr>
              <a:t>We do:</a:t>
            </a:r>
          </a:p>
          <a:p>
            <a:pPr lvl="1">
              <a:buNone/>
            </a:pPr>
            <a:r>
              <a:rPr lang="en-US" dirty="0" smtClean="0">
                <a:solidFill>
                  <a:srgbClr val="FFFFFF"/>
                </a:solidFill>
              </a:rPr>
              <a:t>camera		radio			spectacular		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You do:</a:t>
            </a:r>
            <a:endParaRPr lang="en-US" dirty="0" smtClean="0">
              <a:solidFill>
                <a:srgbClr val="FFFFFF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rgbClr val="FFFFFF"/>
                </a:solidFill>
              </a:rPr>
              <a:t>Tornado		horizon		remarkable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Syllabication</a:t>
            </a:r>
            <a:br>
              <a:rPr lang="en-US" dirty="0" smtClean="0"/>
            </a:br>
            <a:r>
              <a:rPr lang="en-US" sz="2667" dirty="0" smtClean="0"/>
              <a:t>We will break words into syllables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</a:rPr>
              <a:t>Closure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What is a syllable?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Break the following word into its syllables</a:t>
            </a:r>
          </a:p>
          <a:p>
            <a:pPr lvl="2"/>
            <a:r>
              <a:rPr lang="en-US" dirty="0" smtClean="0">
                <a:solidFill>
                  <a:srgbClr val="FFFFFF"/>
                </a:solidFill>
              </a:rPr>
              <a:t>organizing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Independent Practice</a:t>
            </a:r>
          </a:p>
          <a:p>
            <a:pPr lvl="1"/>
            <a:r>
              <a:rPr lang="en-US" dirty="0" smtClean="0"/>
              <a:t>Practice book page 28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23661" y="6309360"/>
            <a:ext cx="2863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Daily Language Practice</a:t>
            </a:r>
            <a:br>
              <a:rPr lang="en-US" dirty="0" smtClean="0"/>
            </a:br>
            <a:r>
              <a:rPr lang="en-US" sz="2667" dirty="0" smtClean="0"/>
              <a:t>We will proofread and correct sentences with grammar and spelling errors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weather has been </a:t>
            </a:r>
            <a:r>
              <a:rPr lang="en-US" dirty="0" err="1" smtClean="0"/>
              <a:t>maild</a:t>
            </a:r>
            <a:r>
              <a:rPr lang="en-US" dirty="0" smtClean="0"/>
              <a:t> all winter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dirty="0" err="1" smtClean="0"/>
              <a:t>theef</a:t>
            </a:r>
            <a:r>
              <a:rPr lang="en-US" dirty="0" smtClean="0"/>
              <a:t> jumped up but he could not climb the fence.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16592" y="6309360"/>
            <a:ext cx="2770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Response to a prompt</a:t>
            </a:r>
            <a:br>
              <a:rPr lang="en-US" dirty="0" smtClean="0"/>
            </a:br>
            <a:r>
              <a:rPr lang="en-US" sz="2400" dirty="0" smtClean="0"/>
              <a:t>We will identify the characteristics of a written response.</a:t>
            </a:r>
            <a:br>
              <a:rPr lang="en-US" sz="2400" dirty="0" smtClean="0"/>
            </a:br>
            <a:r>
              <a:rPr lang="en-US" sz="2400" dirty="0" smtClean="0"/>
              <a:t>We will use the characteristics to write a response.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Concept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en-US" u="sng" dirty="0" smtClean="0"/>
              <a:t>Writing prompt:</a:t>
            </a:r>
            <a:r>
              <a:rPr lang="en-US" dirty="0" smtClean="0"/>
              <a:t> a direction that asks for a written answer of one or more paragraphs</a:t>
            </a:r>
          </a:p>
          <a:p>
            <a:pPr lvl="1"/>
            <a:r>
              <a:rPr lang="en-US" u="sng" dirty="0" smtClean="0"/>
              <a:t>Types of writing prompts:</a:t>
            </a:r>
          </a:p>
          <a:p>
            <a:pPr lvl="2"/>
            <a:r>
              <a:rPr lang="en-US" dirty="0" smtClean="0"/>
              <a:t>Write about an experience</a:t>
            </a:r>
          </a:p>
          <a:p>
            <a:pPr lvl="2"/>
            <a:r>
              <a:rPr lang="en-US" dirty="0" smtClean="0"/>
              <a:t>Give a personal opinion about an issue</a:t>
            </a:r>
          </a:p>
          <a:p>
            <a:pPr lvl="2"/>
            <a:r>
              <a:rPr lang="en-US" dirty="0" smtClean="0"/>
              <a:t>Explain a process</a:t>
            </a:r>
          </a:p>
          <a:p>
            <a:pPr lvl="2"/>
            <a:r>
              <a:rPr lang="en-US" dirty="0" smtClean="0"/>
              <a:t>Persuade readers to do or think something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Importance</a:t>
            </a:r>
            <a:r>
              <a:rPr lang="en-US" dirty="0" smtClean="0">
                <a:solidFill>
                  <a:schemeClr val="bg1"/>
                </a:solidFill>
              </a:rPr>
              <a:t>: Writing prompts are a part of many different tests you will take.  Learning how to respond to a prompt will help you throughout your school experience.</a:t>
            </a:r>
            <a:endParaRPr lang="en-US" u="sng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	Response to a prompt</a:t>
            </a:r>
            <a:br>
              <a:rPr lang="en-US" dirty="0" smtClean="0"/>
            </a:br>
            <a:r>
              <a:rPr lang="en-US" sz="2667" dirty="0" smtClean="0"/>
              <a:t>We will identify the characteristics of a written response.</a:t>
            </a:r>
            <a:br>
              <a:rPr lang="en-US" sz="2667" dirty="0" smtClean="0"/>
            </a:br>
            <a:r>
              <a:rPr lang="en-US" sz="2667" dirty="0" smtClean="0"/>
              <a:t>We will use the characteristics to write a response.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Skill: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/>
              <a:t>Carefully read the prompt.</a:t>
            </a:r>
          </a:p>
          <a:p>
            <a:pPr lvl="1"/>
            <a:r>
              <a:rPr lang="en-US" dirty="0" smtClean="0"/>
              <a:t>Highlight key words that tell what kind of answer is needed.</a:t>
            </a:r>
          </a:p>
          <a:p>
            <a:pPr lvl="2"/>
            <a:r>
              <a:rPr lang="en-US" dirty="0" smtClean="0"/>
              <a:t>Compare (point out similarities)</a:t>
            </a:r>
          </a:p>
          <a:p>
            <a:pPr lvl="2"/>
            <a:r>
              <a:rPr lang="en-US" dirty="0" smtClean="0"/>
              <a:t>Contrast (point out differences)</a:t>
            </a:r>
          </a:p>
          <a:p>
            <a:pPr lvl="2"/>
            <a:r>
              <a:rPr lang="en-US" dirty="0" smtClean="0"/>
              <a:t>Explain (give reasons)</a:t>
            </a:r>
          </a:p>
          <a:p>
            <a:pPr lvl="2"/>
            <a:r>
              <a:rPr lang="en-US" dirty="0" smtClean="0"/>
              <a:t>Describe (give details)</a:t>
            </a:r>
          </a:p>
          <a:p>
            <a:pPr lvl="2"/>
            <a:r>
              <a:rPr lang="en-US" dirty="0" smtClean="0"/>
              <a:t>Summarize (give main points briefly)</a:t>
            </a:r>
          </a:p>
          <a:p>
            <a:pPr lvl="2"/>
            <a:r>
              <a:rPr lang="en-US" dirty="0" smtClean="0"/>
              <a:t>Discuss (consider all aspects of a subject)</a:t>
            </a:r>
          </a:p>
          <a:p>
            <a:pPr lvl="1"/>
            <a:r>
              <a:rPr lang="en-US" dirty="0" smtClean="0"/>
              <a:t>Plan your answer: jot down main ideas and details, arrange your ideas in order.</a:t>
            </a:r>
          </a:p>
          <a:p>
            <a:pPr lvl="1"/>
            <a:r>
              <a:rPr lang="en-US" dirty="0" smtClean="0"/>
              <a:t>Begin your answer by restating the prompt.</a:t>
            </a:r>
          </a:p>
          <a:p>
            <a:pPr lvl="1"/>
            <a:r>
              <a:rPr lang="en-US" dirty="0" smtClean="0"/>
              <a:t>Check your answer.  Does your response answer the prompt?</a:t>
            </a:r>
          </a:p>
          <a:p>
            <a:pPr lvl="1"/>
            <a:r>
              <a:rPr lang="en-US" dirty="0" smtClean="0"/>
              <a:t>Edit if necessary.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Response to a prompt</a:t>
            </a:r>
            <a:br>
              <a:rPr lang="en-US" dirty="0" smtClean="0"/>
            </a:br>
            <a:r>
              <a:rPr lang="en-US" sz="2444" dirty="0" smtClean="0"/>
              <a:t>We will identify the characteristics of a written response.</a:t>
            </a:r>
            <a:br>
              <a:rPr lang="en-US" sz="2444" dirty="0" smtClean="0"/>
            </a:br>
            <a:r>
              <a:rPr lang="en-US" sz="2444" dirty="0" smtClean="0"/>
              <a:t>We will use the characteristics to write a response.</a:t>
            </a:r>
            <a:endParaRPr lang="en-US" sz="2444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I do:</a:t>
            </a:r>
          </a:p>
          <a:p>
            <a:pPr>
              <a:buNone/>
            </a:pPr>
            <a:r>
              <a:rPr lang="en-US" dirty="0" smtClean="0"/>
              <a:t>What natural disaster do you think is the most dangerous, an earthquake or a tornado?  Explain why you think it is more dangerous? </a:t>
            </a:r>
            <a:endParaRPr lang="en-US" u="sng" dirty="0" smtClean="0">
              <a:solidFill>
                <a:schemeClr val="bg1"/>
              </a:solidFill>
            </a:endParaRPr>
          </a:p>
          <a:p>
            <a:r>
              <a:rPr lang="en-US" u="sng" dirty="0" smtClean="0">
                <a:solidFill>
                  <a:schemeClr val="bg1"/>
                </a:solidFill>
              </a:rPr>
              <a:t>We do:</a:t>
            </a:r>
          </a:p>
          <a:p>
            <a:pPr>
              <a:buNone/>
            </a:pPr>
            <a:r>
              <a:rPr lang="en-US" dirty="0" smtClean="0">
                <a:solidFill>
                  <a:srgbClr val="FFFFFF"/>
                </a:solidFill>
              </a:rPr>
              <a:t>Think about how Warren </a:t>
            </a:r>
            <a:r>
              <a:rPr lang="en-US" dirty="0" err="1" smtClean="0">
                <a:solidFill>
                  <a:srgbClr val="FFFFFF"/>
                </a:solidFill>
              </a:rPr>
              <a:t>Faidley</a:t>
            </a:r>
            <a:r>
              <a:rPr lang="en-US" dirty="0" smtClean="0">
                <a:solidFill>
                  <a:srgbClr val="FFFFFF"/>
                </a:solidFill>
              </a:rPr>
              <a:t> customized Shadow Chaser for chasing tornadoes.  Describe how you would customize a vehicle for a specific task.</a:t>
            </a:r>
          </a:p>
          <a:p>
            <a:pPr>
              <a:buNone/>
            </a:pPr>
            <a:r>
              <a:rPr lang="en-US" dirty="0" smtClean="0">
                <a:solidFill>
                  <a:srgbClr val="FFFFFF"/>
                </a:solidFill>
              </a:rPr>
              <a:t>What job do you think is the most difficult or dangerous? Explain why you think it is difficult or dangerous?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Teacher Read Aloud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Vocabulary</a:t>
            </a:r>
            <a:endParaRPr lang="en-US" dirty="0" smtClean="0"/>
          </a:p>
          <a:p>
            <a:pPr lvl="1"/>
            <a:r>
              <a:rPr lang="en-US" dirty="0" smtClean="0">
                <a:hlinkClick r:id="rId3" action="ppaction://hlinksldjump"/>
              </a:rPr>
              <a:t>Text Organization (81a)</a:t>
            </a:r>
            <a:endParaRPr lang="en-US" dirty="0" smtClean="0"/>
          </a:p>
          <a:p>
            <a:pPr lvl="1"/>
            <a:r>
              <a:rPr lang="en-US" dirty="0" smtClean="0"/>
              <a:t>Read Segment 1 (57-68)</a:t>
            </a:r>
          </a:p>
          <a:p>
            <a:r>
              <a:rPr lang="en-US" dirty="0" smtClean="0"/>
              <a:t>Word Work</a:t>
            </a:r>
          </a:p>
          <a:p>
            <a:pPr lvl="1"/>
            <a:r>
              <a:rPr lang="en-US" dirty="0" smtClean="0"/>
              <a:t>Pretest (81g)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Writing and Language</a:t>
            </a:r>
          </a:p>
          <a:p>
            <a:pPr lvl="1"/>
            <a:r>
              <a:rPr lang="en-US" dirty="0" smtClean="0">
                <a:hlinkClick r:id="rId4" action="ppaction://hlinksldjump"/>
              </a:rPr>
              <a:t>Daily Language</a:t>
            </a:r>
            <a:endParaRPr lang="en-US" dirty="0" smtClean="0"/>
          </a:p>
          <a:p>
            <a:pPr lvl="1"/>
            <a:r>
              <a:rPr lang="en-US" dirty="0" smtClean="0">
                <a:hlinkClick r:id="rId5" action="ppaction://hlinksldjump"/>
              </a:rPr>
              <a:t>Conjunctions (81k)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32080" y="6126163"/>
            <a:ext cx="275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6" action="ppaction://hlinksldjump"/>
              </a:rPr>
              <a:t>Back to Home Screen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Response to a prompt</a:t>
            </a:r>
            <a:br>
              <a:rPr lang="en-US" dirty="0" smtClean="0"/>
            </a:br>
            <a:r>
              <a:rPr lang="en-US" sz="2222" dirty="0" smtClean="0"/>
              <a:t>We will identify the characteristics of a written response.</a:t>
            </a:r>
            <a:br>
              <a:rPr lang="en-US" sz="2222" dirty="0" smtClean="0"/>
            </a:br>
            <a:r>
              <a:rPr lang="en-US" sz="2222" dirty="0" smtClean="0"/>
              <a:t>We will use the characteristics to write a response.</a:t>
            </a:r>
            <a:endParaRPr lang="en-US" sz="2222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</a:rPr>
              <a:t>Closure:</a:t>
            </a:r>
          </a:p>
          <a:p>
            <a:pPr lvl="1"/>
            <a:r>
              <a:rPr lang="en-US" dirty="0" smtClean="0"/>
              <a:t>What are some of the key words to look for when reading a prompt?</a:t>
            </a:r>
          </a:p>
          <a:p>
            <a:pPr lvl="1"/>
            <a:r>
              <a:rPr lang="en-US" dirty="0" smtClean="0"/>
              <a:t>If you are asked to compare and contrast earthquakes and tornadoes, what are you being asked to do?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Independent Practice: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Use practice book page 36 to plan a response to one of our prompts.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Write a one paragraph response.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77642" y="6309360"/>
            <a:ext cx="2609158" cy="376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Partner reading</a:t>
            </a:r>
          </a:p>
          <a:p>
            <a:pPr lvl="1"/>
            <a:r>
              <a:rPr lang="en-US" dirty="0" smtClean="0"/>
              <a:t>Suspense (61)</a:t>
            </a:r>
          </a:p>
          <a:p>
            <a:pPr lvl="1"/>
            <a:r>
              <a:rPr lang="en-US" dirty="0" smtClean="0"/>
              <a:t>Text organization</a:t>
            </a:r>
          </a:p>
          <a:p>
            <a:pPr lvl="2"/>
            <a:r>
              <a:rPr lang="en-US" dirty="0" smtClean="0"/>
              <a:t>Practice book pg. 26, 27</a:t>
            </a:r>
          </a:p>
          <a:p>
            <a:r>
              <a:rPr lang="en-US" dirty="0" smtClean="0"/>
              <a:t>Word work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Spelling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Writing and Language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Daily Language</a:t>
            </a:r>
            <a:endParaRPr lang="en-US" dirty="0" smtClean="0"/>
          </a:p>
          <a:p>
            <a:pPr lvl="1"/>
            <a:r>
              <a:rPr lang="en-US" dirty="0" smtClean="0">
                <a:hlinkClick r:id="rId4" action="ppaction://hlinksldjump"/>
              </a:rPr>
              <a:t>Compound sentences (81k)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71477" y="6381696"/>
            <a:ext cx="2615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 action="ppaction://hlinksldjump"/>
              </a:rPr>
              <a:t>Back to Home Slide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Spelling Practice</a:t>
            </a:r>
            <a:br>
              <a:rPr lang="en-US" dirty="0" smtClean="0"/>
            </a:br>
            <a:r>
              <a:rPr lang="en-US" sz="2400" dirty="0" smtClean="0"/>
              <a:t>We will correctly spell each spelling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Flower, stem, </a:t>
            </a:r>
            <a:r>
              <a:rPr lang="en-US" u="sng" dirty="0" smtClean="0"/>
              <a:t>				</a:t>
            </a:r>
          </a:p>
          <a:p>
            <a:r>
              <a:rPr lang="en-US" dirty="0" smtClean="0"/>
              <a:t>Reward, honor, </a:t>
            </a:r>
            <a:r>
              <a:rPr lang="en-US" u="sng" dirty="0" smtClean="0"/>
              <a:t>			</a:t>
            </a:r>
          </a:p>
          <a:p>
            <a:r>
              <a:rPr lang="en-US" dirty="0" smtClean="0"/>
              <a:t>Hit, punch, </a:t>
            </a:r>
            <a:r>
              <a:rPr lang="en-US" u="sng" dirty="0" smtClean="0"/>
              <a:t>				</a:t>
            </a:r>
          </a:p>
          <a:p>
            <a:r>
              <a:rPr lang="en-US" dirty="0" smtClean="0"/>
              <a:t>Herd, team, </a:t>
            </a:r>
            <a:r>
              <a:rPr lang="en-US" u="sng" dirty="0" smtClean="0"/>
              <a:t>				</a:t>
            </a:r>
          </a:p>
          <a:p>
            <a:r>
              <a:rPr lang="en-US" dirty="0" smtClean="0"/>
              <a:t>Step, walk, </a:t>
            </a:r>
            <a:r>
              <a:rPr lang="en-US" u="sng" dirty="0" smtClean="0"/>
              <a:t>				</a:t>
            </a:r>
          </a:p>
          <a:p>
            <a:r>
              <a:rPr lang="en-US" dirty="0" smtClean="0"/>
              <a:t>Cousin, uncle, </a:t>
            </a:r>
            <a:r>
              <a:rPr lang="en-US" u="sng" dirty="0" smtClean="0"/>
              <a:t>				</a:t>
            </a:r>
          </a:p>
          <a:p>
            <a:r>
              <a:rPr lang="en-US" dirty="0" smtClean="0"/>
              <a:t>Spot, smudge, </a:t>
            </a:r>
            <a:r>
              <a:rPr lang="en-US" u="sng" dirty="0" smtClean="0"/>
              <a:t>				</a:t>
            </a:r>
          </a:p>
          <a:p>
            <a:r>
              <a:rPr lang="en-US" dirty="0" smtClean="0"/>
              <a:t>Small, light, </a:t>
            </a:r>
            <a:r>
              <a:rPr lang="en-US" u="sng" dirty="0" smtClean="0"/>
              <a:t>				</a:t>
            </a:r>
          </a:p>
          <a:p>
            <a:r>
              <a:rPr lang="en-US" dirty="0" smtClean="0"/>
              <a:t>Monster, dragon, </a:t>
            </a:r>
            <a:r>
              <a:rPr lang="en-US" u="sng" dirty="0" smtClean="0"/>
              <a:t>			</a:t>
            </a:r>
          </a:p>
          <a:p>
            <a:r>
              <a:rPr lang="en-US" dirty="0" smtClean="0"/>
              <a:t>Length, width, </a:t>
            </a:r>
            <a:r>
              <a:rPr lang="en-US" u="sng" dirty="0" smtClean="0"/>
              <a:t>				</a:t>
            </a:r>
          </a:p>
          <a:p>
            <a:r>
              <a:rPr lang="en-US" dirty="0" smtClean="0"/>
              <a:t>Independent practice: Practice book page 30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30730" y="6309360"/>
            <a:ext cx="2956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Daily Language Practice</a:t>
            </a:r>
            <a:br>
              <a:rPr lang="en-US" dirty="0" smtClean="0"/>
            </a:br>
            <a:r>
              <a:rPr lang="en-US" sz="2667" dirty="0" smtClean="0"/>
              <a:t>We will proofread and correct sentences with grammar and spelling errors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spill on the rug left a huge </a:t>
            </a:r>
            <a:r>
              <a:rPr lang="en-US" dirty="0" err="1" smtClean="0"/>
              <a:t>stane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this backpack has a belt that fits around my </a:t>
            </a:r>
            <a:r>
              <a:rPr lang="en-US" dirty="0" err="1" smtClean="0"/>
              <a:t>wast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Can you read the words on that sine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85615" y="6309360"/>
            <a:ext cx="3004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Compound Sentences</a:t>
            </a:r>
            <a:br>
              <a:rPr lang="en-US" dirty="0" smtClean="0"/>
            </a:br>
            <a:r>
              <a:rPr lang="en-US" sz="2400" dirty="0" smtClean="0"/>
              <a:t>We will use conjunctions to create compound sentences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Prior knowledge: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Combine the following using </a:t>
            </a:r>
            <a:r>
              <a:rPr lang="en-US" i="1" dirty="0" smtClean="0">
                <a:solidFill>
                  <a:schemeClr val="bg1"/>
                </a:solidFill>
              </a:rPr>
              <a:t>and, but, </a:t>
            </a:r>
            <a:r>
              <a:rPr lang="en-US" dirty="0" smtClean="0">
                <a:solidFill>
                  <a:schemeClr val="bg1"/>
                </a:solidFill>
              </a:rPr>
              <a:t>or, </a:t>
            </a:r>
            <a:r>
              <a:rPr lang="en-US" i="1" dirty="0" smtClean="0">
                <a:solidFill>
                  <a:schemeClr val="bg1"/>
                </a:solidFill>
              </a:rPr>
              <a:t>or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Katie went to the store.  Joe went to the store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Megan wanted spaghetti.  </a:t>
            </a:r>
            <a:r>
              <a:rPr lang="en-US" dirty="0" err="1" smtClean="0">
                <a:solidFill>
                  <a:schemeClr val="bg1"/>
                </a:solidFill>
              </a:rPr>
              <a:t>Jenn</a:t>
            </a:r>
            <a:r>
              <a:rPr lang="en-US" dirty="0" smtClean="0">
                <a:solidFill>
                  <a:schemeClr val="bg1"/>
                </a:solidFill>
              </a:rPr>
              <a:t> wanted enchiladas.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Concept:</a:t>
            </a:r>
          </a:p>
          <a:p>
            <a:pPr lvl="1"/>
            <a:r>
              <a:rPr lang="en-US" u="sng" dirty="0" smtClean="0"/>
              <a:t>Compound sentence</a:t>
            </a:r>
            <a:r>
              <a:rPr lang="en-US" dirty="0" smtClean="0"/>
              <a:t>: a sentence containing 2 independent clauses which are combined with a comma and a conjunction.</a:t>
            </a:r>
          </a:p>
          <a:p>
            <a:pPr lvl="1"/>
            <a:r>
              <a:rPr lang="en-US" u="sng" dirty="0" smtClean="0"/>
              <a:t>Independent clause</a:t>
            </a:r>
            <a:r>
              <a:rPr lang="en-US" dirty="0" smtClean="0"/>
              <a:t>: a statement that can stand on its own as a sentence.</a:t>
            </a:r>
            <a:endParaRPr lang="en-US" u="sng" dirty="0" smtClean="0"/>
          </a:p>
          <a:p>
            <a:r>
              <a:rPr lang="en-US" u="sng" dirty="0" smtClean="0">
                <a:solidFill>
                  <a:schemeClr val="bg1"/>
                </a:solidFill>
              </a:rPr>
              <a:t>Example: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The sky darkened in the west, and a chill wind whistled across the plains</a:t>
            </a:r>
            <a:r>
              <a:rPr lang="en-US" dirty="0" smtClean="0">
                <a:solidFill>
                  <a:srgbClr val="FFFFFF"/>
                </a:solidFill>
              </a:rPr>
              <a:t>.</a:t>
            </a:r>
          </a:p>
          <a:p>
            <a:pPr lvl="2"/>
            <a:r>
              <a:rPr lang="en-US" dirty="0" smtClean="0">
                <a:solidFill>
                  <a:srgbClr val="FFFFFF"/>
                </a:solidFill>
              </a:rPr>
              <a:t>What 2 sentences have been combined? With what conjunction</a:t>
            </a:r>
            <a:r>
              <a:rPr lang="en-US" dirty="0" smtClean="0">
                <a:solidFill>
                  <a:srgbClr val="FFFFFF"/>
                </a:solidFill>
              </a:rPr>
              <a:t>?</a:t>
            </a:r>
            <a:endParaRPr lang="en-US" dirty="0" smtClean="0">
              <a:solidFill>
                <a:srgbClr val="FFFFFF"/>
              </a:solidFill>
            </a:endParaRP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Jill buttoned up her coat and walked out into the yard.</a:t>
            </a:r>
          </a:p>
          <a:p>
            <a:pPr lvl="2"/>
            <a:r>
              <a:rPr lang="en-US" dirty="0" smtClean="0">
                <a:solidFill>
                  <a:srgbClr val="FFFFFF"/>
                </a:solidFill>
              </a:rPr>
              <a:t>This is not a compound sentence, how do you know?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Importance:</a:t>
            </a:r>
          </a:p>
          <a:p>
            <a:pPr lvl="1"/>
            <a:r>
              <a:rPr lang="en-US" dirty="0" smtClean="0"/>
              <a:t>Using conjunctions to create compound sentences will improve your writing.  </a:t>
            </a: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Compound Sentences</a:t>
            </a:r>
            <a:br>
              <a:rPr lang="en-US" dirty="0" smtClean="0"/>
            </a:br>
            <a:r>
              <a:rPr lang="en-US" sz="2444" dirty="0" smtClean="0"/>
              <a:t>We will use conjunctions to create compound sentences</a:t>
            </a:r>
            <a:endParaRPr lang="en-US" sz="2444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</a:rPr>
              <a:t>Skill:</a:t>
            </a:r>
          </a:p>
          <a:p>
            <a:pPr lvl="1"/>
            <a:r>
              <a:rPr lang="en-US" dirty="0" smtClean="0"/>
              <a:t>Read the sentences.</a:t>
            </a:r>
          </a:p>
          <a:p>
            <a:pPr lvl="1"/>
            <a:r>
              <a:rPr lang="en-US" dirty="0" smtClean="0"/>
              <a:t>Ask yourself, “Are the sentences related?”</a:t>
            </a:r>
          </a:p>
          <a:p>
            <a:pPr lvl="1"/>
            <a:r>
              <a:rPr lang="en-US" dirty="0" smtClean="0"/>
              <a:t>If they are related, use a comma and the conjunction </a:t>
            </a:r>
            <a:r>
              <a:rPr lang="en-US" i="1" dirty="0" smtClean="0"/>
              <a:t>and, but</a:t>
            </a:r>
            <a:r>
              <a:rPr lang="en-US" dirty="0" smtClean="0"/>
              <a:t>, or </a:t>
            </a:r>
            <a:r>
              <a:rPr lang="en-US" i="1" dirty="0" smtClean="0"/>
              <a:t>or</a:t>
            </a:r>
            <a:r>
              <a:rPr lang="en-US" dirty="0" smtClean="0"/>
              <a:t> to combine the sentences.</a:t>
            </a:r>
          </a:p>
          <a:p>
            <a:pPr lvl="1"/>
            <a:r>
              <a:rPr lang="en-US" dirty="0" smtClean="0"/>
              <a:t>Remember:</a:t>
            </a:r>
          </a:p>
          <a:p>
            <a:pPr lvl="2"/>
            <a:r>
              <a:rPr lang="en-US" i="1" dirty="0" smtClean="0"/>
              <a:t>And </a:t>
            </a:r>
            <a:r>
              <a:rPr lang="en-US" dirty="0" smtClean="0"/>
              <a:t>means you are adding information</a:t>
            </a:r>
          </a:p>
          <a:p>
            <a:pPr lvl="2"/>
            <a:r>
              <a:rPr lang="en-US" i="1" dirty="0" smtClean="0"/>
              <a:t>Or </a:t>
            </a:r>
            <a:r>
              <a:rPr lang="en-US" dirty="0" smtClean="0"/>
              <a:t>gives a choice</a:t>
            </a:r>
          </a:p>
          <a:p>
            <a:pPr lvl="2"/>
            <a:r>
              <a:rPr lang="en-US" i="1" dirty="0" smtClean="0"/>
              <a:t>But </a:t>
            </a:r>
            <a:r>
              <a:rPr lang="en-US" dirty="0" smtClean="0"/>
              <a:t>provides a contrast</a:t>
            </a:r>
            <a:endParaRPr lang="en-US" i="1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Compound Sentences</a:t>
            </a:r>
            <a:br>
              <a:rPr lang="en-US" dirty="0" smtClean="0"/>
            </a:br>
            <a:r>
              <a:rPr lang="en-US" sz="2444" dirty="0" smtClean="0"/>
              <a:t>We will use conjunctions to create compound sentences</a:t>
            </a:r>
            <a:endParaRPr lang="en-US" sz="2444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I do:</a:t>
            </a:r>
          </a:p>
          <a:p>
            <a:pPr lvl="1"/>
            <a:r>
              <a:rPr lang="en-US" dirty="0" smtClean="0"/>
              <a:t>The air is hazy.  Another storm to the west is blocking the sunlight.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u="sng" dirty="0" smtClean="0">
                <a:solidFill>
                  <a:schemeClr val="bg1"/>
                </a:solidFill>
              </a:rPr>
              <a:t>We do: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Warren tries to photograph a huge tornado.  The light isn’t good enough for a picture.</a:t>
            </a:r>
          </a:p>
          <a:p>
            <a:pPr lvl="1">
              <a:buNone/>
            </a:pPr>
            <a:endParaRPr lang="en-US" dirty="0" smtClean="0">
              <a:solidFill>
                <a:srgbClr val="FFFFFF"/>
              </a:solidFill>
            </a:endParaRPr>
          </a:p>
          <a:p>
            <a:r>
              <a:rPr lang="en-US" u="sng" dirty="0" smtClean="0">
                <a:solidFill>
                  <a:schemeClr val="bg1"/>
                </a:solidFill>
              </a:rPr>
              <a:t>You do: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We’ve got two large thunderstorms here.  They’re dropping tornadoes everywhere.</a:t>
            </a:r>
          </a:p>
          <a:p>
            <a:pPr lvl="1"/>
            <a:endParaRPr lang="en-US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Compound Sentences</a:t>
            </a:r>
            <a:br>
              <a:rPr lang="en-US" dirty="0" smtClean="0"/>
            </a:br>
            <a:r>
              <a:rPr lang="en-US" sz="2444" dirty="0" smtClean="0"/>
              <a:t>We will use conjunctions to create compound sentences</a:t>
            </a:r>
            <a:endParaRPr lang="en-US" sz="2444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</a:rPr>
              <a:t>Closure:</a:t>
            </a:r>
          </a:p>
          <a:p>
            <a:pPr lvl="1"/>
            <a:r>
              <a:rPr lang="en-US" dirty="0" smtClean="0"/>
              <a:t>What are compound sentences?</a:t>
            </a:r>
          </a:p>
          <a:p>
            <a:pPr lvl="1"/>
            <a:r>
              <a:rPr lang="en-US" dirty="0" smtClean="0"/>
              <a:t>What connects the 2 independent ideas of a compound sentence?</a:t>
            </a:r>
          </a:p>
          <a:p>
            <a:pPr lvl="1"/>
            <a:r>
              <a:rPr lang="en-US" dirty="0" smtClean="0"/>
              <a:t>Combine the following into a compound sentence:</a:t>
            </a:r>
          </a:p>
          <a:p>
            <a:pPr lvl="2"/>
            <a:r>
              <a:rPr lang="en-US" dirty="0" smtClean="0"/>
              <a:t>Warren </a:t>
            </a:r>
            <a:r>
              <a:rPr lang="en-US" dirty="0" err="1" smtClean="0"/>
              <a:t>Faidley</a:t>
            </a:r>
            <a:r>
              <a:rPr lang="en-US" dirty="0" smtClean="0"/>
              <a:t> takes amazing pictures.  His work appears in many magazines.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Independent Practice:</a:t>
            </a:r>
          </a:p>
          <a:p>
            <a:pPr lvl="2"/>
            <a:r>
              <a:rPr lang="en-US" dirty="0" smtClean="0">
                <a:solidFill>
                  <a:srgbClr val="FFFFFF"/>
                </a:solidFill>
              </a:rPr>
              <a:t>Practice book page 34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93650" y="6309360"/>
            <a:ext cx="3653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Partner read</a:t>
            </a:r>
          </a:p>
          <a:p>
            <a:pPr lvl="1"/>
            <a:r>
              <a:rPr lang="en-US" dirty="0" smtClean="0"/>
              <a:t>Storm warning (78-81)</a:t>
            </a:r>
          </a:p>
          <a:p>
            <a:pPr lvl="1"/>
            <a:r>
              <a:rPr lang="en-US" dirty="0" smtClean="0"/>
              <a:t>Communicating Information (80)</a:t>
            </a:r>
          </a:p>
          <a:p>
            <a:r>
              <a:rPr lang="en-US" dirty="0" smtClean="0"/>
              <a:t>Word Work</a:t>
            </a:r>
          </a:p>
          <a:p>
            <a:pPr lvl="1"/>
            <a:r>
              <a:rPr lang="en-US" dirty="0" smtClean="0"/>
              <a:t>Spelling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Practice book pg 31</a:t>
            </a:r>
            <a:endParaRPr lang="en-US" dirty="0" smtClean="0"/>
          </a:p>
          <a:p>
            <a:pPr lvl="1"/>
            <a:r>
              <a:rPr lang="en-US" dirty="0" smtClean="0"/>
              <a:t>Alphabetical order (81I)</a:t>
            </a:r>
          </a:p>
          <a:p>
            <a:pPr lvl="2"/>
            <a:r>
              <a:rPr lang="en-US" dirty="0" smtClean="0"/>
              <a:t>Practice book 32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Writing and Language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Daily language</a:t>
            </a:r>
            <a:endParaRPr lang="en-US" dirty="0" smtClean="0"/>
          </a:p>
          <a:p>
            <a:pPr lvl="1"/>
            <a:r>
              <a:rPr lang="en-US" dirty="0" smtClean="0"/>
              <a:t>Capitalizing </a:t>
            </a:r>
            <a:r>
              <a:rPr lang="en-US" dirty="0" smtClean="0"/>
              <a:t>sentences (81n)</a:t>
            </a:r>
            <a:endParaRPr lang="en-US" dirty="0" smtClean="0"/>
          </a:p>
          <a:p>
            <a:pPr lvl="2"/>
            <a:r>
              <a:rPr lang="en-US" dirty="0" smtClean="0"/>
              <a:t>Practice book page 37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89984" y="6319738"/>
            <a:ext cx="3296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Back to Home Slide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Daily Language Practice</a:t>
            </a:r>
            <a:br>
              <a:rPr lang="en-US" dirty="0" smtClean="0"/>
            </a:br>
            <a:r>
              <a:rPr lang="en-US" sz="2667" dirty="0" smtClean="0"/>
              <a:t>We will proofread and correct sentences with grammar and spelling errors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</a:t>
            </a:r>
            <a:r>
              <a:rPr lang="en-US" dirty="0" smtClean="0"/>
              <a:t>o you see the large </a:t>
            </a:r>
            <a:r>
              <a:rPr lang="en-US" dirty="0" err="1" smtClean="0"/>
              <a:t>flet</a:t>
            </a:r>
            <a:r>
              <a:rPr lang="en-US" dirty="0" smtClean="0"/>
              <a:t> of boats in the harbor?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dirty="0" err="1" smtClean="0"/>
              <a:t>hite</a:t>
            </a:r>
            <a:r>
              <a:rPr lang="en-US" dirty="0" smtClean="0"/>
              <a:t> of the shelf is ten feet but my cat can reach the top.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94354" y="6309360"/>
            <a:ext cx="3792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u="sng" dirty="0" smtClean="0"/>
              <a:t>Collide</a:t>
            </a:r>
            <a:r>
              <a:rPr lang="en-US" dirty="0" smtClean="0"/>
              <a:t>: to bump into another mass with force</a:t>
            </a:r>
          </a:p>
          <a:p>
            <a:r>
              <a:rPr lang="en-US" u="sng" dirty="0" smtClean="0"/>
              <a:t>Funnel cloud</a:t>
            </a:r>
            <a:r>
              <a:rPr lang="en-US" dirty="0" smtClean="0"/>
              <a:t>: tornado cloud that is wide at the top and narrow where it touches the ground</a:t>
            </a:r>
          </a:p>
          <a:p>
            <a:r>
              <a:rPr lang="en-US" u="sng" dirty="0" smtClean="0"/>
              <a:t>Jagged</a:t>
            </a:r>
            <a:r>
              <a:rPr lang="en-US" dirty="0" smtClean="0"/>
              <a:t>: having a sharp, pointed edge or outline</a:t>
            </a:r>
          </a:p>
          <a:p>
            <a:r>
              <a:rPr lang="en-US" u="sng" dirty="0" smtClean="0"/>
              <a:t>Lightning</a:t>
            </a:r>
            <a:r>
              <a:rPr lang="en-US" dirty="0" smtClean="0"/>
              <a:t>: the flash of light in the sky when electricity passes between clouds or between a cloud and the ground</a:t>
            </a:r>
          </a:p>
          <a:p>
            <a:r>
              <a:rPr lang="en-US" u="sng" dirty="0" smtClean="0"/>
              <a:t>Prairies</a:t>
            </a:r>
            <a:r>
              <a:rPr lang="en-US" dirty="0" smtClean="0"/>
              <a:t>: flat, open grasslands</a:t>
            </a:r>
          </a:p>
          <a:p>
            <a:r>
              <a:rPr lang="en-US" u="sng" dirty="0" smtClean="0"/>
              <a:t>Rotate</a:t>
            </a:r>
            <a:r>
              <a:rPr lang="en-US" dirty="0" smtClean="0"/>
              <a:t>: to swirl in a circular motion</a:t>
            </a:r>
          </a:p>
          <a:p>
            <a:r>
              <a:rPr lang="en-US" u="sng" dirty="0" smtClean="0"/>
              <a:t>Severe</a:t>
            </a:r>
            <a:r>
              <a:rPr lang="en-US" dirty="0" smtClean="0"/>
              <a:t>: serious or extreme in nature</a:t>
            </a:r>
          </a:p>
          <a:p>
            <a:r>
              <a:rPr lang="en-US" u="sng" dirty="0" smtClean="0"/>
              <a:t>Sizzling</a:t>
            </a:r>
            <a:r>
              <a:rPr lang="en-US" dirty="0" smtClean="0"/>
              <a:t>: crackling with intense heat</a:t>
            </a:r>
          </a:p>
          <a:p>
            <a:r>
              <a:rPr lang="en-US" u="sng" dirty="0" smtClean="0"/>
              <a:t>Tornadoes</a:t>
            </a:r>
            <a:r>
              <a:rPr lang="en-US" dirty="0" smtClean="0"/>
              <a:t>: rotating columns of air accompanied by whirling funnel-shaped downspouts that can cause great destruction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Fact and opinion (65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Comprehension test</a:t>
            </a:r>
          </a:p>
          <a:p>
            <a:r>
              <a:rPr lang="en-US" dirty="0" smtClean="0"/>
              <a:t>Word Work</a:t>
            </a:r>
            <a:endParaRPr lang="en-US" dirty="0" smtClean="0"/>
          </a:p>
          <a:p>
            <a:pPr lvl="1"/>
            <a:r>
              <a:rPr lang="en-US" dirty="0" smtClean="0"/>
              <a:t>Spelling </a:t>
            </a:r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Writing and Language</a:t>
            </a:r>
            <a:endParaRPr lang="en-US" dirty="0" smtClean="0"/>
          </a:p>
          <a:p>
            <a:pPr lvl="1"/>
            <a:r>
              <a:rPr lang="en-US" dirty="0" smtClean="0"/>
              <a:t>Run</a:t>
            </a:r>
            <a:r>
              <a:rPr lang="en-US" dirty="0" smtClean="0"/>
              <a:t>-ons (81L)</a:t>
            </a:r>
            <a:endParaRPr lang="en-US" dirty="0" smtClean="0"/>
          </a:p>
          <a:p>
            <a:pPr lvl="2"/>
            <a:r>
              <a:rPr lang="en-US" dirty="0" smtClean="0"/>
              <a:t>Practice book page 35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10873" y="6366207"/>
            <a:ext cx="2475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Home Slide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Vocabulary activity</a:t>
            </a:r>
            <a:br>
              <a:rPr lang="en-US" dirty="0" smtClean="0"/>
            </a:br>
            <a:r>
              <a:rPr lang="en-US" sz="2400" dirty="0" smtClean="0"/>
              <a:t>We will choose the correct vocabulary word based on the context clues.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9144000" cy="470852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u="sng" dirty="0" smtClean="0"/>
              <a:t>Collide, funnel cloud, jagged, lightning, prairies, rotate, severe, sizzling, tornadoes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Every spring, warm air from the Gulf of Mexico and cool air from Alaska    (1)</a:t>
            </a:r>
            <a:r>
              <a:rPr lang="en-US" u="sng" dirty="0" smtClean="0"/>
              <a:t>			</a:t>
            </a:r>
            <a:r>
              <a:rPr lang="en-US" dirty="0" smtClean="0"/>
              <a:t> over the </a:t>
            </a:r>
            <a:r>
              <a:rPr lang="en-US" dirty="0" err="1" smtClean="0"/>
              <a:t>midwest</a:t>
            </a:r>
            <a:r>
              <a:rPr lang="en-US" dirty="0" smtClean="0"/>
              <a:t>.  Powerful weather can brew over the flat (2)</a:t>
            </a:r>
            <a:r>
              <a:rPr lang="en-US" u="sng" dirty="0" smtClean="0"/>
              <a:t>			</a:t>
            </a:r>
            <a:r>
              <a:rPr lang="en-US" dirty="0" smtClean="0"/>
              <a:t> when these air masses meet.  Today the National Weather service issued a (3)</a:t>
            </a:r>
            <a:r>
              <a:rPr lang="en-US" u="sng" dirty="0" smtClean="0"/>
              <a:t>		      </a:t>
            </a:r>
            <a:r>
              <a:rPr lang="en-US" dirty="0" smtClean="0"/>
              <a:t> storm warning for northern Texas and Oklahoma. (4)</a:t>
            </a:r>
            <a:r>
              <a:rPr lang="en-US" u="sng" dirty="0" smtClean="0"/>
              <a:t>			</a:t>
            </a:r>
            <a:r>
              <a:rPr lang="en-US" dirty="0" smtClean="0"/>
              <a:t> are likely to touch down in this region throughout the weekend.  These signs show that a tornado may be forming:</a:t>
            </a:r>
          </a:p>
          <a:p>
            <a:pPr>
              <a:buNone/>
            </a:pPr>
            <a:r>
              <a:rPr lang="en-US" dirty="0" smtClean="0"/>
              <a:t>		*Air at the bottom of a dense, inky cloud begin to (5)</a:t>
            </a:r>
            <a:r>
              <a:rPr lang="en-US" u="sng" dirty="0" smtClean="0"/>
              <a:t>	     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*One or more (6)</a:t>
            </a:r>
            <a:r>
              <a:rPr lang="en-US" u="sng" dirty="0" smtClean="0"/>
              <a:t>			</a:t>
            </a:r>
            <a:r>
              <a:rPr lang="en-US" dirty="0" smtClean="0"/>
              <a:t> descend toward the ground like dragon necks.</a:t>
            </a:r>
          </a:p>
          <a:p>
            <a:pPr>
              <a:buNone/>
            </a:pPr>
            <a:r>
              <a:rPr lang="en-US" dirty="0" smtClean="0"/>
              <a:t>	Tornadoes are often accompanied by (7)</a:t>
            </a:r>
            <a:r>
              <a:rPr lang="en-US" u="sng" dirty="0" smtClean="0"/>
              <a:t>			</a:t>
            </a:r>
            <a:r>
              <a:rPr lang="en-US" dirty="0" smtClean="0"/>
              <a:t> electrical storms.  It is not unusual to see (8)</a:t>
            </a:r>
            <a:r>
              <a:rPr lang="en-US" u="sng" dirty="0" smtClean="0"/>
              <a:t>		      </a:t>
            </a:r>
            <a:r>
              <a:rPr lang="en-US" dirty="0" smtClean="0"/>
              <a:t>  bolts of (9)</a:t>
            </a:r>
            <a:r>
              <a:rPr lang="en-US" u="sng" dirty="0" smtClean="0"/>
              <a:t>                      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86965" y="6308725"/>
            <a:ext cx="2865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Text Organization</a:t>
            </a:r>
            <a:br>
              <a:rPr lang="en-US" dirty="0" smtClean="0"/>
            </a:br>
            <a:r>
              <a:rPr lang="en-US" sz="2667" dirty="0" smtClean="0"/>
              <a:t>We will identify how the author has organized information in a nonfiction selection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None/>
            </a:pPr>
            <a:r>
              <a:rPr lang="en-US" dirty="0" smtClean="0"/>
              <a:t>Practice book pg. 24</a:t>
            </a:r>
          </a:p>
          <a:p>
            <a:pPr lvl="1">
              <a:buNone/>
            </a:pPr>
            <a:r>
              <a:rPr lang="en-US" u="sng" dirty="0" smtClean="0"/>
              <a:t>Pages 59-68</a:t>
            </a:r>
          </a:p>
          <a:p>
            <a:pPr lvl="1">
              <a:buNone/>
            </a:pPr>
            <a:r>
              <a:rPr lang="en-US" dirty="0" smtClean="0"/>
              <a:t>Page 59 Storm Chasing</a:t>
            </a:r>
            <a:r>
              <a:rPr lang="en-US" u="sng" dirty="0" smtClean="0"/>
              <a:t>					</a:t>
            </a:r>
          </a:p>
          <a:p>
            <a:pPr lvl="1">
              <a:buNone/>
            </a:pPr>
            <a:r>
              <a:rPr lang="en-US" dirty="0" smtClean="0"/>
              <a:t>Page 60 Warren </a:t>
            </a:r>
            <a:r>
              <a:rPr lang="en-US" dirty="0" err="1" smtClean="0"/>
              <a:t>Faidley</a:t>
            </a:r>
            <a:r>
              <a:rPr lang="en-US" dirty="0" smtClean="0"/>
              <a:t>: Storm Chaser</a:t>
            </a:r>
            <a:r>
              <a:rPr lang="en-US" u="sng" dirty="0" smtClean="0"/>
              <a:t>											</a:t>
            </a:r>
          </a:p>
          <a:p>
            <a:pPr lvl="1">
              <a:buNone/>
            </a:pPr>
            <a:r>
              <a:rPr lang="en-US" dirty="0" smtClean="0"/>
              <a:t>Page 64 What Happens to Warren’s Photos After He Takes Them</a:t>
            </a:r>
            <a:r>
              <a:rPr lang="en-US" u="sng" dirty="0" smtClean="0"/>
              <a:t>															</a:t>
            </a:r>
          </a:p>
          <a:p>
            <a:pPr lvl="1">
              <a:buNone/>
            </a:pPr>
            <a:r>
              <a:rPr lang="en-US" dirty="0" smtClean="0"/>
              <a:t>Page 65 Storm Seasons and Chasing</a:t>
            </a:r>
            <a:r>
              <a:rPr lang="en-US" u="sng" dirty="0" smtClean="0"/>
              <a:t>											</a:t>
            </a:r>
          </a:p>
          <a:p>
            <a:pPr lvl="1">
              <a:buNone/>
            </a:pPr>
            <a:r>
              <a:rPr lang="en-US" dirty="0" smtClean="0"/>
              <a:t>Page 67 Chasing Tornadoes</a:t>
            </a:r>
            <a:r>
              <a:rPr lang="en-US" u="sng" dirty="0" smtClean="0"/>
              <a:t>												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5715242" y="6309360"/>
            <a:ext cx="2971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Daily Language Practice</a:t>
            </a:r>
            <a:br>
              <a:rPr lang="en-US" dirty="0" smtClean="0"/>
            </a:br>
            <a:r>
              <a:rPr lang="en-US" sz="2400" dirty="0" smtClean="0"/>
              <a:t>We will proofread and correct sentences with grammar and spelling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crowd cheered when the </a:t>
            </a:r>
            <a:r>
              <a:rPr lang="en-US" dirty="0" err="1" smtClean="0"/>
              <a:t>spech</a:t>
            </a:r>
            <a:r>
              <a:rPr lang="en-US" dirty="0" smtClean="0"/>
              <a:t> was over.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dirty="0" err="1" smtClean="0"/>
              <a:t>beest</a:t>
            </a:r>
            <a:r>
              <a:rPr lang="en-US" dirty="0" smtClean="0"/>
              <a:t> walked quickly but it did not run.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 will call my </a:t>
            </a:r>
            <a:r>
              <a:rPr lang="en-US" dirty="0" err="1" smtClean="0"/>
              <a:t>neice</a:t>
            </a:r>
            <a:r>
              <a:rPr lang="en-US" dirty="0" smtClean="0"/>
              <a:t>, or </a:t>
            </a:r>
            <a:r>
              <a:rPr lang="en-US" dirty="0" err="1" smtClean="0"/>
              <a:t>i</a:t>
            </a:r>
            <a:r>
              <a:rPr lang="en-US" dirty="0" smtClean="0"/>
              <a:t> will write to her.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03804" y="6309360"/>
            <a:ext cx="2633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Conjunctions</a:t>
            </a:r>
            <a:br>
              <a:rPr lang="en-US" dirty="0" smtClean="0"/>
            </a:br>
            <a:r>
              <a:rPr lang="en-US" sz="2400" dirty="0" smtClean="0"/>
              <a:t>We will identify and use conjunctions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Concept:</a:t>
            </a:r>
          </a:p>
          <a:p>
            <a:pPr lvl="1"/>
            <a:r>
              <a:rPr lang="en-US" dirty="0" smtClean="0"/>
              <a:t>Conjunction: a combining or connecting word (and, but, or)</a:t>
            </a:r>
          </a:p>
          <a:p>
            <a:pPr lvl="2"/>
            <a:r>
              <a:rPr lang="en-US" dirty="0" smtClean="0"/>
              <a:t>May be used to join words in a sentence</a:t>
            </a:r>
          </a:p>
          <a:p>
            <a:pPr lvl="2"/>
            <a:r>
              <a:rPr lang="en-US" dirty="0" smtClean="0"/>
              <a:t>May also be used to join sentences</a:t>
            </a:r>
          </a:p>
          <a:p>
            <a:r>
              <a:rPr lang="en-US" u="sng" dirty="0" smtClean="0">
                <a:solidFill>
                  <a:srgbClr val="000000"/>
                </a:solidFill>
              </a:rPr>
              <a:t>Example:</a:t>
            </a:r>
          </a:p>
          <a:p>
            <a:pPr lvl="1"/>
            <a:r>
              <a:rPr lang="en-US" dirty="0" smtClean="0"/>
              <a:t>Jill looked at the thermometer and the barometer.</a:t>
            </a:r>
          </a:p>
          <a:p>
            <a:pPr lvl="2"/>
            <a:r>
              <a:rPr lang="en-US" dirty="0" smtClean="0"/>
              <a:t>What is a </a:t>
            </a:r>
            <a:r>
              <a:rPr lang="en-US" u="sng" dirty="0" smtClean="0"/>
              <a:t>conjunction?</a:t>
            </a:r>
          </a:p>
          <a:p>
            <a:pPr lvl="2"/>
            <a:r>
              <a:rPr lang="en-US" dirty="0" smtClean="0"/>
              <a:t>The word “and” is a </a:t>
            </a:r>
            <a:r>
              <a:rPr lang="en-US" u="sng" dirty="0" smtClean="0"/>
              <a:t>conjunction</a:t>
            </a:r>
            <a:r>
              <a:rPr lang="en-US" dirty="0" smtClean="0"/>
              <a:t>, how do you know?</a:t>
            </a:r>
          </a:p>
          <a:p>
            <a:r>
              <a:rPr lang="en-US" u="sng" dirty="0" smtClean="0">
                <a:solidFill>
                  <a:srgbClr val="000000"/>
                </a:solidFill>
              </a:rPr>
              <a:t>Importance:</a:t>
            </a:r>
            <a:r>
              <a:rPr lang="en-US" dirty="0" smtClean="0"/>
              <a:t> Understanding how and when to use conjunctions will help improve your writing and editing skills.</a:t>
            </a:r>
          </a:p>
          <a:p>
            <a:pPr lvl="2">
              <a:buNone/>
            </a:pP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Conjunctions</a:t>
            </a:r>
            <a:br>
              <a:rPr lang="en-US" dirty="0" smtClean="0"/>
            </a:br>
            <a:r>
              <a:rPr lang="en-US" sz="2667" dirty="0" smtClean="0"/>
              <a:t>We will identify and use conjunctions 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>
                <a:solidFill>
                  <a:srgbClr val="000000"/>
                </a:solidFill>
              </a:rPr>
              <a:t>Skill:</a:t>
            </a:r>
          </a:p>
          <a:p>
            <a:pPr lvl="1"/>
            <a:r>
              <a:rPr lang="en-US" dirty="0" smtClean="0"/>
              <a:t>Use </a:t>
            </a:r>
            <a:r>
              <a:rPr lang="en-US" i="1" dirty="0" smtClean="0"/>
              <a:t>and</a:t>
            </a:r>
            <a:r>
              <a:rPr lang="en-US" dirty="0" smtClean="0"/>
              <a:t> to add information.</a:t>
            </a:r>
          </a:p>
          <a:p>
            <a:pPr lvl="2"/>
            <a:r>
              <a:rPr lang="en-US" dirty="0" smtClean="0"/>
              <a:t>Clouds signal a coming storm.</a:t>
            </a:r>
          </a:p>
          <a:p>
            <a:pPr lvl="2"/>
            <a:r>
              <a:rPr lang="en-US" dirty="0" smtClean="0"/>
              <a:t>Wind signals a coming storm.</a:t>
            </a:r>
          </a:p>
          <a:p>
            <a:pPr lvl="2"/>
            <a:r>
              <a:rPr lang="en-US" dirty="0" smtClean="0"/>
              <a:t>Clouds </a:t>
            </a:r>
            <a:r>
              <a:rPr lang="en-US" i="1" dirty="0" smtClean="0"/>
              <a:t>and</a:t>
            </a:r>
            <a:r>
              <a:rPr lang="en-US" dirty="0" smtClean="0"/>
              <a:t> wind signal a coming storm. (The conjunction joined words)</a:t>
            </a:r>
          </a:p>
          <a:p>
            <a:pPr lvl="1"/>
            <a:r>
              <a:rPr lang="en-US" dirty="0" smtClean="0"/>
              <a:t>Use </a:t>
            </a:r>
            <a:r>
              <a:rPr lang="en-US" i="1" dirty="0" smtClean="0"/>
              <a:t>or</a:t>
            </a:r>
            <a:r>
              <a:rPr lang="en-US" dirty="0" smtClean="0"/>
              <a:t> to give a choice.</a:t>
            </a:r>
          </a:p>
          <a:p>
            <a:pPr lvl="2"/>
            <a:r>
              <a:rPr lang="en-US" dirty="0" smtClean="0"/>
              <a:t>She will go to the store.</a:t>
            </a:r>
          </a:p>
          <a:p>
            <a:pPr lvl="2"/>
            <a:r>
              <a:rPr lang="en-US" dirty="0" smtClean="0"/>
              <a:t>She will go to a movie.</a:t>
            </a:r>
          </a:p>
          <a:p>
            <a:pPr lvl="2"/>
            <a:r>
              <a:rPr lang="en-US" dirty="0" smtClean="0"/>
              <a:t>She will go to the store, </a:t>
            </a:r>
            <a:r>
              <a:rPr lang="en-US" i="1" dirty="0" smtClean="0"/>
              <a:t>or</a:t>
            </a:r>
            <a:r>
              <a:rPr lang="en-US" dirty="0" smtClean="0"/>
              <a:t> she will go to a movie. (Joined sentences)</a:t>
            </a:r>
          </a:p>
          <a:p>
            <a:pPr lvl="1"/>
            <a:r>
              <a:rPr lang="en-US" dirty="0" smtClean="0"/>
              <a:t>Use </a:t>
            </a:r>
            <a:r>
              <a:rPr lang="en-US" i="1" dirty="0" smtClean="0"/>
              <a:t>but</a:t>
            </a:r>
            <a:r>
              <a:rPr lang="en-US" dirty="0" smtClean="0"/>
              <a:t> to show contrast.</a:t>
            </a:r>
          </a:p>
          <a:p>
            <a:pPr lvl="2"/>
            <a:r>
              <a:rPr lang="en-US" dirty="0" smtClean="0"/>
              <a:t>He wanted to eat a cookie.</a:t>
            </a:r>
          </a:p>
          <a:p>
            <a:pPr lvl="2"/>
            <a:r>
              <a:rPr lang="en-US" dirty="0" smtClean="0"/>
              <a:t>He ate a carrot instead.</a:t>
            </a:r>
          </a:p>
          <a:p>
            <a:pPr lvl="2"/>
            <a:r>
              <a:rPr lang="en-US" dirty="0" smtClean="0"/>
              <a:t>He wanted to eat a cookie, </a:t>
            </a:r>
            <a:r>
              <a:rPr lang="en-US" i="1" dirty="0" smtClean="0"/>
              <a:t>but</a:t>
            </a:r>
            <a:r>
              <a:rPr lang="en-US" dirty="0" smtClean="0"/>
              <a:t> he ate a carrot instead. (Joined sentences)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Conjunctions</a:t>
            </a:r>
            <a:br>
              <a:rPr lang="en-US" dirty="0" smtClean="0"/>
            </a:br>
            <a:r>
              <a:rPr lang="en-US" sz="2667" dirty="0" smtClean="0"/>
              <a:t>We will identify and use conjunctions 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I do</a:t>
            </a:r>
          </a:p>
          <a:p>
            <a:pPr lvl="1"/>
            <a:r>
              <a:rPr lang="en-US" dirty="0" smtClean="0"/>
              <a:t>She had to hurry, </a:t>
            </a:r>
            <a:r>
              <a:rPr lang="en-US" u="sng" dirty="0" smtClean="0"/>
              <a:t>		</a:t>
            </a:r>
            <a:r>
              <a:rPr lang="en-US" dirty="0" smtClean="0"/>
              <a:t> she would be late.</a:t>
            </a:r>
          </a:p>
          <a:p>
            <a:pPr lvl="1"/>
            <a:r>
              <a:rPr lang="en-US" dirty="0" smtClean="0"/>
              <a:t>What was combined?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We do 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Jill was going to visit the museum </a:t>
            </a:r>
            <a:r>
              <a:rPr lang="en-US" u="sng" dirty="0" smtClean="0">
                <a:solidFill>
                  <a:srgbClr val="FFFFFF"/>
                </a:solidFill>
              </a:rPr>
              <a:t>		</a:t>
            </a:r>
            <a:r>
              <a:rPr lang="en-US" dirty="0" smtClean="0">
                <a:solidFill>
                  <a:srgbClr val="FFFFFF"/>
                </a:solidFill>
              </a:rPr>
              <a:t> the planetarium.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What was combined?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You do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There would be a lot to see, </a:t>
            </a:r>
            <a:r>
              <a:rPr lang="en-US" u="sng" dirty="0" smtClean="0">
                <a:solidFill>
                  <a:srgbClr val="FFFFFF"/>
                </a:solidFill>
              </a:rPr>
              <a:t>		</a:t>
            </a:r>
            <a:r>
              <a:rPr lang="en-US" dirty="0" smtClean="0">
                <a:solidFill>
                  <a:srgbClr val="FFFFFF"/>
                </a:solidFill>
              </a:rPr>
              <a:t> Jill knew they could not explore the whole museum in one visit.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What was combined?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ヒラギノ丸ゴ Pro W4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ＭＳ 明朝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Apex.thmx</Template>
  <TotalTime>426</TotalTime>
  <Words>2331</Words>
  <Application>Microsoft Macintosh PowerPoint</Application>
  <PresentationFormat>On-screen Show (4:3)</PresentationFormat>
  <Paragraphs>299</Paragraphs>
  <Slides>30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Apex</vt:lpstr>
      <vt:lpstr>Slide 1</vt:lpstr>
      <vt:lpstr>Day 1</vt:lpstr>
      <vt:lpstr>Vocabulary</vt:lpstr>
      <vt:lpstr>Vocabulary activity We will choose the correct vocabulary word based on the context clues.</vt:lpstr>
      <vt:lpstr>Text Organization We will identify how the author has organized information in a nonfiction selection</vt:lpstr>
      <vt:lpstr>Daily Language Practice We will proofread and correct sentences with grammar and spelling errors</vt:lpstr>
      <vt:lpstr>Conjunctions We will identify and use conjunctions </vt:lpstr>
      <vt:lpstr>Conjunctions We will identify and use conjunctions </vt:lpstr>
      <vt:lpstr>Conjunctions We will identify and use conjunctions </vt:lpstr>
      <vt:lpstr>Conjunctions We will identify and use conjunctions </vt:lpstr>
      <vt:lpstr>Day 2</vt:lpstr>
      <vt:lpstr>Text Organization We will identify how the author has organized text in a nonfiction selection.</vt:lpstr>
      <vt:lpstr>Syllabication We will break words into syllables</vt:lpstr>
      <vt:lpstr>Syllabication We will break words into syllables</vt:lpstr>
      <vt:lpstr>Syllabication We will break words into syllables</vt:lpstr>
      <vt:lpstr>Daily Language Practice We will proofread and correct sentences with grammar and spelling errors</vt:lpstr>
      <vt:lpstr>Response to a prompt We will identify the characteristics of a written response. We will use the characteristics to write a response.</vt:lpstr>
      <vt:lpstr> Response to a prompt We will identify the characteristics of a written response. We will use the characteristics to write a response.</vt:lpstr>
      <vt:lpstr>Response to a prompt We will identify the characteristics of a written response. We will use the characteristics to write a response.</vt:lpstr>
      <vt:lpstr>Response to a prompt We will identify the characteristics of a written response. We will use the characteristics to write a response.</vt:lpstr>
      <vt:lpstr>Day 3</vt:lpstr>
      <vt:lpstr>Spelling Practice We will correctly spell each spelling word</vt:lpstr>
      <vt:lpstr>Daily Language Practice We will proofread and correct sentences with grammar and spelling errors</vt:lpstr>
      <vt:lpstr>Compound Sentences We will use conjunctions to create compound sentences</vt:lpstr>
      <vt:lpstr>Compound Sentences We will use conjunctions to create compound sentences</vt:lpstr>
      <vt:lpstr>Compound Sentences We will use conjunctions to create compound sentences</vt:lpstr>
      <vt:lpstr>Compound Sentences We will use conjunctions to create compound sentences</vt:lpstr>
      <vt:lpstr>Day 4</vt:lpstr>
      <vt:lpstr>Daily Language Practice We will proofread and correct sentences with grammar and spelling errors</vt:lpstr>
      <vt:lpstr>Day 5</vt:lpstr>
    </vt:vector>
  </TitlesOfParts>
  <Company>Madera Unified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Megan Kitt</dc:creator>
  <cp:lastModifiedBy>Megan Kitt</cp:lastModifiedBy>
  <cp:revision>5</cp:revision>
  <dcterms:created xsi:type="dcterms:W3CDTF">2010-08-24T03:15:19Z</dcterms:created>
  <dcterms:modified xsi:type="dcterms:W3CDTF">2010-08-24T04:30:31Z</dcterms:modified>
</cp:coreProperties>
</file>