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3"/>
  </p:notesMasterIdLst>
  <p:sldIdLst>
    <p:sldId id="256" r:id="rId2"/>
    <p:sldId id="257" r:id="rId3"/>
    <p:sldId id="262" r:id="rId4"/>
    <p:sldId id="263" r:id="rId5"/>
    <p:sldId id="264" r:id="rId6"/>
    <p:sldId id="265" r:id="rId7"/>
    <p:sldId id="266" r:id="rId8"/>
    <p:sldId id="267" r:id="rId9"/>
    <p:sldId id="268" r:id="rId10"/>
    <p:sldId id="270" r:id="rId11"/>
    <p:sldId id="271" r:id="rId12"/>
    <p:sldId id="272" r:id="rId13"/>
    <p:sldId id="273" r:id="rId14"/>
    <p:sldId id="274" r:id="rId15"/>
    <p:sldId id="275" r:id="rId16"/>
    <p:sldId id="276" r:id="rId17"/>
    <p:sldId id="277" r:id="rId18"/>
    <p:sldId id="258" r:id="rId19"/>
    <p:sldId id="278" r:id="rId20"/>
    <p:sldId id="279" r:id="rId21"/>
    <p:sldId id="259" r:id="rId22"/>
    <p:sldId id="280" r:id="rId23"/>
    <p:sldId id="281" r:id="rId24"/>
    <p:sldId id="282" r:id="rId25"/>
    <p:sldId id="283" r:id="rId26"/>
    <p:sldId id="284" r:id="rId27"/>
    <p:sldId id="285" r:id="rId28"/>
    <p:sldId id="286" r:id="rId29"/>
    <p:sldId id="260" r:id="rId30"/>
    <p:sldId id="287" r:id="rId31"/>
    <p:sldId id="26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75" d="100"/>
          <a:sy n="75" d="100"/>
        </p:scale>
        <p:origin x="-1304" y="-2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2B561-78F2-5B46-8A80-B4648B1EE943}" type="datetimeFigureOut">
              <a:rPr lang="en-US" smtClean="0"/>
              <a:pPr/>
              <a:t>2/17/11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D0FDA-626A-6644-B5D1-6C0E2306C90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4D0FDA-626A-6644-B5D1-6C0E2306C900}"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8E30C-F009-144E-A41D-9521F1C86494}" type="datetimeFigureOut">
              <a:rPr lang="en-US" smtClean="0"/>
              <a:pPr/>
              <a:t>2/17/11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A05FAB-1441-1F42-AE51-6F1D52B6EA1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8E30C-F009-144E-A41D-9521F1C86494}" type="datetimeFigureOut">
              <a:rPr lang="en-US" smtClean="0"/>
              <a:pPr/>
              <a:t>2/17/11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05FAB-1441-1F42-AE51-6F1D52B6EA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 Target="slide2.xml"/><Relationship Id="rId6" Type="http://schemas.openxmlformats.org/officeDocument/2006/relationships/slide" Target="slide18.xml"/><Relationship Id="rId7" Type="http://schemas.openxmlformats.org/officeDocument/2006/relationships/slide" Target="slide21.xml"/><Relationship Id="rId8" Type="http://schemas.openxmlformats.org/officeDocument/2006/relationships/slide" Target="slide29.xml"/><Relationship Id="rId9" Type="http://schemas.openxmlformats.org/officeDocument/2006/relationships/slide" Target="slide31.xm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4" Type="http://schemas.openxmlformats.org/officeDocument/2006/relationships/slide" Target="slide20.xml"/><Relationship Id="rId5"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2.xml"/><Relationship Id="rId5" Type="http://schemas.openxmlformats.org/officeDocument/2006/relationships/slide" Target="slide17.xml"/><Relationship Id="rId6" Type="http://schemas.openxmlformats.org/officeDocument/2006/relationships/slide" Target="slide3.xml"/><Relationship Id="rId7" Type="http://schemas.openxmlformats.org/officeDocument/2006/relationships/slide" Target="slide5.xml"/><Relationship Id="rId8"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4" Type="http://schemas.openxmlformats.org/officeDocument/2006/relationships/slide" Target="slide23.xml"/><Relationship Id="rId5" Type="http://schemas.openxmlformats.org/officeDocument/2006/relationships/slide" Target="slide28.xml"/><Relationship Id="rId6"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slide" Target="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slide" Target="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5" Type="http://schemas.openxmlformats.org/officeDocument/2006/relationships/slide" Target="slide21.xm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4"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slide" Target="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slide" Target="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3">
            <a:alphaModFix amt="27000"/>
          </a:blip>
          <a:srcRect r="4655"/>
          <a:stretch>
            <a:fillRect/>
          </a:stretch>
        </p:blipFill>
        <p:spPr>
          <a:xfrm>
            <a:off x="0" y="0"/>
            <a:ext cx="9149367" cy="6870700"/>
          </a:xfrm>
          <a:prstGeom prst="rect">
            <a:avLst/>
          </a:prstGeom>
        </p:spPr>
      </p:pic>
      <p:sp>
        <p:nvSpPr>
          <p:cNvPr id="7" name="Title 6"/>
          <p:cNvSpPr>
            <a:spLocks noGrp="1"/>
          </p:cNvSpPr>
          <p:nvPr>
            <p:ph type="title"/>
          </p:nvPr>
        </p:nvSpPr>
        <p:spPr/>
        <p:txBody>
          <a:bodyPr>
            <a:normAutofit fontScale="90000"/>
          </a:bodyPr>
          <a:lstStyle/>
          <a:p>
            <a:r>
              <a:rPr lang="en-US" dirty="0" smtClean="0"/>
              <a:t>The Golden Lion Tamarin Comes Home</a:t>
            </a:r>
            <a:endParaRPr lang="en-US" dirty="0"/>
          </a:p>
        </p:txBody>
      </p:sp>
      <p:pic>
        <p:nvPicPr>
          <p:cNvPr id="10" name="Content Placeholder 9" descr="Screen shot 2011-02-15 at 2.18.44 PM.png"/>
          <p:cNvPicPr>
            <a:picLocks noGrp="1" noChangeAspect="1"/>
          </p:cNvPicPr>
          <p:nvPr>
            <p:ph sz="half" idx="1"/>
          </p:nvPr>
        </p:nvPicPr>
        <p:blipFill>
          <a:blip r:embed="rId4"/>
          <a:srcRect l="-9844" r="-9844"/>
          <a:stretch>
            <a:fillRect/>
          </a:stretch>
        </p:blipFill>
        <p:spPr/>
      </p:pic>
      <p:sp>
        <p:nvSpPr>
          <p:cNvPr id="9" name="Content Placeholder 8"/>
          <p:cNvSpPr>
            <a:spLocks noGrp="1"/>
          </p:cNvSpPr>
          <p:nvPr>
            <p:ph sz="half" idx="2"/>
          </p:nvPr>
        </p:nvSpPr>
        <p:spPr/>
        <p:txBody>
          <a:bodyPr>
            <a:normAutofit lnSpcReduction="10000"/>
          </a:bodyPr>
          <a:lstStyle/>
          <a:p>
            <a:r>
              <a:rPr lang="en-US" u="sng" dirty="0" smtClean="0"/>
              <a:t>Author</a:t>
            </a:r>
            <a:r>
              <a:rPr lang="en-US" dirty="0" smtClean="0"/>
              <a:t>: George Ancona</a:t>
            </a:r>
          </a:p>
          <a:p>
            <a:r>
              <a:rPr lang="en-US" u="sng" dirty="0" smtClean="0"/>
              <a:t>Genre</a:t>
            </a:r>
            <a:r>
              <a:rPr lang="en-US" dirty="0" smtClean="0"/>
              <a:t>: nonfiction ~ an expository nonfiction selection about golden lion tamarins</a:t>
            </a:r>
          </a:p>
          <a:p>
            <a:pPr lvl="1"/>
            <a:r>
              <a:rPr lang="en-US" dirty="0" smtClean="0">
                <a:hlinkClick r:id="rId5" action="ppaction://hlinksldjump"/>
              </a:rPr>
              <a:t>Day 1</a:t>
            </a:r>
            <a:endParaRPr lang="en-US" dirty="0" smtClean="0"/>
          </a:p>
          <a:p>
            <a:pPr lvl="1"/>
            <a:r>
              <a:rPr lang="en-US" dirty="0" smtClean="0">
                <a:hlinkClick r:id="rId6" action="ppaction://hlinksldjump"/>
              </a:rPr>
              <a:t>Day 2</a:t>
            </a:r>
            <a:endParaRPr lang="en-US" dirty="0" smtClean="0"/>
          </a:p>
          <a:p>
            <a:pPr lvl="1"/>
            <a:r>
              <a:rPr lang="en-US" dirty="0" smtClean="0">
                <a:hlinkClick r:id="rId7" action="ppaction://hlinksldjump"/>
              </a:rPr>
              <a:t>Day 3</a:t>
            </a:r>
            <a:endParaRPr lang="en-US" dirty="0" smtClean="0"/>
          </a:p>
          <a:p>
            <a:pPr lvl="1"/>
            <a:r>
              <a:rPr lang="en-US" dirty="0" smtClean="0">
                <a:hlinkClick r:id="rId8" action="ppaction://hlinksldjump"/>
              </a:rPr>
              <a:t>Day 4</a:t>
            </a:r>
            <a:endParaRPr lang="en-US" dirty="0" smtClean="0"/>
          </a:p>
          <a:p>
            <a:pPr lvl="1"/>
            <a:r>
              <a:rPr lang="en-US" dirty="0" smtClean="0">
                <a:hlinkClick r:id="rId9" action="ppaction://hlinksldjump"/>
              </a:rPr>
              <a:t>Day 5</a:t>
            </a:r>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0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Topic, Main Idea, Key Details</a:t>
            </a:r>
            <a:endParaRPr lang="en-US" dirty="0"/>
          </a:p>
        </p:txBody>
      </p:sp>
      <p:sp>
        <p:nvSpPr>
          <p:cNvPr id="3" name="Text Placeholder 2"/>
          <p:cNvSpPr>
            <a:spLocks noGrp="1"/>
          </p:cNvSpPr>
          <p:nvPr>
            <p:ph type="body" idx="1"/>
          </p:nvPr>
        </p:nvSpPr>
        <p:spPr/>
        <p:txBody>
          <a:bodyPr/>
          <a:lstStyle/>
          <a:p>
            <a:r>
              <a:rPr lang="en-US" dirty="0" smtClean="0"/>
              <a:t>Closure</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What are key details?</a:t>
            </a:r>
          </a:p>
          <a:p>
            <a:r>
              <a:rPr lang="en-US" dirty="0" smtClean="0"/>
              <a:t>Which of the following is a main idea?</a:t>
            </a:r>
          </a:p>
          <a:p>
            <a:pPr marL="914400" lvl="1" indent="-457200">
              <a:buAutoNum type="alphaLcParenR"/>
            </a:pPr>
            <a:r>
              <a:rPr lang="en-US" dirty="0" smtClean="0"/>
              <a:t>Tamarins need special training before be reintroduced to the wild.</a:t>
            </a:r>
          </a:p>
          <a:p>
            <a:pPr marL="914400" lvl="1" indent="-457200">
              <a:buAutoNum type="alphaLcParenR"/>
            </a:pPr>
            <a:r>
              <a:rPr lang="en-US" dirty="0" smtClean="0"/>
              <a:t>Training includes practicing with ropes that simulate vines.</a:t>
            </a:r>
          </a:p>
          <a:p>
            <a:r>
              <a:rPr lang="en-US" dirty="0" smtClean="0"/>
              <a:t>What is one thing you learned about topic, main idea, and key details?</a:t>
            </a:r>
          </a:p>
        </p:txBody>
      </p:sp>
      <p:sp>
        <p:nvSpPr>
          <p:cNvPr id="5" name="Text Placeholder 4"/>
          <p:cNvSpPr>
            <a:spLocks noGrp="1"/>
          </p:cNvSpPr>
          <p:nvPr>
            <p:ph type="body" sz="quarter" idx="3"/>
          </p:nvPr>
        </p:nvSpPr>
        <p:spPr>
          <a:xfrm>
            <a:off x="4645025" y="1535113"/>
            <a:ext cx="4041775" cy="639762"/>
          </a:xfrm>
        </p:spPr>
        <p:txBody>
          <a:bodyPr/>
          <a:lstStyle/>
          <a:p>
            <a:r>
              <a:rPr lang="en-US" dirty="0" smtClean="0"/>
              <a:t>Independent Practice</a:t>
            </a:r>
            <a:endParaRPr lang="en-US" dirty="0"/>
          </a:p>
        </p:txBody>
      </p:sp>
      <p:sp>
        <p:nvSpPr>
          <p:cNvPr id="6" name="Content Placeholder 5"/>
          <p:cNvSpPr>
            <a:spLocks noGrp="1"/>
          </p:cNvSpPr>
          <p:nvPr>
            <p:ph sz="quarter" idx="4"/>
          </p:nvPr>
        </p:nvSpPr>
        <p:spPr/>
        <p:txBody>
          <a:bodyPr>
            <a:normAutofit/>
          </a:bodyPr>
          <a:lstStyle/>
          <a:p>
            <a:r>
              <a:rPr lang="en-US" dirty="0" smtClean="0"/>
              <a:t>Fill in the main idea and details for pages 634-635.</a:t>
            </a:r>
            <a:endParaRPr lang="en-US" dirty="0"/>
          </a:p>
        </p:txBody>
      </p:sp>
      <p:sp>
        <p:nvSpPr>
          <p:cNvPr id="8" name="TextBox 7"/>
          <p:cNvSpPr txBox="1"/>
          <p:nvPr/>
        </p:nvSpPr>
        <p:spPr>
          <a:xfrm>
            <a:off x="7065180" y="6364998"/>
            <a:ext cx="1621620" cy="369332"/>
          </a:xfrm>
          <a:prstGeom prst="rect">
            <a:avLst/>
          </a:prstGeom>
          <a:noFill/>
        </p:spPr>
        <p:txBody>
          <a:bodyPr wrap="none" rtlCol="0">
            <a:spAutoFit/>
          </a:bodyPr>
          <a:lstStyle/>
          <a:p>
            <a:r>
              <a:rPr lang="en-US" dirty="0" smtClean="0">
                <a:hlinkClick r:id="rId3"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linds(horizontal)">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Daily Language Practice</a:t>
            </a:r>
            <a:endParaRPr lang="en-US" dirty="0"/>
          </a:p>
        </p:txBody>
      </p:sp>
      <p:sp>
        <p:nvSpPr>
          <p:cNvPr id="3" name="Content Placeholder 2"/>
          <p:cNvSpPr>
            <a:spLocks noGrp="1"/>
          </p:cNvSpPr>
          <p:nvPr>
            <p:ph idx="1"/>
          </p:nvPr>
        </p:nvSpPr>
        <p:spPr/>
        <p:txBody>
          <a:bodyPr>
            <a:normAutofit lnSpcReduction="10000"/>
          </a:bodyPr>
          <a:lstStyle/>
          <a:p>
            <a:r>
              <a:rPr lang="en-US" dirty="0" smtClean="0"/>
              <a:t>The kayakers paddled skillfully through</a:t>
            </a:r>
            <a:r>
              <a:rPr lang="en-US" dirty="0" smtClean="0"/>
              <a:t> dangerous </a:t>
            </a:r>
            <a:r>
              <a:rPr lang="en-US" dirty="0" smtClean="0"/>
              <a:t>hamilton gorge.</a:t>
            </a:r>
          </a:p>
          <a:p>
            <a:endParaRPr lang="en-US" dirty="0" smtClean="0"/>
          </a:p>
          <a:p>
            <a:r>
              <a:rPr lang="en-US" dirty="0" smtClean="0"/>
              <a:t>Your father and I will sells the proporty as soon as possible.</a:t>
            </a:r>
          </a:p>
          <a:p>
            <a:endParaRPr lang="en-US" dirty="0" smtClean="0"/>
          </a:p>
          <a:p>
            <a:r>
              <a:rPr lang="en-US" dirty="0" smtClean="0"/>
              <a:t>Dr Provine explained that my skin is very sensitiv to heat and sun.</a:t>
            </a:r>
            <a:endParaRPr lang="en-US" dirty="0"/>
          </a:p>
        </p:txBody>
      </p:sp>
      <p:sp>
        <p:nvSpPr>
          <p:cNvPr id="4" name="Text Placeholder 3"/>
          <p:cNvSpPr>
            <a:spLocks noGrp="1"/>
          </p:cNvSpPr>
          <p:nvPr>
            <p:ph type="body" sz="half" idx="2"/>
          </p:nvPr>
        </p:nvSpPr>
        <p:spPr/>
        <p:txBody>
          <a:bodyPr>
            <a:normAutofit/>
          </a:bodyPr>
          <a:lstStyle/>
          <a:p>
            <a:r>
              <a:rPr lang="en-US" sz="2400" dirty="0" smtClean="0"/>
              <a:t>We will proofread and correct sentences with grammar and spelling errors.</a:t>
            </a:r>
            <a:endParaRPr lang="en-US" sz="2400" dirty="0"/>
          </a:p>
        </p:txBody>
      </p:sp>
      <p:sp>
        <p:nvSpPr>
          <p:cNvPr id="6" name="TextBox 5"/>
          <p:cNvSpPr txBox="1"/>
          <p:nvPr/>
        </p:nvSpPr>
        <p:spPr>
          <a:xfrm>
            <a:off x="7065180" y="6364998"/>
            <a:ext cx="1621620" cy="369332"/>
          </a:xfrm>
          <a:prstGeom prst="rect">
            <a:avLst/>
          </a:prstGeom>
          <a:noFill/>
        </p:spPr>
        <p:txBody>
          <a:bodyPr wrap="none" rtlCol="0">
            <a:spAutoFit/>
          </a:bodyPr>
          <a:lstStyle/>
          <a:p>
            <a:r>
              <a:rPr lang="en-US" dirty="0" smtClean="0">
                <a:hlinkClick r:id="rId3" action="ppaction://hlinksldjump"/>
              </a:rPr>
              <a:t>Back to Day 1</a:t>
            </a:r>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Prepositions</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identify prepositions and their objects.</a:t>
            </a:r>
            <a:endParaRPr lang="en-US" dirty="0"/>
          </a:p>
        </p:txBody>
      </p:sp>
      <p:sp>
        <p:nvSpPr>
          <p:cNvPr id="5" name="Text Placeholder 4"/>
          <p:cNvSpPr>
            <a:spLocks noGrp="1"/>
          </p:cNvSpPr>
          <p:nvPr>
            <p:ph type="body" sz="quarter" idx="3"/>
          </p:nvPr>
        </p:nvSpPr>
        <p:spPr/>
        <p:txBody>
          <a:bodyPr/>
          <a:lstStyle/>
          <a:p>
            <a:r>
              <a:rPr lang="en-US" dirty="0" smtClean="0"/>
              <a:t>Prior Knowledge</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An eagle soars above the tree.</a:t>
            </a:r>
          </a:p>
          <a:p>
            <a:pPr lvl="1"/>
            <a:r>
              <a:rPr lang="en-US" dirty="0" smtClean="0"/>
              <a:t>Where does the eagle soar?</a:t>
            </a:r>
          </a:p>
          <a:p>
            <a:r>
              <a:rPr lang="en-US" dirty="0" smtClean="0"/>
              <a:t>A monkey crouches in the tree.</a:t>
            </a:r>
          </a:p>
          <a:p>
            <a:pPr lvl="1"/>
            <a:r>
              <a:rPr lang="en-US" dirty="0" smtClean="0"/>
              <a:t>Where does the monkey crouch?</a:t>
            </a:r>
          </a:p>
          <a:p>
            <a:r>
              <a:rPr lang="en-US" dirty="0" smtClean="0"/>
              <a:t>A frog hops beneath the tree.</a:t>
            </a:r>
          </a:p>
          <a:p>
            <a:pPr lvl="1"/>
            <a:r>
              <a:rPr lang="en-US" dirty="0" smtClean="0"/>
              <a:t>Where does the frog hop?</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linds(horizontal)">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Prepositions</a:t>
            </a:r>
            <a:endParaRPr lang="en-US" dirty="0"/>
          </a:p>
        </p:txBody>
      </p:sp>
      <p:sp>
        <p:nvSpPr>
          <p:cNvPr id="3" name="Text Placeholder 2"/>
          <p:cNvSpPr>
            <a:spLocks noGrp="1"/>
          </p:cNvSpPr>
          <p:nvPr>
            <p:ph type="body" idx="1"/>
          </p:nvPr>
        </p:nvSpPr>
        <p:spPr/>
        <p:txBody>
          <a:bodyPr/>
          <a:lstStyle/>
          <a:p>
            <a:r>
              <a:rPr lang="en-US" dirty="0" smtClean="0"/>
              <a:t>Concept</a:t>
            </a:r>
            <a:endParaRPr lang="en-US" dirty="0"/>
          </a:p>
        </p:txBody>
      </p:sp>
      <p:sp>
        <p:nvSpPr>
          <p:cNvPr id="4" name="Content Placeholder 3"/>
          <p:cNvSpPr>
            <a:spLocks noGrp="1"/>
          </p:cNvSpPr>
          <p:nvPr>
            <p:ph sz="half" idx="2"/>
          </p:nvPr>
        </p:nvSpPr>
        <p:spPr/>
        <p:txBody>
          <a:bodyPr/>
          <a:lstStyle/>
          <a:p>
            <a:r>
              <a:rPr lang="en-US" u="sng" dirty="0" smtClean="0"/>
              <a:t>Preposition</a:t>
            </a:r>
            <a:r>
              <a:rPr lang="en-US" dirty="0" smtClean="0"/>
              <a:t>: a word which relates the noun or the pronoun that follows it to another word in the sentence. It can answer the questions where, or how.</a:t>
            </a:r>
          </a:p>
          <a:p>
            <a:r>
              <a:rPr lang="en-US" u="sng" dirty="0" smtClean="0"/>
              <a:t>Object</a:t>
            </a:r>
            <a:r>
              <a:rPr lang="en-US" dirty="0" smtClean="0"/>
              <a:t>:  the noun or the pronoun that follows the preposition</a:t>
            </a:r>
            <a:endParaRPr lang="en-US" u="sng" dirty="0"/>
          </a:p>
        </p:txBody>
      </p:sp>
      <p:sp>
        <p:nvSpPr>
          <p:cNvPr id="5" name="Text Placeholder 4"/>
          <p:cNvSpPr>
            <a:spLocks noGrp="1"/>
          </p:cNvSpPr>
          <p:nvPr>
            <p:ph type="body" sz="quarter" idx="3"/>
          </p:nvPr>
        </p:nvSpPr>
        <p:spPr/>
        <p:txBody>
          <a:bodyPr/>
          <a:lstStyle/>
          <a:p>
            <a:r>
              <a:rPr lang="en-US" dirty="0" smtClean="0"/>
              <a:t>Example</a:t>
            </a:r>
            <a:endParaRPr lang="en-US" dirty="0"/>
          </a:p>
        </p:txBody>
      </p:sp>
      <p:sp>
        <p:nvSpPr>
          <p:cNvPr id="6" name="Content Placeholder 5"/>
          <p:cNvSpPr>
            <a:spLocks noGrp="1"/>
          </p:cNvSpPr>
          <p:nvPr>
            <p:ph sz="quarter" idx="4"/>
          </p:nvPr>
        </p:nvSpPr>
        <p:spPr/>
        <p:txBody>
          <a:bodyPr/>
          <a:lstStyle/>
          <a:p>
            <a:r>
              <a:rPr lang="en-US" dirty="0" smtClean="0"/>
              <a:t>The frog leaps </a:t>
            </a:r>
            <a:r>
              <a:rPr lang="en-US" u="sng" dirty="0" smtClean="0"/>
              <a:t>into</a:t>
            </a:r>
            <a:r>
              <a:rPr lang="en-US" dirty="0" smtClean="0"/>
              <a:t> the pond.</a:t>
            </a:r>
          </a:p>
          <a:p>
            <a:pPr lvl="1"/>
            <a:r>
              <a:rPr lang="en-US" dirty="0" smtClean="0"/>
              <a:t>“into” connects the frog to the pond.</a:t>
            </a:r>
          </a:p>
          <a:p>
            <a:r>
              <a:rPr lang="en-US" dirty="0" smtClean="0"/>
              <a:t>The frog leaps into the </a:t>
            </a:r>
            <a:r>
              <a:rPr lang="en-US" u="sng" dirty="0" smtClean="0"/>
              <a:t>pond</a:t>
            </a:r>
            <a:r>
              <a:rPr lang="en-US" dirty="0" smtClean="0"/>
              <a:t>.</a:t>
            </a:r>
          </a:p>
          <a:p>
            <a:pPr lvl="1"/>
            <a:r>
              <a:rPr lang="en-US" dirty="0" smtClean="0"/>
              <a:t>pond is the object because it follows the preposition</a:t>
            </a:r>
            <a:endParaRPr lang="en-US" dirty="0"/>
          </a:p>
        </p:txBody>
      </p:sp>
      <p:sp>
        <p:nvSpPr>
          <p:cNvPr id="8" name="TextBox 7"/>
          <p:cNvSpPr txBox="1"/>
          <p:nvPr/>
        </p:nvSpPr>
        <p:spPr>
          <a:xfrm>
            <a:off x="4280533" y="5118394"/>
            <a:ext cx="4868834" cy="1754327"/>
          </a:xfrm>
          <a:prstGeom prst="rect">
            <a:avLst/>
          </a:prstGeom>
          <a:noFill/>
        </p:spPr>
        <p:txBody>
          <a:bodyPr wrap="square" rtlCol="0">
            <a:spAutoFit/>
          </a:bodyPr>
          <a:lstStyle/>
          <a:p>
            <a:r>
              <a:rPr lang="en-US" b="1" dirty="0" smtClean="0"/>
              <a:t>R</a:t>
            </a:r>
            <a:r>
              <a:rPr lang="en-US" dirty="0" smtClean="0"/>
              <a:t>:  What is a </a:t>
            </a:r>
            <a:r>
              <a:rPr lang="en-US" dirty="0" smtClean="0"/>
              <a:t>preposition?</a:t>
            </a:r>
          </a:p>
          <a:p>
            <a:r>
              <a:rPr lang="en-US" b="1" dirty="0" smtClean="0"/>
              <a:t>A</a:t>
            </a:r>
            <a:r>
              <a:rPr lang="en-US" dirty="0" smtClean="0"/>
              <a:t>:  What is the object?  The eagled dives toward a fat rodent.</a:t>
            </a:r>
          </a:p>
          <a:p>
            <a:r>
              <a:rPr lang="en-US" b="1" dirty="0" smtClean="0"/>
              <a:t>	a)</a:t>
            </a:r>
            <a:r>
              <a:rPr lang="en-US" dirty="0" smtClean="0"/>
              <a:t> toward</a:t>
            </a:r>
          </a:p>
          <a:p>
            <a:r>
              <a:rPr lang="en-US" b="1" dirty="0" smtClean="0"/>
              <a:t>	b) </a:t>
            </a:r>
            <a:r>
              <a:rPr lang="en-US" dirty="0" smtClean="0"/>
              <a:t>fat rodent</a:t>
            </a:r>
          </a:p>
          <a:p>
            <a:r>
              <a:rPr lang="en-US" b="1" dirty="0" smtClean="0"/>
              <a:t>J</a:t>
            </a:r>
            <a:r>
              <a:rPr lang="en-US" dirty="0" smtClean="0"/>
              <a:t>:  How do </a:t>
            </a:r>
            <a:r>
              <a:rPr lang="en-US" dirty="0" smtClean="0"/>
              <a:t>you know?</a:t>
            </a:r>
            <a:endParaRPr lang="en-US"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accel="50000" decel="5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P spid="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Prepositions</a:t>
            </a:r>
            <a:endParaRPr lang="en-US" dirty="0"/>
          </a:p>
        </p:txBody>
      </p:sp>
      <p:sp>
        <p:nvSpPr>
          <p:cNvPr id="3" name="Text Placeholder 2"/>
          <p:cNvSpPr>
            <a:spLocks noGrp="1"/>
          </p:cNvSpPr>
          <p:nvPr>
            <p:ph type="body" idx="1"/>
          </p:nvPr>
        </p:nvSpPr>
        <p:spPr/>
        <p:txBody>
          <a:bodyPr/>
          <a:lstStyle/>
          <a:p>
            <a:r>
              <a:rPr lang="en-US" dirty="0" smtClean="0"/>
              <a:t>Skill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Underline the preposition.</a:t>
            </a:r>
          </a:p>
          <a:p>
            <a:r>
              <a:rPr lang="en-US" dirty="0" smtClean="0"/>
              <a:t>Circle the object.</a:t>
            </a:r>
          </a:p>
          <a:p>
            <a:r>
              <a:rPr lang="en-US" dirty="0" smtClean="0"/>
              <a:t>Common prepositions:</a:t>
            </a:r>
          </a:p>
          <a:p>
            <a:pPr lvl="1"/>
            <a:r>
              <a:rPr lang="en-US" dirty="0" smtClean="0"/>
              <a:t>About, above, across, after, along, around, at, before, behind, below, beside, by, down, during, except, for, from, in, inside, into, near, of, off, on, out, outside, over, past, through, to, under, until, up, with, without</a:t>
            </a:r>
            <a:endParaRPr lang="en-US" dirty="0"/>
          </a:p>
        </p:txBody>
      </p:sp>
      <p:sp>
        <p:nvSpPr>
          <p:cNvPr id="5" name="Text Placeholder 4"/>
          <p:cNvSpPr>
            <a:spLocks noGrp="1"/>
          </p:cNvSpPr>
          <p:nvPr>
            <p:ph type="body" sz="quarter" idx="3"/>
          </p:nvPr>
        </p:nvSpPr>
        <p:spPr/>
        <p:txBody>
          <a:bodyPr/>
          <a:lstStyle/>
          <a:p>
            <a:r>
              <a:rPr lang="en-US" dirty="0" smtClean="0"/>
              <a:t>I do</a:t>
            </a:r>
            <a:endParaRPr lang="en-US" dirty="0"/>
          </a:p>
        </p:txBody>
      </p:sp>
      <p:sp>
        <p:nvSpPr>
          <p:cNvPr id="6" name="Content Placeholder 5"/>
          <p:cNvSpPr>
            <a:spLocks noGrp="1"/>
          </p:cNvSpPr>
          <p:nvPr>
            <p:ph sz="quarter" idx="4"/>
          </p:nvPr>
        </p:nvSpPr>
        <p:spPr/>
        <p:txBody>
          <a:bodyPr/>
          <a:lstStyle/>
          <a:p>
            <a:r>
              <a:rPr lang="en-US" dirty="0" smtClean="0"/>
              <a:t>The monkey hangs from the branch.</a:t>
            </a:r>
          </a:p>
          <a:p>
            <a:r>
              <a:rPr lang="en-US" dirty="0" smtClean="0"/>
              <a:t>“from” answers the question: where?</a:t>
            </a:r>
          </a:p>
          <a:p>
            <a:r>
              <a:rPr lang="en-US" dirty="0" smtClean="0"/>
              <a:t>“branch” follows the preposition, so it is the object.</a:t>
            </a:r>
          </a:p>
          <a:p>
            <a:r>
              <a:rPr lang="en-US" dirty="0" smtClean="0"/>
              <a:t>How did I know which word was the object?</a:t>
            </a:r>
            <a:endParaRPr lang="en-US" dirty="0"/>
          </a:p>
        </p:txBody>
      </p:sp>
      <p:cxnSp>
        <p:nvCxnSpPr>
          <p:cNvPr id="9" name="Straight Connector 8"/>
          <p:cNvCxnSpPr/>
          <p:nvPr/>
        </p:nvCxnSpPr>
        <p:spPr>
          <a:xfrm>
            <a:off x="7713253" y="2602245"/>
            <a:ext cx="758935"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560357" y="2603833"/>
            <a:ext cx="960285" cy="4166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Prepositions</a:t>
            </a:r>
            <a:endParaRPr lang="en-US" dirty="0"/>
          </a:p>
        </p:txBody>
      </p:sp>
      <p:sp>
        <p:nvSpPr>
          <p:cNvPr id="3" name="Text Placeholder 2"/>
          <p:cNvSpPr>
            <a:spLocks noGrp="1"/>
          </p:cNvSpPr>
          <p:nvPr>
            <p:ph type="body" idx="1"/>
          </p:nvPr>
        </p:nvSpPr>
        <p:spPr/>
        <p:txBody>
          <a:bodyPr/>
          <a:lstStyle/>
          <a:p>
            <a:r>
              <a:rPr lang="en-US" dirty="0" smtClean="0"/>
              <a:t>Skill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Underline the preposition.</a:t>
            </a:r>
          </a:p>
          <a:p>
            <a:r>
              <a:rPr lang="en-US" dirty="0" smtClean="0"/>
              <a:t>Circle the object.</a:t>
            </a:r>
          </a:p>
          <a:p>
            <a:r>
              <a:rPr lang="en-US" dirty="0" smtClean="0"/>
              <a:t>Common prepositions:</a:t>
            </a:r>
          </a:p>
          <a:p>
            <a:pPr lvl="1"/>
            <a:r>
              <a:rPr lang="en-US" dirty="0" smtClean="0"/>
              <a:t>About, above, across, after, along, around, at, before, behind, below, beside, by, down, during, except, for, from, in, inside, into, near, of, off, on, out, outside, over, past, through, to, under, until, up, with, without</a:t>
            </a:r>
            <a:endParaRPr lang="en-US"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lstStyle/>
          <a:p>
            <a:r>
              <a:rPr lang="en-US" dirty="0" smtClean="0"/>
              <a:t>The eagle snags the rodent with its claws.</a:t>
            </a:r>
          </a:p>
          <a:p>
            <a:r>
              <a:rPr lang="en-US" dirty="0" smtClean="0"/>
              <a:t>What word is the preposition?</a:t>
            </a:r>
          </a:p>
          <a:p>
            <a:r>
              <a:rPr lang="en-US" dirty="0" smtClean="0"/>
              <a:t>Which question does it answer?</a:t>
            </a:r>
          </a:p>
          <a:p>
            <a:r>
              <a:rPr lang="en-US" dirty="0" smtClean="0"/>
              <a:t>What is the object?</a:t>
            </a:r>
          </a:p>
          <a:p>
            <a:r>
              <a:rPr lang="en-US" dirty="0" smtClean="0"/>
              <a:t>How did you know?</a:t>
            </a:r>
            <a:endParaRPr lang="en-US" dirty="0"/>
          </a:p>
        </p:txBody>
      </p:sp>
      <p:cxnSp>
        <p:nvCxnSpPr>
          <p:cNvPr id="9" name="Straight Connector 8"/>
          <p:cNvCxnSpPr/>
          <p:nvPr/>
        </p:nvCxnSpPr>
        <p:spPr>
          <a:xfrm>
            <a:off x="5932080" y="3017287"/>
            <a:ext cx="758935"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6969807" y="2602245"/>
            <a:ext cx="960285" cy="4166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Prepositions</a:t>
            </a:r>
            <a:endParaRPr lang="en-US" dirty="0"/>
          </a:p>
        </p:txBody>
      </p:sp>
      <p:sp>
        <p:nvSpPr>
          <p:cNvPr id="3" name="Text Placeholder 2"/>
          <p:cNvSpPr>
            <a:spLocks noGrp="1"/>
          </p:cNvSpPr>
          <p:nvPr>
            <p:ph type="body" idx="1"/>
          </p:nvPr>
        </p:nvSpPr>
        <p:spPr/>
        <p:txBody>
          <a:bodyPr/>
          <a:lstStyle/>
          <a:p>
            <a:r>
              <a:rPr lang="en-US" dirty="0" smtClean="0"/>
              <a:t>Closure </a:t>
            </a:r>
            <a:endParaRPr lang="en-US" dirty="0"/>
          </a:p>
        </p:txBody>
      </p:sp>
      <p:sp>
        <p:nvSpPr>
          <p:cNvPr id="4" name="Content Placeholder 3"/>
          <p:cNvSpPr>
            <a:spLocks noGrp="1"/>
          </p:cNvSpPr>
          <p:nvPr>
            <p:ph sz="half" idx="2"/>
          </p:nvPr>
        </p:nvSpPr>
        <p:spPr>
          <a:xfrm>
            <a:off x="457200" y="2174875"/>
            <a:ext cx="4040188" cy="4377206"/>
          </a:xfrm>
        </p:spPr>
        <p:txBody>
          <a:bodyPr>
            <a:normAutofit/>
          </a:bodyPr>
          <a:lstStyle/>
          <a:p>
            <a:r>
              <a:rPr lang="en-US" dirty="0" smtClean="0"/>
              <a:t>What word relates the noun or pronoun that follows it to another word in the sentence?</a:t>
            </a:r>
          </a:p>
          <a:p>
            <a:r>
              <a:rPr lang="en-US" dirty="0" smtClean="0"/>
              <a:t>Which word is the object</a:t>
            </a:r>
          </a:p>
          <a:p>
            <a:pPr lvl="1"/>
            <a:r>
              <a:rPr lang="en-US" dirty="0" smtClean="0"/>
              <a:t>The </a:t>
            </a:r>
            <a:r>
              <a:rPr lang="en-US" dirty="0" smtClean="0"/>
              <a:t>monkey quickly reaches the top of the tree.</a:t>
            </a:r>
          </a:p>
          <a:p>
            <a:pPr marL="1257300" lvl="2" indent="-342900">
              <a:buAutoNum type="alphaLcParenR"/>
            </a:pPr>
            <a:r>
              <a:rPr lang="en-US" dirty="0" smtClean="0"/>
              <a:t>tree</a:t>
            </a:r>
          </a:p>
          <a:p>
            <a:pPr marL="1257300" lvl="2" indent="-342900">
              <a:buAutoNum type="alphaLcParenR"/>
            </a:pPr>
            <a:r>
              <a:rPr lang="en-US" dirty="0" smtClean="0"/>
              <a:t>of</a:t>
            </a:r>
          </a:p>
          <a:p>
            <a:r>
              <a:rPr lang="en-US" dirty="0" smtClean="0"/>
              <a:t>What did you learn about prepositions and objects?</a:t>
            </a:r>
          </a:p>
        </p:txBody>
      </p:sp>
      <p:sp>
        <p:nvSpPr>
          <p:cNvPr id="5" name="Text Placeholder 4"/>
          <p:cNvSpPr>
            <a:spLocks noGrp="1"/>
          </p:cNvSpPr>
          <p:nvPr>
            <p:ph type="body" sz="quarter" idx="3"/>
          </p:nvPr>
        </p:nvSpPr>
        <p:spPr/>
        <p:txBody>
          <a:bodyPr/>
          <a:lstStyle/>
          <a:p>
            <a:r>
              <a:rPr lang="en-US" dirty="0" smtClean="0"/>
              <a:t>Independent Practice</a:t>
            </a:r>
            <a:endParaRPr lang="en-US" dirty="0"/>
          </a:p>
        </p:txBody>
      </p:sp>
      <p:sp>
        <p:nvSpPr>
          <p:cNvPr id="6" name="Content Placeholder 5"/>
          <p:cNvSpPr>
            <a:spLocks noGrp="1"/>
          </p:cNvSpPr>
          <p:nvPr>
            <p:ph sz="quarter" idx="4"/>
          </p:nvPr>
        </p:nvSpPr>
        <p:spPr/>
        <p:txBody>
          <a:bodyPr/>
          <a:lstStyle/>
          <a:p>
            <a:r>
              <a:rPr lang="en-US" dirty="0" smtClean="0"/>
              <a:t>Practice book pg. 377</a:t>
            </a:r>
            <a:endParaRPr lang="en-US" dirty="0"/>
          </a:p>
        </p:txBody>
      </p:sp>
      <p:sp>
        <p:nvSpPr>
          <p:cNvPr id="11" name="TextBox 10"/>
          <p:cNvSpPr txBox="1"/>
          <p:nvPr/>
        </p:nvSpPr>
        <p:spPr>
          <a:xfrm>
            <a:off x="7065180" y="6182749"/>
            <a:ext cx="1621620" cy="369332"/>
          </a:xfrm>
          <a:prstGeom prst="rect">
            <a:avLst/>
          </a:prstGeom>
          <a:noFill/>
        </p:spPr>
        <p:txBody>
          <a:bodyPr wrap="none" rtlCol="0">
            <a:spAutoFit/>
          </a:bodyPr>
          <a:lstStyle/>
          <a:p>
            <a:r>
              <a:rPr lang="en-US" dirty="0" smtClean="0">
                <a:hlinkClick r:id="rId3"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1"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2">
            <a:alphaModFix amt="14000"/>
          </a:blip>
          <a:srcRect r="4655"/>
          <a:stretch>
            <a:fillRect/>
          </a:stretch>
        </p:blipFill>
        <p:spPr>
          <a:xfrm>
            <a:off x="0" y="0"/>
            <a:ext cx="9149367" cy="6870700"/>
          </a:xfrm>
          <a:prstGeom prst="rect">
            <a:avLst/>
          </a:prstGeom>
        </p:spPr>
      </p:pic>
      <p:sp>
        <p:nvSpPr>
          <p:cNvPr id="7" name="TextBox 6"/>
          <p:cNvSpPr txBox="1"/>
          <p:nvPr/>
        </p:nvSpPr>
        <p:spPr>
          <a:xfrm>
            <a:off x="1303867" y="88383"/>
            <a:ext cx="7636933" cy="6463309"/>
          </a:xfrm>
          <a:prstGeom prst="rect">
            <a:avLst/>
          </a:prstGeom>
          <a:noFill/>
        </p:spPr>
        <p:txBody>
          <a:bodyPr wrap="square" rtlCol="0">
            <a:spAutoFit/>
          </a:bodyPr>
          <a:lstStyle/>
          <a:p>
            <a:r>
              <a:rPr lang="en-US" dirty="0" smtClean="0"/>
              <a:t>	Tamarins are an endangered species.  Zoos around the world are cooperating to reintroduce tamarins raised in captivity back into their natural habitat in Brazil.  However, life for golden lion tamarins in a zoo is very different from life in their natural habitat.</a:t>
            </a:r>
          </a:p>
          <a:p>
            <a:r>
              <a:rPr lang="en-US" dirty="0" smtClean="0"/>
              <a:t>	First of all, in a zoo, food and shelter are provided, and the tamarins do not have to learn wilderness survival behaviors.  A familiar human delivers chopped fruit in a bowl to the tamarins an a safe, enclosed living area.  The tamarins climb up fixed poles that do not sway under their weight.  No predators enter their safe environment, so they do not have to learn to avoid any other animals.  They are sheltered from severe weather.</a:t>
            </a:r>
          </a:p>
          <a:p>
            <a:r>
              <a:rPr lang="en-US" dirty="0" smtClean="0"/>
              <a:t>	On the other hand, tamarins in the wild must forage for their own food, avoid predators including human hunters and poachers, avoid poisonous foods and snakes, find shelter from storms, live out in the open, and move among tree limbs and vines that sway and bend when they jump onto them.</a:t>
            </a:r>
          </a:p>
          <a:p>
            <a:r>
              <a:rPr lang="en-US" dirty="0" smtClean="0"/>
              <a:t>	Whether the tamarins live in the zoo or in the wild in Brazil, they are all endangered.  All are counted and observed very carefully.  The fur of individuals and families is marked with dyes, and the tamarins, especially those being introduced to the wild, wear radio collars to help observers locate, track, and study them.  Scientists hope that gradually more and more golden lion tamarins will survive and raise families their natural rain forest habitat.</a:t>
            </a:r>
            <a:endParaRPr lang="en-US" dirty="0"/>
          </a:p>
        </p:txBody>
      </p:sp>
      <p:sp>
        <p:nvSpPr>
          <p:cNvPr id="10" name="TextBox 9"/>
          <p:cNvSpPr txBox="1"/>
          <p:nvPr/>
        </p:nvSpPr>
        <p:spPr>
          <a:xfrm>
            <a:off x="0" y="192669"/>
            <a:ext cx="1557867" cy="369332"/>
          </a:xfrm>
          <a:prstGeom prst="rect">
            <a:avLst/>
          </a:prstGeom>
          <a:noFill/>
        </p:spPr>
        <p:txBody>
          <a:bodyPr wrap="square" rtlCol="0">
            <a:spAutoFit/>
          </a:bodyPr>
          <a:lstStyle/>
          <a:p>
            <a:r>
              <a:rPr lang="en-US" b="1" dirty="0" smtClean="0"/>
              <a:t>Introduction</a:t>
            </a:r>
          </a:p>
        </p:txBody>
      </p:sp>
      <p:sp>
        <p:nvSpPr>
          <p:cNvPr id="11" name="TextBox 10"/>
          <p:cNvSpPr txBox="1"/>
          <p:nvPr/>
        </p:nvSpPr>
        <p:spPr>
          <a:xfrm>
            <a:off x="170173" y="1320800"/>
            <a:ext cx="1133694" cy="646331"/>
          </a:xfrm>
          <a:prstGeom prst="rect">
            <a:avLst/>
          </a:prstGeom>
          <a:noFill/>
        </p:spPr>
        <p:txBody>
          <a:bodyPr wrap="none" rtlCol="0">
            <a:spAutoFit/>
          </a:bodyPr>
          <a:lstStyle/>
          <a:p>
            <a:r>
              <a:rPr lang="en-US" b="1" dirty="0" smtClean="0"/>
              <a:t>Contrast</a:t>
            </a:r>
          </a:p>
          <a:p>
            <a:r>
              <a:rPr lang="en-US" dirty="0" smtClean="0"/>
              <a:t>zoo</a:t>
            </a:r>
            <a:endParaRPr lang="en-US" dirty="0"/>
          </a:p>
        </p:txBody>
      </p:sp>
      <p:sp>
        <p:nvSpPr>
          <p:cNvPr id="12" name="TextBox 11"/>
          <p:cNvSpPr txBox="1"/>
          <p:nvPr/>
        </p:nvSpPr>
        <p:spPr>
          <a:xfrm>
            <a:off x="170173" y="3335867"/>
            <a:ext cx="1133694" cy="646331"/>
          </a:xfrm>
          <a:prstGeom prst="rect">
            <a:avLst/>
          </a:prstGeom>
          <a:noFill/>
        </p:spPr>
        <p:txBody>
          <a:bodyPr wrap="none" rtlCol="0">
            <a:spAutoFit/>
          </a:bodyPr>
          <a:lstStyle/>
          <a:p>
            <a:r>
              <a:rPr lang="en-US" b="1" dirty="0" smtClean="0"/>
              <a:t>Contrast</a:t>
            </a:r>
          </a:p>
          <a:p>
            <a:r>
              <a:rPr lang="en-US" dirty="0" smtClean="0"/>
              <a:t>natural</a:t>
            </a:r>
            <a:endParaRPr lang="en-US" dirty="0"/>
          </a:p>
        </p:txBody>
      </p:sp>
      <p:sp>
        <p:nvSpPr>
          <p:cNvPr id="13" name="TextBox 12"/>
          <p:cNvSpPr txBox="1"/>
          <p:nvPr/>
        </p:nvSpPr>
        <p:spPr>
          <a:xfrm>
            <a:off x="0" y="4488934"/>
            <a:ext cx="1531339" cy="369332"/>
          </a:xfrm>
          <a:prstGeom prst="rect">
            <a:avLst/>
          </a:prstGeom>
          <a:noFill/>
        </p:spPr>
        <p:txBody>
          <a:bodyPr wrap="none" rtlCol="0">
            <a:spAutoFit/>
          </a:bodyPr>
          <a:lstStyle/>
          <a:p>
            <a:r>
              <a:rPr lang="en-US" b="1" dirty="0" smtClean="0"/>
              <a:t>Comparison</a:t>
            </a:r>
            <a:endParaRPr lang="en-US" b="1" dirty="0"/>
          </a:p>
        </p:txBody>
      </p:sp>
      <p:sp>
        <p:nvSpPr>
          <p:cNvPr id="14" name="TextBox 13"/>
          <p:cNvSpPr txBox="1"/>
          <p:nvPr/>
        </p:nvSpPr>
        <p:spPr>
          <a:xfrm>
            <a:off x="0" y="5572164"/>
            <a:ext cx="1454019" cy="369332"/>
          </a:xfrm>
          <a:prstGeom prst="rect">
            <a:avLst/>
          </a:prstGeom>
          <a:noFill/>
        </p:spPr>
        <p:txBody>
          <a:bodyPr wrap="none" rtlCol="0">
            <a:spAutoFit/>
          </a:bodyPr>
          <a:lstStyle/>
          <a:p>
            <a:r>
              <a:rPr lang="en-US" b="1" dirty="0" smtClean="0"/>
              <a:t>Concluding</a:t>
            </a:r>
            <a:endParaRPr lang="en-US" b="1" dirty="0"/>
          </a:p>
        </p:txBody>
      </p:sp>
      <p:sp>
        <p:nvSpPr>
          <p:cNvPr id="16" name="TextBox 15"/>
          <p:cNvSpPr txBox="1"/>
          <p:nvPr/>
        </p:nvSpPr>
        <p:spPr>
          <a:xfrm>
            <a:off x="7527747" y="6488668"/>
            <a:ext cx="1621620" cy="369332"/>
          </a:xfrm>
          <a:prstGeom prst="rect">
            <a:avLst/>
          </a:prstGeom>
          <a:noFill/>
        </p:spPr>
        <p:txBody>
          <a:bodyPr wrap="none" rtlCol="0">
            <a:spAutoFit/>
          </a:bodyPr>
          <a:lstStyle/>
          <a:p>
            <a:r>
              <a:rPr lang="en-US" dirty="0" smtClean="0">
                <a:hlinkClick r:id="rId3" action="ppaction://hlinksldjump"/>
              </a:rPr>
              <a:t>Back to Day 1</a:t>
            </a:r>
            <a:endParaRPr lang="en-US"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7" name="Title 6"/>
          <p:cNvSpPr>
            <a:spLocks noGrp="1"/>
          </p:cNvSpPr>
          <p:nvPr>
            <p:ph type="title"/>
          </p:nvPr>
        </p:nvSpPr>
        <p:spPr/>
        <p:txBody>
          <a:bodyPr/>
          <a:lstStyle/>
          <a:p>
            <a:r>
              <a:rPr lang="en-US" dirty="0" smtClean="0"/>
              <a:t>Day 2</a:t>
            </a:r>
            <a:endParaRPr lang="en-US" dirty="0"/>
          </a:p>
        </p:txBody>
      </p:sp>
      <p:sp>
        <p:nvSpPr>
          <p:cNvPr id="8" name="Content Placeholder 7"/>
          <p:cNvSpPr>
            <a:spLocks noGrp="1"/>
          </p:cNvSpPr>
          <p:nvPr>
            <p:ph sz="half" idx="1"/>
          </p:nvPr>
        </p:nvSpPr>
        <p:spPr>
          <a:xfrm>
            <a:off x="457200" y="1600200"/>
            <a:ext cx="4038600" cy="5003800"/>
          </a:xfrm>
        </p:spPr>
        <p:txBody>
          <a:bodyPr>
            <a:normAutofit fontScale="92500" lnSpcReduction="20000"/>
          </a:bodyPr>
          <a:lstStyle/>
          <a:p>
            <a:r>
              <a:rPr lang="en-US" u="sng" dirty="0" smtClean="0"/>
              <a:t>Reading</a:t>
            </a:r>
          </a:p>
          <a:p>
            <a:pPr lvl="1"/>
            <a:r>
              <a:rPr lang="en-US" dirty="0" smtClean="0"/>
              <a:t>Segment 2 (636-641)</a:t>
            </a:r>
          </a:p>
          <a:p>
            <a:pPr lvl="1"/>
            <a:r>
              <a:rPr lang="en-US" dirty="0" smtClean="0"/>
              <a:t>Story Structur</a:t>
            </a:r>
            <a:r>
              <a:rPr lang="en-US" dirty="0" smtClean="0"/>
              <a:t>e</a:t>
            </a:r>
          </a:p>
          <a:p>
            <a:pPr lvl="2"/>
            <a:r>
              <a:rPr lang="en-US" dirty="0" smtClean="0"/>
              <a:t>Complete practice book pg. 368</a:t>
            </a:r>
          </a:p>
          <a:p>
            <a:pPr lvl="1"/>
            <a:r>
              <a:rPr lang="en-US" dirty="0" smtClean="0">
                <a:hlinkClick r:id="rId3" action="ppaction://hlinksldjump"/>
              </a:rPr>
              <a:t>Comprehension Questions</a:t>
            </a:r>
            <a:endParaRPr lang="en-US" dirty="0" smtClean="0"/>
          </a:p>
          <a:p>
            <a:pPr lvl="1"/>
            <a:r>
              <a:rPr lang="en-US" dirty="0" smtClean="0"/>
              <a:t>Independent Practice</a:t>
            </a:r>
          </a:p>
          <a:p>
            <a:pPr lvl="2"/>
            <a:r>
              <a:rPr lang="en-US" dirty="0" smtClean="0"/>
              <a:t>Vocabulary ~ practice book pg. 367</a:t>
            </a:r>
          </a:p>
          <a:p>
            <a:r>
              <a:rPr lang="en-US" u="sng" dirty="0" smtClean="0"/>
              <a:t>Word Work</a:t>
            </a:r>
          </a:p>
          <a:p>
            <a:pPr lvl="1"/>
            <a:r>
              <a:rPr lang="en-US" dirty="0" smtClean="0"/>
              <a:t>Syllabication </a:t>
            </a:r>
          </a:p>
          <a:p>
            <a:pPr lvl="2"/>
            <a:r>
              <a:rPr lang="en-US" dirty="0" smtClean="0"/>
              <a:t>Practice book pg. 372</a:t>
            </a:r>
            <a:endParaRPr lang="en-US" dirty="0" smtClean="0"/>
          </a:p>
          <a:p>
            <a:pPr lvl="1"/>
            <a:r>
              <a:rPr lang="en-US" dirty="0" smtClean="0"/>
              <a:t>Spelling</a:t>
            </a:r>
          </a:p>
          <a:p>
            <a:pPr lvl="2"/>
            <a:r>
              <a:rPr lang="en-US" dirty="0" smtClean="0"/>
              <a:t>Practice book pg. 373</a:t>
            </a:r>
            <a:endParaRPr lang="en-US" dirty="0"/>
          </a:p>
        </p:txBody>
      </p:sp>
      <p:sp>
        <p:nvSpPr>
          <p:cNvPr id="9" name="Content Placeholder 8"/>
          <p:cNvSpPr>
            <a:spLocks noGrp="1"/>
          </p:cNvSpPr>
          <p:nvPr>
            <p:ph sz="half" idx="2"/>
          </p:nvPr>
        </p:nvSpPr>
        <p:spPr/>
        <p:txBody>
          <a:bodyPr>
            <a:normAutofit fontScale="92500" lnSpcReduction="20000"/>
          </a:bodyPr>
          <a:lstStyle/>
          <a:p>
            <a:r>
              <a:rPr lang="en-US" u="sng" dirty="0" smtClean="0"/>
              <a:t>Writing and Language</a:t>
            </a:r>
          </a:p>
          <a:p>
            <a:pPr lvl="1"/>
            <a:r>
              <a:rPr lang="en-US" dirty="0" smtClean="0">
                <a:hlinkClick r:id="rId4" action="ppaction://hlinksldjump"/>
              </a:rPr>
              <a:t>Daily Language Practice</a:t>
            </a:r>
            <a:endParaRPr lang="en-US" dirty="0" smtClean="0"/>
          </a:p>
          <a:p>
            <a:pPr lvl="1"/>
            <a:r>
              <a:rPr lang="en-US" dirty="0" smtClean="0"/>
              <a:t>Expository Writing: Compare/Contrast</a:t>
            </a:r>
          </a:p>
          <a:p>
            <a:pPr lvl="2"/>
            <a:r>
              <a:rPr lang="en-US" dirty="0" smtClean="0"/>
              <a:t>Day 2: Prewriting (647M)</a:t>
            </a:r>
          </a:p>
          <a:p>
            <a:pPr lvl="2"/>
            <a:r>
              <a:rPr lang="en-US" dirty="0" smtClean="0"/>
              <a:t>Practice book pg. 380</a:t>
            </a:r>
            <a:endParaRPr lang="en-US" dirty="0"/>
          </a:p>
        </p:txBody>
      </p:sp>
      <p:sp>
        <p:nvSpPr>
          <p:cNvPr id="6" name="TextBox 5"/>
          <p:cNvSpPr txBox="1"/>
          <p:nvPr/>
        </p:nvSpPr>
        <p:spPr>
          <a:xfrm>
            <a:off x="6423290" y="6233067"/>
            <a:ext cx="2263510" cy="369332"/>
          </a:xfrm>
          <a:prstGeom prst="rect">
            <a:avLst/>
          </a:prstGeom>
          <a:noFill/>
        </p:spPr>
        <p:txBody>
          <a:bodyPr wrap="none" rtlCol="0">
            <a:spAutoFit/>
          </a:bodyPr>
          <a:lstStyle/>
          <a:p>
            <a:r>
              <a:rPr lang="en-US" dirty="0" smtClean="0">
                <a:hlinkClick r:id="rId5" action="ppaction://hlinksldjump"/>
              </a:rPr>
              <a:t>Back to </a:t>
            </a:r>
            <a:r>
              <a:rPr lang="en-US" i="1" dirty="0" smtClean="0">
                <a:hlinkClick r:id="rId5" action="ppaction://hlinksldjump"/>
              </a:rPr>
              <a:t>Golden Lion</a:t>
            </a:r>
            <a:endParaRPr lang="en-US"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normAutofit fontScale="90000"/>
          </a:bodyPr>
          <a:lstStyle/>
          <a:p>
            <a:r>
              <a:rPr lang="en-US" dirty="0" smtClean="0"/>
              <a:t>Comprehension Questions</a:t>
            </a:r>
            <a:br>
              <a:rPr lang="en-US" dirty="0" smtClean="0"/>
            </a:br>
            <a:r>
              <a:rPr lang="en-US" sz="3111" dirty="0" smtClean="0"/>
              <a:t>(use TAPPLE strategies)</a:t>
            </a:r>
            <a:endParaRPr lang="en-US" sz="3111" dirty="0"/>
          </a:p>
        </p:txBody>
      </p:sp>
      <p:sp>
        <p:nvSpPr>
          <p:cNvPr id="3" name="Content Placeholder 2"/>
          <p:cNvSpPr>
            <a:spLocks noGrp="1"/>
          </p:cNvSpPr>
          <p:nvPr>
            <p:ph idx="1"/>
          </p:nvPr>
        </p:nvSpPr>
        <p:spPr>
          <a:xfrm>
            <a:off x="457200" y="1600200"/>
            <a:ext cx="8229600" cy="4817533"/>
          </a:xfrm>
        </p:spPr>
        <p:txBody>
          <a:bodyPr>
            <a:normAutofit fontScale="62500" lnSpcReduction="20000"/>
          </a:bodyPr>
          <a:lstStyle/>
          <a:p>
            <a:r>
              <a:rPr lang="en-US" dirty="0" smtClean="0"/>
              <a:t>Do you think the settlers’ reasons for cutting down the rain forest were good ones?  Why or why not?</a:t>
            </a:r>
          </a:p>
          <a:p>
            <a:r>
              <a:rPr lang="en-US" dirty="0" smtClean="0"/>
              <a:t>Why do you think tamarins born in the wild do better than tamarins who return to the rain forest after living in captivity? (RC 2.3, 2.4)</a:t>
            </a:r>
          </a:p>
          <a:p>
            <a:r>
              <a:rPr lang="en-US" dirty="0" smtClean="0"/>
              <a:t>Find evidence in the text to support this idea: Tamarins need the most help just after they return to the rain forest. (W 2.2)</a:t>
            </a:r>
          </a:p>
          <a:p>
            <a:r>
              <a:rPr lang="en-US" dirty="0" smtClean="0"/>
              <a:t>Do you agree with the observers’ decision on page 639 not to name the tamarins?  Why or why not? (RC 2.4)</a:t>
            </a:r>
          </a:p>
          <a:p>
            <a:r>
              <a:rPr lang="en-US" dirty="0" smtClean="0"/>
              <a:t>Do you think the efforts to return tamarins to the forest are worthwhile, even though only 30% of them survive?  Explain. (RC 2.4)</a:t>
            </a:r>
          </a:p>
          <a:p>
            <a:r>
              <a:rPr lang="en-US" dirty="0" smtClean="0"/>
              <a:t>Which animal’s survival do you feel more hopeful about – the grizzly’s or the golden lion </a:t>
            </a:r>
            <a:r>
              <a:rPr lang="en-US" dirty="0" err="1" smtClean="0"/>
              <a:t>tamarin’s</a:t>
            </a:r>
            <a:r>
              <a:rPr lang="en-US" dirty="0" smtClean="0"/>
              <a:t>?  Why? (LRA 3.4)</a:t>
            </a:r>
          </a:p>
          <a:p>
            <a:r>
              <a:rPr lang="en-US" b="1" dirty="0" smtClean="0"/>
              <a:t>Independent Practice:</a:t>
            </a:r>
          </a:p>
          <a:p>
            <a:pPr lvl="1"/>
            <a:r>
              <a:rPr lang="en-US" b="1" dirty="0" smtClean="0"/>
              <a:t>Practice book pg. 369</a:t>
            </a:r>
            <a:endParaRPr lang="en-US" b="1" dirty="0"/>
          </a:p>
        </p:txBody>
      </p:sp>
      <p:sp>
        <p:nvSpPr>
          <p:cNvPr id="5" name="TextBox 4"/>
          <p:cNvSpPr txBox="1"/>
          <p:nvPr/>
        </p:nvSpPr>
        <p:spPr>
          <a:xfrm>
            <a:off x="7065180" y="6048401"/>
            <a:ext cx="1621620" cy="369332"/>
          </a:xfrm>
          <a:prstGeom prst="rect">
            <a:avLst/>
          </a:prstGeom>
          <a:noFill/>
        </p:spPr>
        <p:txBody>
          <a:bodyPr wrap="none" rtlCol="0">
            <a:spAutoFit/>
          </a:bodyPr>
          <a:lstStyle/>
          <a:p>
            <a:r>
              <a:rPr lang="en-US" dirty="0" smtClean="0">
                <a:hlinkClick r:id="rId3" action="ppaction://hlinksldjump"/>
              </a:rPr>
              <a:t>Back to Day 2</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accel="50000" decel="5000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accel="50000" decel="5000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Day 1</a:t>
            </a:r>
            <a:endParaRPr lang="en-US" dirty="0"/>
          </a:p>
        </p:txBody>
      </p:sp>
      <p:sp>
        <p:nvSpPr>
          <p:cNvPr id="8" name="Content Placeholder 7"/>
          <p:cNvSpPr>
            <a:spLocks noGrp="1"/>
          </p:cNvSpPr>
          <p:nvPr>
            <p:ph sz="half" idx="2"/>
          </p:nvPr>
        </p:nvSpPr>
        <p:spPr/>
        <p:txBody>
          <a:bodyPr/>
          <a:lstStyle/>
          <a:p>
            <a:r>
              <a:rPr lang="en-US" u="sng" dirty="0" smtClean="0"/>
              <a:t>Writing and Language</a:t>
            </a:r>
          </a:p>
          <a:p>
            <a:pPr lvl="1"/>
            <a:r>
              <a:rPr lang="en-US" dirty="0" smtClean="0">
                <a:hlinkClick r:id="rId3" action="ppaction://hlinksldjump"/>
              </a:rPr>
              <a:t>Daily Language Practice</a:t>
            </a:r>
            <a:endParaRPr lang="en-US" dirty="0" smtClean="0"/>
          </a:p>
          <a:p>
            <a:pPr lvl="1"/>
            <a:r>
              <a:rPr lang="en-US" dirty="0" smtClean="0">
                <a:hlinkClick r:id="rId4" action="ppaction://hlinksldjump"/>
              </a:rPr>
              <a:t>Prepositions</a:t>
            </a:r>
            <a:endParaRPr lang="en-US" dirty="0" smtClean="0"/>
          </a:p>
          <a:p>
            <a:pPr lvl="1"/>
            <a:r>
              <a:rPr lang="en-US" dirty="0" smtClean="0"/>
              <a:t>Expository Writing: Compare/Contrast</a:t>
            </a:r>
          </a:p>
          <a:p>
            <a:pPr lvl="2"/>
            <a:r>
              <a:rPr lang="en-US" dirty="0" smtClean="0">
                <a:hlinkClick r:id="rId5" action="ppaction://hlinksldjump"/>
              </a:rPr>
              <a:t>Day 1: Introduce the </a:t>
            </a:r>
            <a:r>
              <a:rPr lang="en-US" dirty="0" smtClean="0">
                <a:hlinkClick r:id="rId5" action="ppaction://hlinksldjump"/>
              </a:rPr>
              <a:t>Model (647M)</a:t>
            </a:r>
            <a:endParaRPr lang="en-US" dirty="0"/>
          </a:p>
        </p:txBody>
      </p:sp>
      <p:sp>
        <p:nvSpPr>
          <p:cNvPr id="10" name="Content Placeholder 9"/>
          <p:cNvSpPr>
            <a:spLocks noGrp="1"/>
          </p:cNvSpPr>
          <p:nvPr>
            <p:ph sz="half" idx="1"/>
          </p:nvPr>
        </p:nvSpPr>
        <p:spPr/>
        <p:txBody>
          <a:bodyPr/>
          <a:lstStyle/>
          <a:p>
            <a:r>
              <a:rPr lang="en-US" u="sng" dirty="0" smtClean="0"/>
              <a:t>Reading</a:t>
            </a:r>
          </a:p>
          <a:p>
            <a:pPr lvl="1"/>
            <a:r>
              <a:rPr lang="en-US" dirty="0" smtClean="0">
                <a:hlinkClick r:id="rId6" action="ppaction://hlinksldjump"/>
              </a:rPr>
              <a:t>Vocabulary</a:t>
            </a:r>
            <a:endParaRPr lang="en-US" dirty="0" smtClean="0"/>
          </a:p>
          <a:p>
            <a:pPr lvl="1"/>
            <a:r>
              <a:rPr lang="en-US" dirty="0" smtClean="0"/>
              <a:t>Read Segment 1 (629-635)</a:t>
            </a:r>
            <a:endParaRPr lang="en-US" dirty="0" smtClean="0"/>
          </a:p>
          <a:p>
            <a:pPr lvl="1"/>
            <a:r>
              <a:rPr lang="en-US" dirty="0" smtClean="0">
                <a:hlinkClick r:id="rId7" action="ppaction://hlinksldjump"/>
              </a:rPr>
              <a:t>Story Structure</a:t>
            </a:r>
            <a:endParaRPr lang="en-US" dirty="0" smtClean="0"/>
          </a:p>
          <a:p>
            <a:r>
              <a:rPr lang="en-US" u="sng" dirty="0" smtClean="0"/>
              <a:t>Word Work</a:t>
            </a:r>
          </a:p>
          <a:p>
            <a:pPr lvl="1"/>
            <a:r>
              <a:rPr lang="en-US" dirty="0" smtClean="0"/>
              <a:t>Spelling pre-test (647g)</a:t>
            </a:r>
            <a:endParaRPr lang="en-US" dirty="0"/>
          </a:p>
        </p:txBody>
      </p:sp>
      <p:sp>
        <p:nvSpPr>
          <p:cNvPr id="6" name="TextBox 5"/>
          <p:cNvSpPr txBox="1"/>
          <p:nvPr/>
        </p:nvSpPr>
        <p:spPr>
          <a:xfrm>
            <a:off x="6423290" y="6333067"/>
            <a:ext cx="2263510" cy="369332"/>
          </a:xfrm>
          <a:prstGeom prst="rect">
            <a:avLst/>
          </a:prstGeom>
          <a:noFill/>
        </p:spPr>
        <p:txBody>
          <a:bodyPr wrap="none" rtlCol="0">
            <a:spAutoFit/>
          </a:bodyPr>
          <a:lstStyle/>
          <a:p>
            <a:r>
              <a:rPr lang="en-US" dirty="0" smtClean="0">
                <a:hlinkClick r:id="rId8" action="ppaction://hlinksldjump"/>
              </a:rPr>
              <a:t>Back to </a:t>
            </a:r>
            <a:r>
              <a:rPr lang="en-US" i="1" dirty="0" smtClean="0">
                <a:hlinkClick r:id="rId8" action="ppaction://hlinksldjump"/>
              </a:rPr>
              <a:t>Golden Lion</a:t>
            </a:r>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Daily Language Practice</a:t>
            </a:r>
            <a:endParaRPr lang="en-US" dirty="0"/>
          </a:p>
        </p:txBody>
      </p:sp>
      <p:sp>
        <p:nvSpPr>
          <p:cNvPr id="3" name="Content Placeholder 2"/>
          <p:cNvSpPr>
            <a:spLocks noGrp="1"/>
          </p:cNvSpPr>
          <p:nvPr>
            <p:ph idx="1"/>
          </p:nvPr>
        </p:nvSpPr>
        <p:spPr/>
        <p:txBody>
          <a:bodyPr>
            <a:normAutofit/>
          </a:bodyPr>
          <a:lstStyle/>
          <a:p>
            <a:r>
              <a:rPr lang="en-US" dirty="0" smtClean="0"/>
              <a:t>Our </a:t>
            </a:r>
            <a:r>
              <a:rPr lang="en-US" dirty="0" err="1" smtClean="0"/>
              <a:t>reguler</a:t>
            </a:r>
            <a:r>
              <a:rPr lang="en-US" dirty="0" smtClean="0"/>
              <a:t> coach, Joe </a:t>
            </a:r>
            <a:r>
              <a:rPr lang="en-US" dirty="0" err="1" smtClean="0"/>
              <a:t>rockwell</a:t>
            </a:r>
            <a:r>
              <a:rPr lang="en-US" dirty="0" smtClean="0"/>
              <a:t>, is sick today.</a:t>
            </a:r>
          </a:p>
          <a:p>
            <a:endParaRPr lang="en-US" dirty="0" smtClean="0"/>
          </a:p>
          <a:p>
            <a:r>
              <a:rPr lang="en-US" dirty="0" smtClean="0"/>
              <a:t>Last year our family plan a </a:t>
            </a:r>
            <a:r>
              <a:rPr lang="en-US" dirty="0" err="1" smtClean="0"/>
              <a:t>vacashun</a:t>
            </a:r>
            <a:r>
              <a:rPr lang="en-US" dirty="0" smtClean="0"/>
              <a:t> to the coast of Maine.</a:t>
            </a:r>
            <a:endParaRPr lang="en-US" dirty="0"/>
          </a:p>
        </p:txBody>
      </p:sp>
      <p:sp>
        <p:nvSpPr>
          <p:cNvPr id="4" name="Text Placeholder 3"/>
          <p:cNvSpPr>
            <a:spLocks noGrp="1"/>
          </p:cNvSpPr>
          <p:nvPr>
            <p:ph type="body" sz="half" idx="2"/>
          </p:nvPr>
        </p:nvSpPr>
        <p:spPr/>
        <p:txBody>
          <a:bodyPr>
            <a:normAutofit/>
          </a:bodyPr>
          <a:lstStyle/>
          <a:p>
            <a:r>
              <a:rPr lang="en-US" sz="2400" dirty="0" smtClean="0"/>
              <a:t>We will proofread and correct sentences with grammar and spelling errors.</a:t>
            </a:r>
            <a:endParaRPr lang="en-US" sz="2400" dirty="0"/>
          </a:p>
        </p:txBody>
      </p:sp>
      <p:sp>
        <p:nvSpPr>
          <p:cNvPr id="6" name="TextBox 5"/>
          <p:cNvSpPr txBox="1"/>
          <p:nvPr/>
        </p:nvSpPr>
        <p:spPr>
          <a:xfrm>
            <a:off x="7065180" y="6364998"/>
            <a:ext cx="1621620" cy="369332"/>
          </a:xfrm>
          <a:prstGeom prst="rect">
            <a:avLst/>
          </a:prstGeom>
          <a:noFill/>
        </p:spPr>
        <p:txBody>
          <a:bodyPr wrap="none" rtlCol="0">
            <a:spAutoFit/>
          </a:bodyPr>
          <a:lstStyle/>
          <a:p>
            <a:r>
              <a:rPr lang="en-US" dirty="0" smtClean="0">
                <a:hlinkClick r:id="rId3" action="ppaction://hlinksldjump"/>
              </a:rPr>
              <a:t>Back to Day 2</a:t>
            </a:r>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Day 3</a:t>
            </a:r>
            <a:endParaRPr lang="en-US" dirty="0"/>
          </a:p>
        </p:txBody>
      </p:sp>
      <p:sp>
        <p:nvSpPr>
          <p:cNvPr id="3" name="Content Placeholder 2"/>
          <p:cNvSpPr>
            <a:spLocks noGrp="1"/>
          </p:cNvSpPr>
          <p:nvPr>
            <p:ph sz="half" idx="1"/>
          </p:nvPr>
        </p:nvSpPr>
        <p:spPr/>
        <p:txBody>
          <a:bodyPr/>
          <a:lstStyle/>
          <a:p>
            <a:r>
              <a:rPr lang="en-US" u="sng" dirty="0" smtClean="0"/>
              <a:t>Reading</a:t>
            </a:r>
          </a:p>
          <a:p>
            <a:pPr lvl="1"/>
            <a:r>
              <a:rPr lang="en-US" dirty="0" smtClean="0"/>
              <a:t>Story Structure</a:t>
            </a:r>
          </a:p>
          <a:p>
            <a:pPr lvl="2"/>
            <a:r>
              <a:rPr lang="en-US" dirty="0" smtClean="0"/>
              <a:t>Practice Book pg. 370-371</a:t>
            </a:r>
            <a:endParaRPr lang="en-US" dirty="0" smtClean="0"/>
          </a:p>
          <a:p>
            <a:r>
              <a:rPr lang="en-US" u="sng" dirty="0" smtClean="0"/>
              <a:t>Word Work</a:t>
            </a:r>
          </a:p>
          <a:p>
            <a:pPr lvl="1"/>
            <a:r>
              <a:rPr lang="en-US" dirty="0" smtClean="0"/>
              <a:t>Spelling</a:t>
            </a:r>
          </a:p>
          <a:p>
            <a:pPr lvl="2"/>
            <a:r>
              <a:rPr lang="en-US" dirty="0" smtClean="0"/>
              <a:t>Practice book pg. 374 (independent/homework)</a:t>
            </a:r>
            <a:endParaRPr lang="en-US" dirty="0"/>
          </a:p>
        </p:txBody>
      </p:sp>
      <p:sp>
        <p:nvSpPr>
          <p:cNvPr id="4" name="Content Placeholder 3"/>
          <p:cNvSpPr>
            <a:spLocks noGrp="1"/>
          </p:cNvSpPr>
          <p:nvPr>
            <p:ph sz="half" idx="2"/>
          </p:nvPr>
        </p:nvSpPr>
        <p:spPr/>
        <p:txBody>
          <a:bodyPr/>
          <a:lstStyle/>
          <a:p>
            <a:r>
              <a:rPr lang="en-US" u="sng" dirty="0" smtClean="0"/>
              <a:t>Writing and Language</a:t>
            </a:r>
          </a:p>
          <a:p>
            <a:pPr lvl="1"/>
            <a:r>
              <a:rPr lang="en-US" dirty="0" smtClean="0">
                <a:hlinkClick r:id="rId3" action="ppaction://hlinksldjump"/>
              </a:rPr>
              <a:t>Daily Language Practice</a:t>
            </a:r>
            <a:endParaRPr lang="en-US" dirty="0" smtClean="0"/>
          </a:p>
          <a:p>
            <a:pPr lvl="1"/>
            <a:r>
              <a:rPr lang="en-US" dirty="0" smtClean="0">
                <a:hlinkClick r:id="rId4" action="ppaction://hlinksldjump"/>
              </a:rPr>
              <a:t>Prepositional phrases</a:t>
            </a:r>
            <a:endParaRPr lang="en-US" dirty="0" smtClean="0"/>
          </a:p>
          <a:p>
            <a:pPr lvl="1"/>
            <a:r>
              <a:rPr lang="en-US" dirty="0" smtClean="0"/>
              <a:t>Expository Writing: Compare/Contrast</a:t>
            </a:r>
          </a:p>
          <a:p>
            <a:pPr lvl="2"/>
            <a:r>
              <a:rPr lang="en-US" dirty="0" smtClean="0"/>
              <a:t>Day 3: Drafting (647N)</a:t>
            </a:r>
          </a:p>
          <a:p>
            <a:pPr lvl="2"/>
            <a:r>
              <a:rPr lang="en-US" dirty="0" smtClean="0">
                <a:hlinkClick r:id="rId5" action="ppaction://hlinksldjump"/>
              </a:rPr>
              <a:t>Transparency 6-15</a:t>
            </a:r>
            <a:endParaRPr lang="en-US" dirty="0"/>
          </a:p>
        </p:txBody>
      </p:sp>
      <p:sp>
        <p:nvSpPr>
          <p:cNvPr id="6" name="TextBox 5"/>
          <p:cNvSpPr txBox="1"/>
          <p:nvPr/>
        </p:nvSpPr>
        <p:spPr>
          <a:xfrm>
            <a:off x="6423290" y="6126163"/>
            <a:ext cx="2263510" cy="369332"/>
          </a:xfrm>
          <a:prstGeom prst="rect">
            <a:avLst/>
          </a:prstGeom>
          <a:noFill/>
        </p:spPr>
        <p:txBody>
          <a:bodyPr wrap="none" rtlCol="0">
            <a:spAutoFit/>
          </a:bodyPr>
          <a:lstStyle/>
          <a:p>
            <a:r>
              <a:rPr lang="en-US" dirty="0" smtClean="0">
                <a:hlinkClick r:id="rId6" action="ppaction://hlinksldjump"/>
              </a:rPr>
              <a:t>Back to </a:t>
            </a:r>
            <a:r>
              <a:rPr lang="en-US" i="1" dirty="0" smtClean="0">
                <a:hlinkClick r:id="rId6" action="ppaction://hlinksldjump"/>
              </a:rPr>
              <a:t>Golden Lion</a:t>
            </a:r>
            <a:endParaRPr lang="en-U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Daily Language Practice</a:t>
            </a:r>
            <a:endParaRPr lang="en-US" dirty="0"/>
          </a:p>
        </p:txBody>
      </p:sp>
      <p:sp>
        <p:nvSpPr>
          <p:cNvPr id="3" name="Content Placeholder 2"/>
          <p:cNvSpPr>
            <a:spLocks noGrp="1"/>
          </p:cNvSpPr>
          <p:nvPr>
            <p:ph idx="1"/>
          </p:nvPr>
        </p:nvSpPr>
        <p:spPr/>
        <p:txBody>
          <a:bodyPr>
            <a:normAutofit lnSpcReduction="10000"/>
          </a:bodyPr>
          <a:lstStyle/>
          <a:p>
            <a:r>
              <a:rPr lang="en-US" dirty="0" smtClean="0"/>
              <a:t>Vegetables weren’t my </a:t>
            </a:r>
            <a:r>
              <a:rPr lang="en-US" dirty="0" err="1" smtClean="0"/>
              <a:t>favarite</a:t>
            </a:r>
            <a:r>
              <a:rPr lang="en-US" dirty="0" smtClean="0"/>
              <a:t> food when </a:t>
            </a:r>
            <a:r>
              <a:rPr lang="en-US" dirty="0" err="1" smtClean="0"/>
              <a:t>i</a:t>
            </a:r>
            <a:r>
              <a:rPr lang="en-US" dirty="0" smtClean="0"/>
              <a:t> was younger.</a:t>
            </a:r>
          </a:p>
          <a:p>
            <a:endParaRPr lang="en-US" dirty="0" smtClean="0"/>
          </a:p>
          <a:p>
            <a:r>
              <a:rPr lang="en-US" dirty="0" smtClean="0"/>
              <a:t>We have tried to </a:t>
            </a:r>
            <a:r>
              <a:rPr lang="en-US" dirty="0" err="1" smtClean="0"/>
              <a:t>edjukate</a:t>
            </a:r>
            <a:r>
              <a:rPr lang="en-US" dirty="0" smtClean="0"/>
              <a:t> my dog </a:t>
            </a:r>
            <a:r>
              <a:rPr lang="en-US" dirty="0" err="1" smtClean="0"/>
              <a:t>skippy</a:t>
            </a:r>
            <a:r>
              <a:rPr lang="en-US" dirty="0" smtClean="0"/>
              <a:t>, but he still chases cars.</a:t>
            </a:r>
          </a:p>
          <a:p>
            <a:endParaRPr lang="en-US" dirty="0" smtClean="0"/>
          </a:p>
          <a:p>
            <a:r>
              <a:rPr lang="en-US" dirty="0" smtClean="0"/>
              <a:t>My collection of </a:t>
            </a:r>
            <a:r>
              <a:rPr lang="en-US" dirty="0" err="1" smtClean="0"/>
              <a:t>boston</a:t>
            </a:r>
            <a:r>
              <a:rPr lang="en-US" dirty="0" smtClean="0"/>
              <a:t> Red Sox baseball caps isn’t in very good </a:t>
            </a:r>
            <a:r>
              <a:rPr lang="en-US" dirty="0" err="1" smtClean="0"/>
              <a:t>condision</a:t>
            </a:r>
            <a:r>
              <a:rPr lang="en-US" dirty="0" smtClean="0"/>
              <a:t>.</a:t>
            </a:r>
            <a:endParaRPr lang="en-US" dirty="0"/>
          </a:p>
        </p:txBody>
      </p:sp>
      <p:sp>
        <p:nvSpPr>
          <p:cNvPr id="4" name="Text Placeholder 3"/>
          <p:cNvSpPr>
            <a:spLocks noGrp="1"/>
          </p:cNvSpPr>
          <p:nvPr>
            <p:ph type="body" sz="half" idx="2"/>
          </p:nvPr>
        </p:nvSpPr>
        <p:spPr/>
        <p:txBody>
          <a:bodyPr>
            <a:normAutofit/>
          </a:bodyPr>
          <a:lstStyle/>
          <a:p>
            <a:r>
              <a:rPr lang="en-US" sz="2400" dirty="0" smtClean="0"/>
              <a:t>We will proofread and correct sentences with grammar and spelling errors.</a:t>
            </a:r>
            <a:endParaRPr lang="en-US" sz="2400" dirty="0"/>
          </a:p>
        </p:txBody>
      </p:sp>
      <p:sp>
        <p:nvSpPr>
          <p:cNvPr id="6" name="TextBox 5"/>
          <p:cNvSpPr txBox="1"/>
          <p:nvPr/>
        </p:nvSpPr>
        <p:spPr>
          <a:xfrm>
            <a:off x="7065180" y="6364998"/>
            <a:ext cx="1621620" cy="369332"/>
          </a:xfrm>
          <a:prstGeom prst="rect">
            <a:avLst/>
          </a:prstGeom>
          <a:noFill/>
        </p:spPr>
        <p:txBody>
          <a:bodyPr wrap="none" rtlCol="0">
            <a:spAutoFit/>
          </a:bodyPr>
          <a:lstStyle/>
          <a:p>
            <a:r>
              <a:rPr lang="en-US" dirty="0" smtClean="0">
                <a:hlinkClick r:id="rId3" action="ppaction://hlinksldjump"/>
              </a:rPr>
              <a:t>Back to Day 3</a:t>
            </a:r>
            <a:endParaRPr lang="en-US"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Prepositional Phrases</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identify and write prepositional phrases.</a:t>
            </a:r>
            <a:endParaRPr lang="en-US" dirty="0"/>
          </a:p>
        </p:txBody>
      </p:sp>
      <p:sp>
        <p:nvSpPr>
          <p:cNvPr id="5" name="Text Placeholder 4"/>
          <p:cNvSpPr>
            <a:spLocks noGrp="1"/>
          </p:cNvSpPr>
          <p:nvPr>
            <p:ph type="body" sz="quarter" idx="3"/>
          </p:nvPr>
        </p:nvSpPr>
        <p:spPr/>
        <p:txBody>
          <a:bodyPr/>
          <a:lstStyle/>
          <a:p>
            <a:r>
              <a:rPr lang="en-US" dirty="0" smtClean="0"/>
              <a:t>Prior knowledge</a:t>
            </a:r>
            <a:endParaRPr lang="en-US" dirty="0"/>
          </a:p>
        </p:txBody>
      </p:sp>
      <p:sp>
        <p:nvSpPr>
          <p:cNvPr id="6" name="Content Placeholder 5"/>
          <p:cNvSpPr>
            <a:spLocks noGrp="1"/>
          </p:cNvSpPr>
          <p:nvPr>
            <p:ph sz="quarter" idx="4"/>
          </p:nvPr>
        </p:nvSpPr>
        <p:spPr/>
        <p:txBody>
          <a:bodyPr/>
          <a:lstStyle/>
          <a:p>
            <a:r>
              <a:rPr lang="en-US" dirty="0" smtClean="0"/>
              <a:t>Identify the preposition and object in each sentence:</a:t>
            </a:r>
          </a:p>
          <a:p>
            <a:pPr lvl="1"/>
            <a:r>
              <a:rPr lang="en-US" dirty="0" smtClean="0"/>
              <a:t>An eagle soars above the river.</a:t>
            </a:r>
          </a:p>
          <a:p>
            <a:pPr lvl="1"/>
            <a:r>
              <a:rPr lang="en-US" dirty="0" smtClean="0"/>
              <a:t>A frog prepares to leap into the pond.</a:t>
            </a:r>
          </a:p>
          <a:p>
            <a:pPr lvl="1"/>
            <a:r>
              <a:rPr lang="en-US" dirty="0" smtClean="0"/>
              <a:t>A monkey crashes through the jungle.</a:t>
            </a:r>
            <a:endParaRPr lang="en-US"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Prepositional Phrases</a:t>
            </a:r>
            <a:endParaRPr lang="en-US" dirty="0"/>
          </a:p>
        </p:txBody>
      </p:sp>
      <p:sp>
        <p:nvSpPr>
          <p:cNvPr id="3" name="Text Placeholder 2"/>
          <p:cNvSpPr>
            <a:spLocks noGrp="1"/>
          </p:cNvSpPr>
          <p:nvPr>
            <p:ph type="body" idx="1"/>
          </p:nvPr>
        </p:nvSpPr>
        <p:spPr/>
        <p:txBody>
          <a:bodyPr/>
          <a:lstStyle/>
          <a:p>
            <a:r>
              <a:rPr lang="en-US" dirty="0" smtClean="0"/>
              <a:t>Concept</a:t>
            </a:r>
            <a:endParaRPr lang="en-US" dirty="0"/>
          </a:p>
        </p:txBody>
      </p:sp>
      <p:sp>
        <p:nvSpPr>
          <p:cNvPr id="4" name="Content Placeholder 3"/>
          <p:cNvSpPr>
            <a:spLocks noGrp="1"/>
          </p:cNvSpPr>
          <p:nvPr>
            <p:ph sz="half" idx="2"/>
          </p:nvPr>
        </p:nvSpPr>
        <p:spPr/>
        <p:txBody>
          <a:bodyPr/>
          <a:lstStyle/>
          <a:p>
            <a:r>
              <a:rPr lang="en-US" u="sng" dirty="0" smtClean="0"/>
              <a:t>Prepositional phrase</a:t>
            </a:r>
            <a:r>
              <a:rPr lang="en-US" dirty="0" smtClean="0"/>
              <a:t>:  is made up of a preposition, the object of the preposition, and all the words in between.</a:t>
            </a:r>
            <a:endParaRPr lang="en-US" u="sng" dirty="0"/>
          </a:p>
        </p:txBody>
      </p:sp>
      <p:sp>
        <p:nvSpPr>
          <p:cNvPr id="5" name="Text Placeholder 4"/>
          <p:cNvSpPr>
            <a:spLocks noGrp="1"/>
          </p:cNvSpPr>
          <p:nvPr>
            <p:ph type="body" sz="quarter" idx="3"/>
          </p:nvPr>
        </p:nvSpPr>
        <p:spPr/>
        <p:txBody>
          <a:bodyPr/>
          <a:lstStyle/>
          <a:p>
            <a:r>
              <a:rPr lang="en-US" dirty="0" smtClean="0"/>
              <a:t>Example</a:t>
            </a:r>
            <a:endParaRPr lang="en-US" dirty="0"/>
          </a:p>
        </p:txBody>
      </p:sp>
      <p:sp>
        <p:nvSpPr>
          <p:cNvPr id="6" name="Content Placeholder 5"/>
          <p:cNvSpPr>
            <a:spLocks noGrp="1"/>
          </p:cNvSpPr>
          <p:nvPr>
            <p:ph sz="quarter" idx="4"/>
          </p:nvPr>
        </p:nvSpPr>
        <p:spPr/>
        <p:txBody>
          <a:bodyPr/>
          <a:lstStyle/>
          <a:p>
            <a:r>
              <a:rPr lang="en-US" u="sng" dirty="0" smtClean="0"/>
              <a:t>In the early morning </a:t>
            </a:r>
            <a:r>
              <a:rPr lang="en-US" dirty="0" smtClean="0"/>
              <a:t>the deer are thirsty.</a:t>
            </a:r>
          </a:p>
          <a:p>
            <a:pPr lvl="1"/>
            <a:r>
              <a:rPr lang="en-US" dirty="0" smtClean="0"/>
              <a:t>“in” is the preposition</a:t>
            </a:r>
          </a:p>
          <a:p>
            <a:pPr lvl="1"/>
            <a:r>
              <a:rPr lang="en-US" dirty="0" smtClean="0"/>
              <a:t>“morning” is the object</a:t>
            </a:r>
          </a:p>
          <a:p>
            <a:pPr lvl="1"/>
            <a:r>
              <a:rPr lang="en-US" dirty="0" smtClean="0"/>
              <a:t>p</a:t>
            </a:r>
            <a:r>
              <a:rPr lang="en-US" dirty="0" smtClean="0"/>
              <a:t>repositional phrase = in the early morning</a:t>
            </a:r>
            <a:endParaRPr lang="en-US" dirty="0"/>
          </a:p>
        </p:txBody>
      </p:sp>
      <p:sp>
        <p:nvSpPr>
          <p:cNvPr id="8" name="TextBox 7"/>
          <p:cNvSpPr txBox="1"/>
          <p:nvPr/>
        </p:nvSpPr>
        <p:spPr>
          <a:xfrm>
            <a:off x="220133" y="4555067"/>
            <a:ext cx="8720667" cy="2308324"/>
          </a:xfrm>
          <a:prstGeom prst="rect">
            <a:avLst/>
          </a:prstGeom>
          <a:noFill/>
        </p:spPr>
        <p:txBody>
          <a:bodyPr wrap="square" rtlCol="0">
            <a:spAutoFit/>
          </a:bodyPr>
          <a:lstStyle/>
          <a:p>
            <a:r>
              <a:rPr lang="en-US" sz="2400" b="1" dirty="0" smtClean="0"/>
              <a:t>R:</a:t>
            </a:r>
            <a:r>
              <a:rPr lang="en-US" sz="2400" dirty="0" smtClean="0"/>
              <a:t>  What makes up a prepositional phrase?</a:t>
            </a:r>
          </a:p>
          <a:p>
            <a:r>
              <a:rPr lang="en-US" sz="2400" b="1" dirty="0" smtClean="0"/>
              <a:t>A:  </a:t>
            </a:r>
            <a:r>
              <a:rPr lang="en-US" sz="2400" dirty="0" smtClean="0"/>
              <a:t>In which sentence is the prepositional phrase underlined?</a:t>
            </a:r>
          </a:p>
          <a:p>
            <a:r>
              <a:rPr lang="en-US" sz="2400" b="1" dirty="0" smtClean="0"/>
              <a:t>	a) The heat of the midday sun </a:t>
            </a:r>
            <a:r>
              <a:rPr lang="en-US" sz="2400" b="1" u="sng" dirty="0" smtClean="0"/>
              <a:t>drives some creatures </a:t>
            </a:r>
            <a:r>
              <a:rPr lang="en-US" sz="2400" b="1" dirty="0" smtClean="0"/>
              <a:t>underground.</a:t>
            </a:r>
          </a:p>
          <a:p>
            <a:r>
              <a:rPr lang="en-US" sz="2400" b="1" dirty="0" smtClean="0"/>
              <a:t>	b) The deer find shade </a:t>
            </a:r>
            <a:r>
              <a:rPr lang="en-US" sz="2400" b="1" u="sng" dirty="0" smtClean="0"/>
              <a:t>in a narrow canyon</a:t>
            </a:r>
            <a:r>
              <a:rPr lang="en-US" sz="2400" b="1" dirty="0" smtClean="0"/>
              <a:t>.</a:t>
            </a:r>
          </a:p>
          <a:p>
            <a:r>
              <a:rPr lang="en-US" sz="2400" b="1" dirty="0" smtClean="0"/>
              <a:t>J:</a:t>
            </a:r>
            <a:r>
              <a:rPr lang="en-US" sz="2400" dirty="0" smtClean="0"/>
              <a:t>  How do you know?</a:t>
            </a:r>
            <a:endParaRPr lang="en-U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Prepositional Phrases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Underline the preposition.</a:t>
            </a:r>
          </a:p>
          <a:p>
            <a:r>
              <a:rPr lang="en-US" dirty="0" smtClean="0"/>
              <a:t>Circle the object.</a:t>
            </a:r>
          </a:p>
          <a:p>
            <a:r>
              <a:rPr lang="en-US" dirty="0" smtClean="0"/>
              <a:t>Write the prepositional phrase.</a:t>
            </a:r>
            <a:endParaRPr lang="en-US" dirty="0"/>
          </a:p>
        </p:txBody>
      </p:sp>
      <p:sp>
        <p:nvSpPr>
          <p:cNvPr id="5" name="Text Placeholder 4"/>
          <p:cNvSpPr>
            <a:spLocks noGrp="1"/>
          </p:cNvSpPr>
          <p:nvPr>
            <p:ph type="body" sz="quarter" idx="3"/>
          </p:nvPr>
        </p:nvSpPr>
        <p:spPr/>
        <p:txBody>
          <a:bodyPr/>
          <a:lstStyle/>
          <a:p>
            <a:r>
              <a:rPr lang="en-US" dirty="0" smtClean="0"/>
              <a:t>I do</a:t>
            </a:r>
            <a:endParaRPr lang="en-US" dirty="0"/>
          </a:p>
        </p:txBody>
      </p:sp>
      <p:sp>
        <p:nvSpPr>
          <p:cNvPr id="6" name="Content Placeholder 5"/>
          <p:cNvSpPr>
            <a:spLocks noGrp="1"/>
          </p:cNvSpPr>
          <p:nvPr>
            <p:ph sz="quarter" idx="4"/>
          </p:nvPr>
        </p:nvSpPr>
        <p:spPr/>
        <p:txBody>
          <a:bodyPr/>
          <a:lstStyle/>
          <a:p>
            <a:r>
              <a:rPr lang="en-US" dirty="0" smtClean="0"/>
              <a:t>The naturalist took a photograph of the rain forest’s canopy.</a:t>
            </a:r>
          </a:p>
          <a:p>
            <a:r>
              <a:rPr lang="en-US" dirty="0" smtClean="0"/>
              <a:t>First, I underline the preposition.</a:t>
            </a:r>
          </a:p>
          <a:p>
            <a:r>
              <a:rPr lang="en-US" dirty="0" smtClean="0"/>
              <a:t>Next, I circle the object.</a:t>
            </a:r>
          </a:p>
          <a:p>
            <a:r>
              <a:rPr lang="en-US" dirty="0" smtClean="0"/>
              <a:t>The prepositional phrase is: of the rain forest’s canopy.</a:t>
            </a:r>
            <a:endParaRPr lang="en-US" dirty="0"/>
          </a:p>
        </p:txBody>
      </p:sp>
      <p:cxnSp>
        <p:nvCxnSpPr>
          <p:cNvPr id="10" name="Straight Connector 9"/>
          <p:cNvCxnSpPr/>
          <p:nvPr/>
        </p:nvCxnSpPr>
        <p:spPr>
          <a:xfrm>
            <a:off x="6654800" y="2929467"/>
            <a:ext cx="321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6146800" y="2931055"/>
            <a:ext cx="1049867" cy="4725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accel="50000" decel="50000"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additive="base">
                                        <p:cTn id="4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accel="50000" decel="50000" fill="hold" grpId="0"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 calcmode="lin" valueType="num">
                                      <p:cBhvr additive="base">
                                        <p:cTn id="5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1"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Prepositional Phrases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Underline the preposition.</a:t>
            </a:r>
          </a:p>
          <a:p>
            <a:r>
              <a:rPr lang="en-US" dirty="0" smtClean="0"/>
              <a:t>Circle the object.</a:t>
            </a:r>
          </a:p>
          <a:p>
            <a:r>
              <a:rPr lang="en-US" dirty="0" smtClean="0"/>
              <a:t>Write the prepositional phrase.</a:t>
            </a:r>
            <a:endParaRPr lang="en-US"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Then she saw a golden lion </a:t>
            </a:r>
            <a:r>
              <a:rPr lang="en-US" dirty="0" err="1" smtClean="0"/>
              <a:t>tamarin</a:t>
            </a:r>
            <a:r>
              <a:rPr lang="en-US" dirty="0" smtClean="0"/>
              <a:t> resting in the shadows.</a:t>
            </a:r>
          </a:p>
          <a:p>
            <a:r>
              <a:rPr lang="en-US" dirty="0" smtClean="0"/>
              <a:t>What should we underline?</a:t>
            </a:r>
          </a:p>
          <a:p>
            <a:r>
              <a:rPr lang="en-US" dirty="0" smtClean="0"/>
              <a:t>What is the object?</a:t>
            </a:r>
          </a:p>
          <a:p>
            <a:r>
              <a:rPr lang="en-US" dirty="0" smtClean="0"/>
              <a:t>Record the prepositional phrase on your whiteboard.</a:t>
            </a:r>
          </a:p>
          <a:p>
            <a:r>
              <a:rPr lang="en-US" dirty="0" smtClean="0"/>
              <a:t>How did we know?</a:t>
            </a:r>
            <a:endParaRPr lang="en-US" dirty="0"/>
          </a:p>
        </p:txBody>
      </p:sp>
      <p:cxnSp>
        <p:nvCxnSpPr>
          <p:cNvPr id="10" name="Straight Connector 9"/>
          <p:cNvCxnSpPr/>
          <p:nvPr/>
        </p:nvCxnSpPr>
        <p:spPr>
          <a:xfrm>
            <a:off x="7636934" y="2931055"/>
            <a:ext cx="524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5096933" y="2931055"/>
            <a:ext cx="1270000" cy="4725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Prepositional Phrases</a:t>
            </a:r>
            <a:endParaRPr lang="en-US" dirty="0"/>
          </a:p>
        </p:txBody>
      </p:sp>
      <p:sp>
        <p:nvSpPr>
          <p:cNvPr id="3" name="Text Placeholder 2"/>
          <p:cNvSpPr>
            <a:spLocks noGrp="1"/>
          </p:cNvSpPr>
          <p:nvPr>
            <p:ph type="body" idx="1"/>
          </p:nvPr>
        </p:nvSpPr>
        <p:spPr/>
        <p:txBody>
          <a:bodyPr/>
          <a:lstStyle/>
          <a:p>
            <a:r>
              <a:rPr lang="en-US" dirty="0" smtClean="0"/>
              <a:t>Closure</a:t>
            </a:r>
            <a:endParaRPr lang="en-US" dirty="0"/>
          </a:p>
        </p:txBody>
      </p:sp>
      <p:sp>
        <p:nvSpPr>
          <p:cNvPr id="4" name="Content Placeholder 3"/>
          <p:cNvSpPr>
            <a:spLocks noGrp="1"/>
          </p:cNvSpPr>
          <p:nvPr>
            <p:ph sz="half" idx="2"/>
          </p:nvPr>
        </p:nvSpPr>
        <p:spPr>
          <a:xfrm>
            <a:off x="457200" y="2174874"/>
            <a:ext cx="4040188" cy="4479925"/>
          </a:xfrm>
        </p:spPr>
        <p:txBody>
          <a:bodyPr>
            <a:normAutofit/>
          </a:bodyPr>
          <a:lstStyle/>
          <a:p>
            <a:r>
              <a:rPr lang="en-US" dirty="0" smtClean="0"/>
              <a:t>What do we call a preposition, its object, and all the words in between?</a:t>
            </a:r>
          </a:p>
          <a:p>
            <a:r>
              <a:rPr lang="en-US" dirty="0" smtClean="0"/>
              <a:t>Identify the prepositional phrase:</a:t>
            </a:r>
          </a:p>
          <a:p>
            <a:pPr marL="742950" lvl="2" indent="-342900"/>
            <a:r>
              <a:rPr lang="en-US" dirty="0" smtClean="0"/>
              <a:t>In a nearby tree she spotted another one</a:t>
            </a:r>
            <a:r>
              <a:rPr lang="en-US" dirty="0" smtClean="0"/>
              <a:t>.</a:t>
            </a:r>
          </a:p>
          <a:p>
            <a:r>
              <a:rPr lang="en-US" dirty="0" smtClean="0"/>
              <a:t>What did you learn about prepositional phrases?</a:t>
            </a:r>
          </a:p>
        </p:txBody>
      </p:sp>
      <p:sp>
        <p:nvSpPr>
          <p:cNvPr id="5" name="Text Placeholder 4"/>
          <p:cNvSpPr>
            <a:spLocks noGrp="1"/>
          </p:cNvSpPr>
          <p:nvPr>
            <p:ph type="body" sz="quarter" idx="3"/>
          </p:nvPr>
        </p:nvSpPr>
        <p:spPr/>
        <p:txBody>
          <a:bodyPr/>
          <a:lstStyle/>
          <a:p>
            <a:r>
              <a:rPr lang="en-US" dirty="0" smtClean="0"/>
              <a:t>Independent Practice</a:t>
            </a:r>
            <a:endParaRPr lang="en-US" dirty="0"/>
          </a:p>
        </p:txBody>
      </p:sp>
      <p:sp>
        <p:nvSpPr>
          <p:cNvPr id="6" name="Content Placeholder 5"/>
          <p:cNvSpPr>
            <a:spLocks noGrp="1"/>
          </p:cNvSpPr>
          <p:nvPr>
            <p:ph sz="quarter" idx="4"/>
          </p:nvPr>
        </p:nvSpPr>
        <p:spPr/>
        <p:txBody>
          <a:bodyPr>
            <a:normAutofit/>
          </a:bodyPr>
          <a:lstStyle/>
          <a:p>
            <a:r>
              <a:rPr lang="en-US" dirty="0" smtClean="0"/>
              <a:t>Identify the prepositional phrases:</a:t>
            </a:r>
          </a:p>
          <a:p>
            <a:pPr lvl="1"/>
            <a:r>
              <a:rPr lang="en-US" dirty="0" smtClean="0"/>
              <a:t>At dusk she waited patiently with her guide.</a:t>
            </a:r>
          </a:p>
          <a:p>
            <a:pPr lvl="1"/>
            <a:r>
              <a:rPr lang="en-US" dirty="0" smtClean="0"/>
              <a:t>A </a:t>
            </a:r>
            <a:r>
              <a:rPr lang="en-US" dirty="0" err="1" smtClean="0"/>
              <a:t>tamarin</a:t>
            </a:r>
            <a:r>
              <a:rPr lang="en-US" dirty="0" smtClean="0"/>
              <a:t> in its natural habitat is not easy to photograph.</a:t>
            </a:r>
          </a:p>
          <a:p>
            <a:r>
              <a:rPr lang="en-US" dirty="0" smtClean="0"/>
              <a:t>Practice book pg. 378</a:t>
            </a:r>
            <a:endParaRPr lang="en-US" dirty="0"/>
          </a:p>
        </p:txBody>
      </p:sp>
      <p:sp>
        <p:nvSpPr>
          <p:cNvPr id="12" name="TextBox 11"/>
          <p:cNvSpPr txBox="1"/>
          <p:nvPr/>
        </p:nvSpPr>
        <p:spPr>
          <a:xfrm>
            <a:off x="7065180" y="6126163"/>
            <a:ext cx="1621620" cy="369332"/>
          </a:xfrm>
          <a:prstGeom prst="rect">
            <a:avLst/>
          </a:prstGeom>
          <a:noFill/>
        </p:spPr>
        <p:txBody>
          <a:bodyPr wrap="none" rtlCol="0">
            <a:spAutoFit/>
          </a:bodyPr>
          <a:lstStyle/>
          <a:p>
            <a:r>
              <a:rPr lang="en-US" dirty="0" smtClean="0">
                <a:hlinkClick r:id="rId3" action="ppaction://hlinksldjump"/>
              </a:rPr>
              <a:t>Back to Day 3</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linds(horizontal)">
                                      <p:cBhvr>
                                        <p:cTn id="28" dur="500"/>
                                        <p:tgtEl>
                                          <p:spTgt spid="6">
                                            <p:txEl>
                                              <p:pRg st="1" end="1"/>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linds(horizontal)">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blinds(horizontal)">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2"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pic>
        <p:nvPicPr>
          <p:cNvPr id="5" name="Content Placeholder 4" descr="Prepositional phrases.pdf"/>
          <p:cNvPicPr>
            <a:picLocks noGrp="1" noChangeAspect="1"/>
          </p:cNvPicPr>
          <p:nvPr>
            <p:ph idx="1"/>
          </p:nvPr>
        </p:nvPicPr>
        <mc:AlternateContent>
          <mc:Choice xmlns:ma="http://schemas.microsoft.com/office/mac/drawingml/2008/main" Requires="ma">
            <p:blipFill>
              <a:blip r:embed="rId3"/>
              <a:srcRect l="-41950" r="-41950"/>
              <a:stretch>
                <a:fillRect/>
              </a:stretch>
            </p:blipFill>
          </mc:Choice>
          <mc:Fallback>
            <p:blipFill>
              <a:blip r:embed="rId4"/>
              <a:srcRect l="-41950" r="-41950"/>
              <a:stretch>
                <a:fillRect/>
              </a:stretch>
            </p:blipFill>
          </mc:Fallback>
        </mc:AlternateContent>
        <p:spPr>
          <a:xfrm>
            <a:off x="-1964267" y="0"/>
            <a:ext cx="13174133" cy="7167055"/>
          </a:xfrm>
        </p:spPr>
      </p:pic>
      <p:sp>
        <p:nvSpPr>
          <p:cNvPr id="7" name="TextBox 6"/>
          <p:cNvSpPr txBox="1"/>
          <p:nvPr/>
        </p:nvSpPr>
        <p:spPr>
          <a:xfrm>
            <a:off x="7527747" y="6248400"/>
            <a:ext cx="1621620" cy="369332"/>
          </a:xfrm>
          <a:prstGeom prst="rect">
            <a:avLst/>
          </a:prstGeom>
          <a:noFill/>
        </p:spPr>
        <p:txBody>
          <a:bodyPr wrap="none" rtlCol="0">
            <a:spAutoFit/>
          </a:bodyPr>
          <a:lstStyle/>
          <a:p>
            <a:r>
              <a:rPr lang="en-US" dirty="0" smtClean="0">
                <a:hlinkClick r:id="rId5" action="ppaction://hlinksldjump"/>
              </a:rPr>
              <a:t>Back to Day 3</a:t>
            </a:r>
            <a:endParaRPr 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Day 4</a:t>
            </a:r>
            <a:endParaRPr lang="en-US" dirty="0"/>
          </a:p>
        </p:txBody>
      </p:sp>
      <p:sp>
        <p:nvSpPr>
          <p:cNvPr id="3" name="Content Placeholder 2"/>
          <p:cNvSpPr>
            <a:spLocks noGrp="1"/>
          </p:cNvSpPr>
          <p:nvPr>
            <p:ph sz="half" idx="1"/>
          </p:nvPr>
        </p:nvSpPr>
        <p:spPr>
          <a:xfrm>
            <a:off x="457200" y="1600200"/>
            <a:ext cx="4038600" cy="5037667"/>
          </a:xfrm>
        </p:spPr>
        <p:txBody>
          <a:bodyPr/>
          <a:lstStyle/>
          <a:p>
            <a:r>
              <a:rPr lang="en-US" u="sng" dirty="0" smtClean="0"/>
              <a:t>Reading</a:t>
            </a:r>
          </a:p>
          <a:p>
            <a:pPr lvl="1"/>
            <a:r>
              <a:rPr lang="en-US" dirty="0" smtClean="0"/>
              <a:t>“Tuning in on Animals” (644-647)</a:t>
            </a:r>
            <a:endParaRPr lang="en-US" dirty="0" smtClean="0"/>
          </a:p>
          <a:p>
            <a:r>
              <a:rPr lang="en-US" u="sng" dirty="0" smtClean="0"/>
              <a:t>Word Work</a:t>
            </a:r>
          </a:p>
          <a:p>
            <a:pPr lvl="1"/>
            <a:r>
              <a:rPr lang="en-US" dirty="0" smtClean="0"/>
              <a:t>Spelling</a:t>
            </a:r>
          </a:p>
          <a:p>
            <a:pPr lvl="2"/>
            <a:r>
              <a:rPr lang="en-US" dirty="0" smtClean="0"/>
              <a:t>Practice book pg. 375 (independent</a:t>
            </a:r>
            <a:r>
              <a:rPr lang="en-US" dirty="0" smtClean="0"/>
              <a:t>)</a:t>
            </a:r>
            <a:endParaRPr lang="en-US" dirty="0" smtClean="0"/>
          </a:p>
          <a:p>
            <a:pPr lvl="1"/>
            <a:r>
              <a:rPr lang="en-US" dirty="0" smtClean="0"/>
              <a:t>Word Histories: </a:t>
            </a:r>
            <a:r>
              <a:rPr lang="en-US" i="1" dirty="0" err="1" smtClean="0"/>
              <a:t>capere</a:t>
            </a:r>
            <a:r>
              <a:rPr lang="en-US" dirty="0" smtClean="0"/>
              <a:t> (347j)</a:t>
            </a:r>
            <a:endParaRPr lang="en-US" dirty="0" smtClean="0"/>
          </a:p>
          <a:p>
            <a:pPr lvl="2">
              <a:buNone/>
            </a:pPr>
            <a:endParaRPr lang="en-US" dirty="0"/>
          </a:p>
        </p:txBody>
      </p:sp>
      <p:sp>
        <p:nvSpPr>
          <p:cNvPr id="4" name="Content Placeholder 3"/>
          <p:cNvSpPr>
            <a:spLocks noGrp="1"/>
          </p:cNvSpPr>
          <p:nvPr>
            <p:ph sz="half" idx="2"/>
          </p:nvPr>
        </p:nvSpPr>
        <p:spPr/>
        <p:txBody>
          <a:bodyPr/>
          <a:lstStyle/>
          <a:p>
            <a:r>
              <a:rPr lang="en-US" u="sng" dirty="0" smtClean="0"/>
              <a:t>Writing and Language</a:t>
            </a:r>
          </a:p>
          <a:p>
            <a:pPr lvl="1"/>
            <a:r>
              <a:rPr lang="en-US" dirty="0" smtClean="0">
                <a:hlinkClick r:id="rId3" action="ppaction://hlinksldjump"/>
              </a:rPr>
              <a:t>Daily Language Practice</a:t>
            </a:r>
            <a:endParaRPr lang="en-US" dirty="0" smtClean="0"/>
          </a:p>
          <a:p>
            <a:pPr lvl="1"/>
            <a:r>
              <a:rPr lang="en-US" dirty="0" smtClean="0"/>
              <a:t>Expository Writing: Compare/Contrast</a:t>
            </a:r>
          </a:p>
          <a:p>
            <a:pPr lvl="2"/>
            <a:r>
              <a:rPr lang="en-US" dirty="0" smtClean="0"/>
              <a:t>Day 4: Revising (647N)</a:t>
            </a:r>
            <a:endParaRPr lang="en-US" dirty="0"/>
          </a:p>
        </p:txBody>
      </p:sp>
      <p:sp>
        <p:nvSpPr>
          <p:cNvPr id="6" name="TextBox 5"/>
          <p:cNvSpPr txBox="1"/>
          <p:nvPr/>
        </p:nvSpPr>
        <p:spPr>
          <a:xfrm>
            <a:off x="6423290" y="5941497"/>
            <a:ext cx="2263510" cy="369332"/>
          </a:xfrm>
          <a:prstGeom prst="rect">
            <a:avLst/>
          </a:prstGeom>
          <a:noFill/>
        </p:spPr>
        <p:txBody>
          <a:bodyPr wrap="none" rtlCol="0">
            <a:spAutoFit/>
          </a:bodyPr>
          <a:lstStyle/>
          <a:p>
            <a:r>
              <a:rPr lang="en-US" dirty="0" smtClean="0">
                <a:hlinkClick r:id="rId4" action="ppaction://hlinksldjump"/>
              </a:rPr>
              <a:t>Back to </a:t>
            </a:r>
            <a:r>
              <a:rPr lang="en-US" i="1" dirty="0" smtClean="0">
                <a:hlinkClick r:id="rId4" action="ppaction://hlinksldjump"/>
              </a:rPr>
              <a:t>Golden Lion</a:t>
            </a:r>
            <a:endParaRPr lang="en-US"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Vocabulary</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We will define new vocabulary words.</a:t>
            </a:r>
            <a:endParaRPr lang="en-US" dirty="0"/>
          </a:p>
        </p:txBody>
      </p:sp>
      <p:sp>
        <p:nvSpPr>
          <p:cNvPr id="4" name="Content Placeholder 3"/>
          <p:cNvSpPr>
            <a:spLocks noGrp="1"/>
          </p:cNvSpPr>
          <p:nvPr>
            <p:ph sz="half" idx="2"/>
          </p:nvPr>
        </p:nvSpPr>
        <p:spPr/>
        <p:txBody>
          <a:bodyPr>
            <a:normAutofit fontScale="92500" lnSpcReduction="20000"/>
          </a:bodyPr>
          <a:lstStyle/>
          <a:p>
            <a:r>
              <a:rPr lang="en-US" u="sng" dirty="0" smtClean="0"/>
              <a:t>Canopy</a:t>
            </a:r>
            <a:r>
              <a:rPr lang="en-US" dirty="0" smtClean="0"/>
              <a:t>: the high, sheltering branches of rain forest trees.</a:t>
            </a:r>
          </a:p>
          <a:p>
            <a:r>
              <a:rPr lang="en-US" u="sng" dirty="0" smtClean="0"/>
              <a:t>Captive</a:t>
            </a:r>
            <a:r>
              <a:rPr lang="en-US" dirty="0" smtClean="0"/>
              <a:t>: captured; held against one’s will</a:t>
            </a:r>
          </a:p>
          <a:p>
            <a:r>
              <a:rPr lang="en-US" u="sng" dirty="0" smtClean="0"/>
              <a:t>Dilemma</a:t>
            </a:r>
            <a:r>
              <a:rPr lang="en-US" dirty="0" smtClean="0"/>
              <a:t>: a situation in which one is given difficult choices to make</a:t>
            </a:r>
          </a:p>
          <a:p>
            <a:r>
              <a:rPr lang="en-US" u="sng" dirty="0" smtClean="0"/>
              <a:t>Extinction</a:t>
            </a:r>
            <a:r>
              <a:rPr lang="en-US" dirty="0" smtClean="0"/>
              <a:t>: the condition of having died out</a:t>
            </a:r>
          </a:p>
          <a:p>
            <a:r>
              <a:rPr lang="en-US" u="sng" dirty="0" smtClean="0"/>
              <a:t>Genes</a:t>
            </a:r>
            <a:r>
              <a:rPr lang="en-US" dirty="0" smtClean="0"/>
              <a:t>: tiny piece of matter in cells that carry the blueprints for characteristics</a:t>
            </a:r>
            <a:endParaRPr lang="en-US" u="sng" dirty="0"/>
          </a:p>
        </p:txBody>
      </p:sp>
      <p:sp>
        <p:nvSpPr>
          <p:cNvPr id="6" name="Content Placeholder 5"/>
          <p:cNvSpPr>
            <a:spLocks noGrp="1"/>
          </p:cNvSpPr>
          <p:nvPr>
            <p:ph sz="quarter" idx="4"/>
          </p:nvPr>
        </p:nvSpPr>
        <p:spPr>
          <a:xfrm>
            <a:off x="4645025" y="1535113"/>
            <a:ext cx="4041775" cy="4591050"/>
          </a:xfrm>
        </p:spPr>
        <p:txBody>
          <a:bodyPr>
            <a:normAutofit fontScale="92500"/>
          </a:bodyPr>
          <a:lstStyle/>
          <a:p>
            <a:r>
              <a:rPr lang="en-US" u="sng" dirty="0" smtClean="0"/>
              <a:t>Habitat</a:t>
            </a:r>
            <a:r>
              <a:rPr lang="en-US" dirty="0" smtClean="0"/>
              <a:t>: a natural environment for native creatures</a:t>
            </a:r>
          </a:p>
          <a:p>
            <a:r>
              <a:rPr lang="en-US" u="sng" dirty="0" smtClean="0"/>
              <a:t>Humid</a:t>
            </a:r>
            <a:r>
              <a:rPr lang="en-US" dirty="0" smtClean="0"/>
              <a:t>: containing a large amount of water vapor</a:t>
            </a:r>
          </a:p>
          <a:p>
            <a:r>
              <a:rPr lang="en-US" u="sng" dirty="0" smtClean="0"/>
              <a:t>Observation</a:t>
            </a:r>
            <a:r>
              <a:rPr lang="en-US" dirty="0" smtClean="0"/>
              <a:t>: the act of paying close attention</a:t>
            </a:r>
          </a:p>
          <a:p>
            <a:r>
              <a:rPr lang="en-US" u="sng" dirty="0" smtClean="0"/>
              <a:t>Predators</a:t>
            </a:r>
            <a:r>
              <a:rPr lang="en-US" dirty="0" smtClean="0"/>
              <a:t>: animals that prey on others</a:t>
            </a:r>
          </a:p>
          <a:p>
            <a:r>
              <a:rPr lang="en-US" u="sng" dirty="0" smtClean="0"/>
              <a:t>Reintroduction</a:t>
            </a:r>
            <a:r>
              <a:rPr lang="en-US" dirty="0" smtClean="0"/>
              <a:t>: the process of returning animals to their native habitats.</a:t>
            </a:r>
            <a:endParaRPr lang="en-US" u="sng" dirty="0"/>
          </a:p>
        </p:txBody>
      </p:sp>
      <p:pic>
        <p:nvPicPr>
          <p:cNvPr id="8" name="Picture 7" descr="Screen shot 2011-02-15 at 2.45.17 PM.png"/>
          <p:cNvPicPr>
            <a:picLocks noChangeAspect="1"/>
          </p:cNvPicPr>
          <p:nvPr/>
        </p:nvPicPr>
        <p:blipFill>
          <a:blip r:embed="rId3"/>
          <a:stretch>
            <a:fillRect/>
          </a:stretch>
        </p:blipFill>
        <p:spPr>
          <a:xfrm>
            <a:off x="2834388" y="2895657"/>
            <a:ext cx="6098074" cy="3962343"/>
          </a:xfrm>
          <a:prstGeom prst="rect">
            <a:avLst/>
          </a:prstGeom>
        </p:spPr>
      </p:pic>
      <p:pic>
        <p:nvPicPr>
          <p:cNvPr id="9" name="Picture 8" descr="Screen shot 2011-02-15 at 2.46.22 PM.png"/>
          <p:cNvPicPr>
            <a:picLocks noChangeAspect="1"/>
          </p:cNvPicPr>
          <p:nvPr/>
        </p:nvPicPr>
        <p:blipFill>
          <a:blip r:embed="rId4"/>
          <a:stretch>
            <a:fillRect/>
          </a:stretch>
        </p:blipFill>
        <p:spPr>
          <a:xfrm>
            <a:off x="4645025" y="1535113"/>
            <a:ext cx="4406900" cy="4902201"/>
          </a:xfrm>
          <a:prstGeom prst="rect">
            <a:avLst/>
          </a:prstGeom>
        </p:spPr>
      </p:pic>
      <p:pic>
        <p:nvPicPr>
          <p:cNvPr id="10" name="Picture 9" descr="Screen shot 2011-02-15 at 2.47.39 PM.png"/>
          <p:cNvPicPr>
            <a:picLocks noChangeAspect="1"/>
          </p:cNvPicPr>
          <p:nvPr/>
        </p:nvPicPr>
        <p:blipFill>
          <a:blip r:embed="rId5"/>
          <a:stretch>
            <a:fillRect/>
          </a:stretch>
        </p:blipFill>
        <p:spPr>
          <a:xfrm>
            <a:off x="4497388" y="2541321"/>
            <a:ext cx="4682994" cy="2616702"/>
          </a:xfrm>
          <a:prstGeom prst="rect">
            <a:avLst/>
          </a:prstGeom>
        </p:spPr>
      </p:pic>
      <p:pic>
        <p:nvPicPr>
          <p:cNvPr id="11" name="Picture 10" descr="Screen shot 2011-02-15 at 2.48.48 PM.png"/>
          <p:cNvPicPr>
            <a:picLocks noChangeAspect="1"/>
          </p:cNvPicPr>
          <p:nvPr/>
        </p:nvPicPr>
        <p:blipFill>
          <a:blip r:embed="rId6"/>
          <a:stretch>
            <a:fillRect/>
          </a:stretch>
        </p:blipFill>
        <p:spPr>
          <a:xfrm>
            <a:off x="4656315" y="3601804"/>
            <a:ext cx="4395610" cy="2835510"/>
          </a:xfrm>
          <a:prstGeom prst="rect">
            <a:avLst/>
          </a:prstGeom>
        </p:spPr>
      </p:pic>
      <p:pic>
        <p:nvPicPr>
          <p:cNvPr id="12" name="Picture 11" descr="Screen shot 2011-02-15 at 2.49.35 PM.png"/>
          <p:cNvPicPr>
            <a:picLocks noChangeAspect="1"/>
          </p:cNvPicPr>
          <p:nvPr/>
        </p:nvPicPr>
        <p:blipFill>
          <a:blip r:embed="rId7"/>
          <a:stretch>
            <a:fillRect/>
          </a:stretch>
        </p:blipFill>
        <p:spPr>
          <a:xfrm>
            <a:off x="160531" y="2174875"/>
            <a:ext cx="4336857" cy="3951288"/>
          </a:xfrm>
          <a:prstGeom prst="rect">
            <a:avLst/>
          </a:prstGeom>
        </p:spPr>
      </p:pic>
      <p:pic>
        <p:nvPicPr>
          <p:cNvPr id="13" name="Picture 12" descr="Screen shot 2011-02-15 at 2.50.11 PM.png"/>
          <p:cNvPicPr>
            <a:picLocks noChangeAspect="1"/>
          </p:cNvPicPr>
          <p:nvPr/>
        </p:nvPicPr>
        <p:blipFill>
          <a:blip r:embed="rId8"/>
          <a:stretch>
            <a:fillRect/>
          </a:stretch>
        </p:blipFill>
        <p:spPr>
          <a:xfrm>
            <a:off x="160531" y="2174875"/>
            <a:ext cx="4362504" cy="3951288"/>
          </a:xfrm>
          <a:prstGeom prst="rect">
            <a:avLst/>
          </a:prstGeom>
        </p:spPr>
      </p:pic>
      <p:pic>
        <p:nvPicPr>
          <p:cNvPr id="14" name="Picture 13" descr="Screen shot 2011-02-15 at 2.50.35 PM.png"/>
          <p:cNvPicPr>
            <a:picLocks noChangeAspect="1"/>
          </p:cNvPicPr>
          <p:nvPr/>
        </p:nvPicPr>
        <p:blipFill>
          <a:blip r:embed="rId9"/>
          <a:stretch>
            <a:fillRect/>
          </a:stretch>
        </p:blipFill>
        <p:spPr>
          <a:xfrm>
            <a:off x="0" y="2174875"/>
            <a:ext cx="4064001" cy="3951288"/>
          </a:xfrm>
          <a:prstGeom prst="rect">
            <a:avLst/>
          </a:prstGeom>
        </p:spPr>
      </p:pic>
      <p:pic>
        <p:nvPicPr>
          <p:cNvPr id="15" name="Picture 14" descr="Screen shot 2011-02-15 at 2.52.33 PM.png"/>
          <p:cNvPicPr>
            <a:picLocks noChangeAspect="1"/>
          </p:cNvPicPr>
          <p:nvPr/>
        </p:nvPicPr>
        <p:blipFill>
          <a:blip r:embed="rId10"/>
          <a:stretch>
            <a:fillRect/>
          </a:stretch>
        </p:blipFill>
        <p:spPr>
          <a:xfrm>
            <a:off x="0" y="2174875"/>
            <a:ext cx="4167899" cy="423173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par>
                          <p:cTn id="15" fill="hold">
                            <p:stCondLst>
                              <p:cond delay="0"/>
                            </p:stCondLst>
                            <p:childTnLst>
                              <p:par>
                                <p:cTn id="16" presetID="3" presetClass="entr" presetSubtype="1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linds(horizontal)">
                                      <p:cBhvr>
                                        <p:cTn id="18" dur="500"/>
                                        <p:tgtEl>
                                          <p:spTgt spid="4">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par>
                          <p:cTn id="26" fill="hold">
                            <p:stCondLst>
                              <p:cond delay="0"/>
                            </p:stCondLst>
                            <p:childTnLst>
                              <p:par>
                                <p:cTn id="27" presetID="3" presetClass="entr" presetSubtype="10"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linds(horizontal)">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linds(horizontal)">
                                      <p:cBhvr>
                                        <p:cTn id="34" dur="500"/>
                                        <p:tgtEl>
                                          <p:spTgt spid="4">
                                            <p:txEl>
                                              <p:pRg st="3" end="3"/>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par>
                          <p:cTn id="42" fill="hold">
                            <p:stCondLst>
                              <p:cond delay="0"/>
                            </p:stCondLst>
                            <p:childTnLst>
                              <p:par>
                                <p:cTn id="43" presetID="3" presetClass="entr" presetSubtype="10" fill="hold" grpId="0" nodeType="after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blinds(horizontal)">
                                      <p:cBhvr>
                                        <p:cTn id="45" dur="500"/>
                                        <p:tgtEl>
                                          <p:spTgt spid="4">
                                            <p:txEl>
                                              <p:pRg st="4" end="4"/>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p:stCondLst>
                              <p:cond delay="0"/>
                            </p:stCondLst>
                            <p:childTnLst>
                              <p:par>
                                <p:cTn id="54" presetID="3" presetClass="entr" presetSubtype="10" fill="hold" grpId="0" nodeType="after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blinds(horizontal)">
                                      <p:cBhvr>
                                        <p:cTn id="56" dur="500"/>
                                        <p:tgtEl>
                                          <p:spTgt spid="6">
                                            <p:txEl>
                                              <p:pRg st="0" end="0"/>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2"/>
                                        </p:tgtEl>
                                        <p:attrNameLst>
                                          <p:attrName>style.visibility</p:attrName>
                                        </p:attrNameLst>
                                      </p:cBhvr>
                                      <p:to>
                                        <p:strVal val="hidden"/>
                                      </p:to>
                                    </p:set>
                                  </p:childTnLst>
                                </p:cTn>
                              </p:par>
                            </p:childTnLst>
                          </p:cTn>
                        </p:par>
                        <p:par>
                          <p:cTn id="64" fill="hold">
                            <p:stCondLst>
                              <p:cond delay="0"/>
                            </p:stCondLst>
                            <p:childTnLst>
                              <p:par>
                                <p:cTn id="65" presetID="3" presetClass="entr" presetSubtype="10" fill="hold" grpId="0" nodeType="after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blinds(horizontal)">
                                      <p:cBhvr>
                                        <p:cTn id="67" dur="500"/>
                                        <p:tgtEl>
                                          <p:spTgt spid="6">
                                            <p:txEl>
                                              <p:pRg st="1" end="1"/>
                                            </p:txEl>
                                          </p:spTgt>
                                        </p:tgtEl>
                                      </p:cBhvr>
                                    </p:animEffect>
                                  </p:childTnLst>
                                </p:cTn>
                              </p:par>
                              <p:par>
                                <p:cTn id="68" presetID="3" presetClass="entr" presetSubtype="1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linds(horizontal)">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3"/>
                                        </p:tgtEl>
                                        <p:attrNameLst>
                                          <p:attrName>style.visibility</p:attrName>
                                        </p:attrNameLst>
                                      </p:cBhvr>
                                      <p:to>
                                        <p:strVal val="hidden"/>
                                      </p:to>
                                    </p:set>
                                  </p:childTnLst>
                                </p:cTn>
                              </p:par>
                            </p:childTnLst>
                          </p:cTn>
                        </p:par>
                        <p:par>
                          <p:cTn id="75" fill="hold">
                            <p:stCondLst>
                              <p:cond delay="0"/>
                            </p:stCondLst>
                            <p:childTnLst>
                              <p:par>
                                <p:cTn id="76" presetID="3" presetClass="entr" presetSubtype="10" fill="hold" grpId="0" nodeType="afterEffect">
                                  <p:stCondLst>
                                    <p:cond delay="0"/>
                                  </p:stCondLst>
                                  <p:childTnLst>
                                    <p:set>
                                      <p:cBhvr>
                                        <p:cTn id="77" dur="1" fill="hold">
                                          <p:stCondLst>
                                            <p:cond delay="0"/>
                                          </p:stCondLst>
                                        </p:cTn>
                                        <p:tgtEl>
                                          <p:spTgt spid="6">
                                            <p:txEl>
                                              <p:pRg st="2" end="2"/>
                                            </p:txEl>
                                          </p:spTgt>
                                        </p:tgtEl>
                                        <p:attrNameLst>
                                          <p:attrName>style.visibility</p:attrName>
                                        </p:attrNameLst>
                                      </p:cBhvr>
                                      <p:to>
                                        <p:strVal val="visible"/>
                                      </p:to>
                                    </p:set>
                                    <p:animEffect transition="in" filter="blinds(horizontal)">
                                      <p:cBhvr>
                                        <p:cTn id="78" dur="500"/>
                                        <p:tgtEl>
                                          <p:spTgt spid="6">
                                            <p:txEl>
                                              <p:pRg st="2" end="2"/>
                                            </p:txEl>
                                          </p:spTgt>
                                        </p:tgtEl>
                                      </p:cBhvr>
                                    </p:animEffect>
                                  </p:childTnLst>
                                </p:cTn>
                              </p:par>
                              <p:par>
                                <p:cTn id="79" presetID="3" presetClass="entr" presetSubtype="1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linds(horizontal)">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4"/>
                                        </p:tgtEl>
                                        <p:attrNameLst>
                                          <p:attrName>style.visibility</p:attrName>
                                        </p:attrNameLst>
                                      </p:cBhvr>
                                      <p:to>
                                        <p:strVal val="hidden"/>
                                      </p:to>
                                    </p:set>
                                  </p:childTnLst>
                                </p:cTn>
                              </p:par>
                            </p:childTnLst>
                          </p:cTn>
                        </p:par>
                        <p:par>
                          <p:cTn id="86" fill="hold">
                            <p:stCondLst>
                              <p:cond delay="0"/>
                            </p:stCondLst>
                            <p:childTnLst>
                              <p:par>
                                <p:cTn id="87" presetID="3" presetClass="entr" presetSubtype="10" fill="hold" grpId="0" nodeType="afterEffect">
                                  <p:stCondLst>
                                    <p:cond delay="0"/>
                                  </p:stCondLst>
                                  <p:childTnLst>
                                    <p:set>
                                      <p:cBhvr>
                                        <p:cTn id="88" dur="1" fill="hold">
                                          <p:stCondLst>
                                            <p:cond delay="0"/>
                                          </p:stCondLst>
                                        </p:cTn>
                                        <p:tgtEl>
                                          <p:spTgt spid="6">
                                            <p:txEl>
                                              <p:pRg st="3" end="3"/>
                                            </p:txEl>
                                          </p:spTgt>
                                        </p:tgtEl>
                                        <p:attrNameLst>
                                          <p:attrName>style.visibility</p:attrName>
                                        </p:attrNameLst>
                                      </p:cBhvr>
                                      <p:to>
                                        <p:strVal val="visible"/>
                                      </p:to>
                                    </p:set>
                                    <p:animEffect transition="in" filter="blinds(horizontal)">
                                      <p:cBhvr>
                                        <p:cTn id="89" dur="500"/>
                                        <p:tgtEl>
                                          <p:spTgt spid="6">
                                            <p:txEl>
                                              <p:pRg st="3" end="3"/>
                                            </p:txEl>
                                          </p:spTgt>
                                        </p:tgtEl>
                                      </p:cBhvr>
                                    </p:animEffect>
                                  </p:childTnLst>
                                </p:cTn>
                              </p:par>
                              <p:par>
                                <p:cTn id="90" presetID="3" presetClass="entr" presetSubtype="10" fill="hold"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5"/>
                                        </p:tgtEl>
                                        <p:attrNameLst>
                                          <p:attrName>style.visibility</p:attrName>
                                        </p:attrNameLst>
                                      </p:cBhvr>
                                      <p:to>
                                        <p:strVal val="hidden"/>
                                      </p:to>
                                    </p:set>
                                  </p:childTnLst>
                                </p:cTn>
                              </p:par>
                            </p:childTnLst>
                          </p:cTn>
                        </p:par>
                        <p:par>
                          <p:cTn id="97" fill="hold">
                            <p:stCondLst>
                              <p:cond delay="0"/>
                            </p:stCondLst>
                            <p:childTnLst>
                              <p:par>
                                <p:cTn id="98" presetID="3" presetClass="entr" presetSubtype="10" fill="hold" grpId="0" nodeType="afterEffect">
                                  <p:stCondLst>
                                    <p:cond delay="0"/>
                                  </p:stCondLst>
                                  <p:childTnLst>
                                    <p:set>
                                      <p:cBhvr>
                                        <p:cTn id="99" dur="1" fill="hold">
                                          <p:stCondLst>
                                            <p:cond delay="0"/>
                                          </p:stCondLst>
                                        </p:cTn>
                                        <p:tgtEl>
                                          <p:spTgt spid="6">
                                            <p:txEl>
                                              <p:pRg st="4" end="4"/>
                                            </p:txEl>
                                          </p:spTgt>
                                        </p:tgtEl>
                                        <p:attrNameLst>
                                          <p:attrName>style.visibility</p:attrName>
                                        </p:attrNameLst>
                                      </p:cBhvr>
                                      <p:to>
                                        <p:strVal val="visible"/>
                                      </p:to>
                                    </p:set>
                                    <p:animEffect transition="in" filter="blinds(horizontal)">
                                      <p:cBhvr>
                                        <p:cTn id="10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Daily Language Practice</a:t>
            </a:r>
            <a:endParaRPr lang="en-US" dirty="0"/>
          </a:p>
        </p:txBody>
      </p:sp>
      <p:sp>
        <p:nvSpPr>
          <p:cNvPr id="3" name="Content Placeholder 2"/>
          <p:cNvSpPr>
            <a:spLocks noGrp="1"/>
          </p:cNvSpPr>
          <p:nvPr>
            <p:ph idx="1"/>
          </p:nvPr>
        </p:nvSpPr>
        <p:spPr/>
        <p:txBody>
          <a:bodyPr>
            <a:normAutofit/>
          </a:bodyPr>
          <a:lstStyle/>
          <a:p>
            <a:r>
              <a:rPr lang="en-US" dirty="0" smtClean="0"/>
              <a:t>Mr. and </a:t>
            </a:r>
            <a:r>
              <a:rPr lang="en-US" dirty="0" err="1" smtClean="0"/>
              <a:t>Mrs</a:t>
            </a:r>
            <a:r>
              <a:rPr lang="en-US" dirty="0" smtClean="0"/>
              <a:t> Chen called our </a:t>
            </a:r>
            <a:r>
              <a:rPr lang="en-US" dirty="0" err="1" smtClean="0"/>
              <a:t>attenshun</a:t>
            </a:r>
            <a:r>
              <a:rPr lang="en-US" dirty="0" smtClean="0"/>
              <a:t> to the Chinese scrolls in the museum.</a:t>
            </a:r>
          </a:p>
          <a:p>
            <a:endParaRPr lang="en-US" dirty="0" smtClean="0"/>
          </a:p>
          <a:p>
            <a:r>
              <a:rPr lang="en-US" dirty="0" smtClean="0"/>
              <a:t>Last night Scott asks me what homework we had for </a:t>
            </a:r>
            <a:r>
              <a:rPr lang="en-US" dirty="0" err="1" smtClean="0"/>
              <a:t>hiztory</a:t>
            </a:r>
            <a:r>
              <a:rPr lang="en-US" dirty="0" smtClean="0"/>
              <a:t> class.</a:t>
            </a:r>
            <a:endParaRPr lang="en-US" dirty="0"/>
          </a:p>
        </p:txBody>
      </p:sp>
      <p:sp>
        <p:nvSpPr>
          <p:cNvPr id="4" name="Text Placeholder 3"/>
          <p:cNvSpPr>
            <a:spLocks noGrp="1"/>
          </p:cNvSpPr>
          <p:nvPr>
            <p:ph type="body" sz="half" idx="2"/>
          </p:nvPr>
        </p:nvSpPr>
        <p:spPr/>
        <p:txBody>
          <a:bodyPr>
            <a:normAutofit/>
          </a:bodyPr>
          <a:lstStyle/>
          <a:p>
            <a:r>
              <a:rPr lang="en-US" sz="2400" dirty="0" smtClean="0"/>
              <a:t>We will proofread and correct sentences with grammar and spelling errors.</a:t>
            </a:r>
            <a:endParaRPr lang="en-US" sz="2400" dirty="0"/>
          </a:p>
        </p:txBody>
      </p:sp>
      <p:sp>
        <p:nvSpPr>
          <p:cNvPr id="6" name="TextBox 5"/>
          <p:cNvSpPr txBox="1"/>
          <p:nvPr/>
        </p:nvSpPr>
        <p:spPr>
          <a:xfrm>
            <a:off x="7065180" y="6364998"/>
            <a:ext cx="1621620" cy="369332"/>
          </a:xfrm>
          <a:prstGeom prst="rect">
            <a:avLst/>
          </a:prstGeom>
          <a:noFill/>
        </p:spPr>
        <p:txBody>
          <a:bodyPr wrap="none" rtlCol="0">
            <a:spAutoFit/>
          </a:bodyPr>
          <a:lstStyle/>
          <a:p>
            <a:r>
              <a:rPr lang="en-US" dirty="0" smtClean="0">
                <a:hlinkClick r:id="rId3" action="ppaction://hlinksldjump"/>
              </a:rPr>
              <a:t>Back to Day 4</a:t>
            </a:r>
            <a:endParaRPr lang="en-US" dirty="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1-02-15 at 2.15.47 PM.png"/>
          <p:cNvPicPr>
            <a:picLocks noChangeAspect="1"/>
          </p:cNvPicPr>
          <p:nvPr/>
        </p:nvPicPr>
        <p:blipFill>
          <a:blip r:embed="rId2">
            <a:alphaModFix amt="27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Day 5</a:t>
            </a:r>
            <a:endParaRPr lang="en-US" dirty="0"/>
          </a:p>
        </p:txBody>
      </p:sp>
      <p:sp>
        <p:nvSpPr>
          <p:cNvPr id="3" name="Content Placeholder 2"/>
          <p:cNvSpPr>
            <a:spLocks noGrp="1"/>
          </p:cNvSpPr>
          <p:nvPr>
            <p:ph sz="half" idx="1"/>
          </p:nvPr>
        </p:nvSpPr>
        <p:spPr/>
        <p:txBody>
          <a:bodyPr/>
          <a:lstStyle/>
          <a:p>
            <a:r>
              <a:rPr lang="en-US" u="sng" dirty="0" smtClean="0"/>
              <a:t>Reading</a:t>
            </a:r>
          </a:p>
          <a:p>
            <a:pPr lvl="1"/>
            <a:r>
              <a:rPr lang="en-US" dirty="0" smtClean="0"/>
              <a:t>Comprehension Test</a:t>
            </a:r>
          </a:p>
          <a:p>
            <a:pPr lvl="1"/>
            <a:r>
              <a:rPr lang="en-US" dirty="0" smtClean="0"/>
              <a:t>Vocabulary Test</a:t>
            </a:r>
          </a:p>
          <a:p>
            <a:r>
              <a:rPr lang="en-US" u="sng" dirty="0" smtClean="0"/>
              <a:t>Word Work</a:t>
            </a:r>
          </a:p>
          <a:p>
            <a:pPr lvl="1"/>
            <a:r>
              <a:rPr lang="en-US" dirty="0" smtClean="0"/>
              <a:t>Spelling Test</a:t>
            </a:r>
            <a:endParaRPr lang="en-US" dirty="0"/>
          </a:p>
        </p:txBody>
      </p:sp>
      <p:sp>
        <p:nvSpPr>
          <p:cNvPr id="4" name="Content Placeholder 3"/>
          <p:cNvSpPr>
            <a:spLocks noGrp="1"/>
          </p:cNvSpPr>
          <p:nvPr>
            <p:ph sz="half" idx="2"/>
          </p:nvPr>
        </p:nvSpPr>
        <p:spPr/>
        <p:txBody>
          <a:bodyPr/>
          <a:lstStyle/>
          <a:p>
            <a:r>
              <a:rPr lang="en-US" u="sng" dirty="0" smtClean="0"/>
              <a:t>Writing and Language</a:t>
            </a:r>
          </a:p>
          <a:p>
            <a:pPr lvl="1"/>
            <a:r>
              <a:rPr lang="en-US" dirty="0" smtClean="0"/>
              <a:t>Practice book pg. 379</a:t>
            </a:r>
          </a:p>
          <a:p>
            <a:pPr lvl="1"/>
            <a:r>
              <a:rPr lang="en-US" dirty="0" smtClean="0"/>
              <a:t>Expository: Compare/Contrast	</a:t>
            </a:r>
          </a:p>
          <a:p>
            <a:pPr lvl="2"/>
            <a:r>
              <a:rPr lang="en-US" dirty="0" smtClean="0"/>
              <a:t>Day 5: editing (647N)</a:t>
            </a:r>
            <a:endParaRPr lang="en-US" dirty="0"/>
          </a:p>
        </p:txBody>
      </p:sp>
      <p:sp>
        <p:nvSpPr>
          <p:cNvPr id="7" name="TextBox 6"/>
          <p:cNvSpPr txBox="1"/>
          <p:nvPr/>
        </p:nvSpPr>
        <p:spPr>
          <a:xfrm>
            <a:off x="6423290" y="5929868"/>
            <a:ext cx="2263510" cy="369332"/>
          </a:xfrm>
          <a:prstGeom prst="rect">
            <a:avLst/>
          </a:prstGeom>
          <a:noFill/>
        </p:spPr>
        <p:txBody>
          <a:bodyPr wrap="none" rtlCol="0">
            <a:spAutoFit/>
          </a:bodyPr>
          <a:lstStyle/>
          <a:p>
            <a:r>
              <a:rPr lang="en-US" dirty="0" smtClean="0">
                <a:hlinkClick r:id="rId3" action="ppaction://hlinksldjump"/>
              </a:rPr>
              <a:t>Back to </a:t>
            </a:r>
            <a:r>
              <a:rPr lang="en-US" i="1" dirty="0" smtClean="0">
                <a:hlinkClick r:id="rId3" action="ppaction://hlinksldjump"/>
              </a:rPr>
              <a:t>Golden Lion</a:t>
            </a:r>
            <a:endParaRPr lang="en-US"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1-02-15 at 2.15.47 PM.png"/>
          <p:cNvPicPr>
            <a:picLocks noChangeAspect="1"/>
          </p:cNvPicPr>
          <p:nvPr/>
        </p:nvPicPr>
        <p:blipFill>
          <a:blip r:embed="rId2">
            <a:alphaModFix amt="13000"/>
          </a:blip>
          <a:srcRect r="4655"/>
          <a:stretch>
            <a:fillRect/>
          </a:stretch>
        </p:blipFill>
        <p:spPr>
          <a:xfrm>
            <a:off x="0" y="0"/>
            <a:ext cx="9149367" cy="6870700"/>
          </a:xfrm>
          <a:prstGeom prst="rect">
            <a:avLst/>
          </a:prstGeom>
        </p:spPr>
      </p:pic>
      <p:sp>
        <p:nvSpPr>
          <p:cNvPr id="2" name="Title 1"/>
          <p:cNvSpPr>
            <a:spLocks noGrp="1"/>
          </p:cNvSpPr>
          <p:nvPr>
            <p:ph type="title"/>
          </p:nvPr>
        </p:nvSpPr>
        <p:spPr>
          <a:xfrm>
            <a:off x="457201" y="273050"/>
            <a:ext cx="2806506" cy="1162050"/>
          </a:xfrm>
        </p:spPr>
        <p:txBody>
          <a:bodyPr/>
          <a:lstStyle/>
          <a:p>
            <a:r>
              <a:rPr lang="en-US" dirty="0" smtClean="0"/>
              <a:t>We will insert words where they best fit the context.</a:t>
            </a:r>
            <a:endParaRPr lang="en-US" dirty="0"/>
          </a:p>
        </p:txBody>
      </p:sp>
      <p:sp>
        <p:nvSpPr>
          <p:cNvPr id="4" name="Text Placeholder 3"/>
          <p:cNvSpPr>
            <a:spLocks noGrp="1"/>
          </p:cNvSpPr>
          <p:nvPr>
            <p:ph type="body" sz="half" idx="2"/>
          </p:nvPr>
        </p:nvSpPr>
        <p:spPr/>
        <p:txBody>
          <a:bodyPr>
            <a:normAutofit/>
          </a:bodyPr>
          <a:lstStyle/>
          <a:p>
            <a:r>
              <a:rPr lang="en-US" sz="2400" dirty="0"/>
              <a:t>c</a:t>
            </a:r>
            <a:r>
              <a:rPr lang="en-US" sz="2400" dirty="0" smtClean="0"/>
              <a:t>anopy</a:t>
            </a:r>
          </a:p>
          <a:p>
            <a:r>
              <a:rPr lang="en-US" sz="2400" dirty="0"/>
              <a:t>c</a:t>
            </a:r>
            <a:r>
              <a:rPr lang="en-US" sz="2400" dirty="0" smtClean="0"/>
              <a:t>aptive</a:t>
            </a:r>
          </a:p>
          <a:p>
            <a:r>
              <a:rPr lang="en-US" sz="2400" dirty="0"/>
              <a:t>d</a:t>
            </a:r>
            <a:r>
              <a:rPr lang="en-US" sz="2400" dirty="0" smtClean="0"/>
              <a:t>ilemma</a:t>
            </a:r>
          </a:p>
          <a:p>
            <a:r>
              <a:rPr lang="en-US" sz="2400" dirty="0"/>
              <a:t>e</a:t>
            </a:r>
            <a:r>
              <a:rPr lang="en-US" sz="2400" dirty="0" smtClean="0"/>
              <a:t>xtinction</a:t>
            </a:r>
          </a:p>
          <a:p>
            <a:r>
              <a:rPr lang="en-US" sz="2400" dirty="0"/>
              <a:t>g</a:t>
            </a:r>
            <a:r>
              <a:rPr lang="en-US" sz="2400" dirty="0" smtClean="0"/>
              <a:t>enes</a:t>
            </a:r>
          </a:p>
          <a:p>
            <a:r>
              <a:rPr lang="en-US" sz="2400" dirty="0"/>
              <a:t>h</a:t>
            </a:r>
            <a:r>
              <a:rPr lang="en-US" sz="2400" dirty="0" smtClean="0"/>
              <a:t>abitat</a:t>
            </a:r>
          </a:p>
          <a:p>
            <a:r>
              <a:rPr lang="en-US" sz="2400" dirty="0"/>
              <a:t>h</a:t>
            </a:r>
            <a:r>
              <a:rPr lang="en-US" sz="2400" dirty="0" smtClean="0"/>
              <a:t>umid</a:t>
            </a:r>
          </a:p>
          <a:p>
            <a:r>
              <a:rPr lang="en-US" sz="2400" dirty="0"/>
              <a:t>o</a:t>
            </a:r>
            <a:r>
              <a:rPr lang="en-US" sz="2400" dirty="0" smtClean="0"/>
              <a:t>bservation</a:t>
            </a:r>
          </a:p>
          <a:p>
            <a:r>
              <a:rPr lang="en-US" sz="2400" dirty="0"/>
              <a:t>p</a:t>
            </a:r>
            <a:r>
              <a:rPr lang="en-US" sz="2400" dirty="0" smtClean="0"/>
              <a:t>redators</a:t>
            </a:r>
          </a:p>
          <a:p>
            <a:r>
              <a:rPr lang="en-US" sz="2400" dirty="0" smtClean="0"/>
              <a:t>reintroduction</a:t>
            </a:r>
            <a:endParaRPr lang="en-US" sz="2400" dirty="0"/>
          </a:p>
        </p:txBody>
      </p:sp>
      <p:sp>
        <p:nvSpPr>
          <p:cNvPr id="6" name="TextBox 5"/>
          <p:cNvSpPr txBox="1"/>
          <p:nvPr/>
        </p:nvSpPr>
        <p:spPr>
          <a:xfrm>
            <a:off x="3263706" y="7283"/>
            <a:ext cx="5885662" cy="6863417"/>
          </a:xfrm>
          <a:prstGeom prst="rect">
            <a:avLst/>
          </a:prstGeom>
          <a:noFill/>
        </p:spPr>
        <p:txBody>
          <a:bodyPr wrap="square" rtlCol="0">
            <a:spAutoFit/>
          </a:bodyPr>
          <a:lstStyle/>
          <a:p>
            <a:pPr algn="ctr"/>
            <a:r>
              <a:rPr lang="en-US" sz="2000" b="1" dirty="0" smtClean="0"/>
              <a:t>Observation Log</a:t>
            </a:r>
          </a:p>
          <a:p>
            <a:r>
              <a:rPr lang="en-US" sz="2000" b="1" dirty="0" smtClean="0"/>
              <a:t>Date</a:t>
            </a:r>
            <a:r>
              <a:rPr lang="en-US" sz="2000" dirty="0" smtClean="0"/>
              <a:t>: May 14, 1999</a:t>
            </a:r>
          </a:p>
          <a:p>
            <a:r>
              <a:rPr lang="en-US" sz="2000" b="1" dirty="0" smtClean="0"/>
              <a:t>Place</a:t>
            </a:r>
            <a:r>
              <a:rPr lang="en-US" sz="2000" dirty="0" smtClean="0"/>
              <a:t>: Poco das Antas Biological Reserve, Brazil</a:t>
            </a:r>
          </a:p>
          <a:p>
            <a:r>
              <a:rPr lang="en-US" sz="2000" b="1" dirty="0" smtClean="0"/>
              <a:t>Goal</a:t>
            </a:r>
            <a:r>
              <a:rPr lang="en-US" sz="2000" dirty="0" smtClean="0"/>
              <a:t>: To monitor the </a:t>
            </a:r>
            <a:r>
              <a:rPr lang="en-US" sz="2000" u="sng" dirty="0" smtClean="0"/>
              <a:t>reintroduction</a:t>
            </a:r>
            <a:r>
              <a:rPr lang="en-US" sz="2000" dirty="0" smtClean="0"/>
              <a:t> process for a family of golden lion tamarins released into the wild three weeks ago.</a:t>
            </a:r>
          </a:p>
          <a:p>
            <a:endParaRPr lang="en-US" sz="2000" b="1" dirty="0" smtClean="0"/>
          </a:p>
          <a:p>
            <a:r>
              <a:rPr lang="en-US" sz="2000" dirty="0" smtClean="0"/>
              <a:t>Our </a:t>
            </a:r>
            <a:r>
              <a:rPr lang="en-US" sz="2000" u="sng" dirty="0" smtClean="0"/>
              <a:t>dilemma</a:t>
            </a:r>
            <a:r>
              <a:rPr lang="en-US" sz="2000" dirty="0" smtClean="0"/>
              <a:t> has been how to blend six tamarins from two different zoos into one family without intruding in the animals’ lives.  If we are successful in bringing the</a:t>
            </a:r>
            <a:r>
              <a:rPr lang="en-US" sz="2000" dirty="0" smtClean="0"/>
              <a:t> tamarins </a:t>
            </a:r>
            <a:r>
              <a:rPr lang="en-US" sz="2000" dirty="0" smtClean="0"/>
              <a:t>together, it will strengthen the animals’ </a:t>
            </a:r>
            <a:r>
              <a:rPr lang="en-US" sz="2000" u="sng" dirty="0" smtClean="0"/>
              <a:t>genes</a:t>
            </a:r>
            <a:r>
              <a:rPr lang="en-US" sz="2000" dirty="0" smtClean="0"/>
              <a:t> and help prevent their </a:t>
            </a:r>
            <a:r>
              <a:rPr lang="en-US" sz="2000" u="sng" dirty="0" smtClean="0"/>
              <a:t>extinction</a:t>
            </a:r>
            <a:r>
              <a:rPr lang="en-US" sz="2000" dirty="0" smtClean="0"/>
              <a:t>.</a:t>
            </a:r>
          </a:p>
          <a:p>
            <a:endParaRPr lang="en-US" sz="2000" dirty="0" smtClean="0"/>
          </a:p>
          <a:p>
            <a:r>
              <a:rPr lang="en-US" sz="2000" b="1" dirty="0" smtClean="0"/>
              <a:t>Notes:</a:t>
            </a:r>
          </a:p>
          <a:p>
            <a:r>
              <a:rPr lang="en-US" sz="2000" b="1" dirty="0" smtClean="0"/>
              <a:t>8:10 A.M.</a:t>
            </a:r>
            <a:r>
              <a:rPr lang="en-US" sz="2000" dirty="0" smtClean="0"/>
              <a:t>:  Morning air already hot and </a:t>
            </a:r>
            <a:r>
              <a:rPr lang="en-US" sz="2000" u="sng" dirty="0" smtClean="0"/>
              <a:t>humid</a:t>
            </a:r>
            <a:r>
              <a:rPr lang="en-US" sz="2000" dirty="0" smtClean="0"/>
              <a:t>.  So far, no sign of any of the </a:t>
            </a:r>
            <a:r>
              <a:rPr lang="en-US" sz="2000" u="sng" dirty="0" smtClean="0"/>
              <a:t>captive</a:t>
            </a:r>
            <a:r>
              <a:rPr lang="en-US" sz="2000" dirty="0" smtClean="0"/>
              <a:t> tamarins released into the area 3 weeks ago.</a:t>
            </a:r>
          </a:p>
          <a:p>
            <a:r>
              <a:rPr lang="en-US" sz="2000" b="1" dirty="0" smtClean="0"/>
              <a:t>8:25 A.M.</a:t>
            </a:r>
            <a:r>
              <a:rPr lang="en-US" sz="2000" dirty="0" smtClean="0"/>
              <a:t>: Saw one ocelet.  Tamarins still hidden; they may be trying to avoid this </a:t>
            </a:r>
            <a:r>
              <a:rPr lang="en-US" sz="2000" u="sng" dirty="0" smtClean="0"/>
              <a:t>predator.</a:t>
            </a:r>
          </a:p>
          <a:p>
            <a:r>
              <a:rPr lang="en-US" sz="2000" b="1" dirty="0" smtClean="0"/>
              <a:t>9:40 A.M.</a:t>
            </a:r>
            <a:r>
              <a:rPr lang="en-US" sz="2000" dirty="0" smtClean="0"/>
              <a:t>: Spotted two tamarins above me in the forest </a:t>
            </a:r>
            <a:r>
              <a:rPr lang="en-US" sz="2000" u="sng" dirty="0" smtClean="0"/>
              <a:t>canopy</a:t>
            </a:r>
            <a:r>
              <a:rPr lang="en-US" sz="2000" dirty="0" smtClean="0"/>
              <a:t>.</a:t>
            </a:r>
            <a:endParaRPr lang="en-US" sz="2000" b="1" dirty="0"/>
          </a:p>
        </p:txBody>
      </p:sp>
      <p:sp>
        <p:nvSpPr>
          <p:cNvPr id="7" name="Rectangle 6"/>
          <p:cNvSpPr/>
          <p:nvPr/>
        </p:nvSpPr>
        <p:spPr>
          <a:xfrm>
            <a:off x="5723541" y="1012725"/>
            <a:ext cx="1527350" cy="225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842490" y="2186201"/>
            <a:ext cx="948564" cy="3054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6012934" y="3488277"/>
            <a:ext cx="707404" cy="225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842490" y="3713327"/>
            <a:ext cx="1157570" cy="3054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797521" y="4629602"/>
            <a:ext cx="755636" cy="241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6221939" y="4870727"/>
            <a:ext cx="707404" cy="3054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929343" y="5899528"/>
            <a:ext cx="1061106" cy="2266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4067573" y="6558603"/>
            <a:ext cx="932487" cy="2993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7250891" y="6488668"/>
            <a:ext cx="1621620" cy="369332"/>
          </a:xfrm>
          <a:prstGeom prst="rect">
            <a:avLst/>
          </a:prstGeom>
          <a:noFill/>
        </p:spPr>
        <p:txBody>
          <a:bodyPr wrap="none" rtlCol="0">
            <a:spAutoFit/>
          </a:bodyPr>
          <a:lstStyle/>
          <a:p>
            <a:r>
              <a:rPr lang="en-US" dirty="0" smtClean="0">
                <a:hlinkClick r:id="rId3" action="ppaction://hlinksldjump"/>
              </a:rPr>
              <a:t>Back to Day 1</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accel="50000" decel="50000"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accel="50000" decel="50000"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accel="50000" decel="50000"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accel="50000" decel="50000"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accel="50000" decel="50000" fill="hold" grpId="0"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accel="50000" decel="50000" fill="hold" grpId="0" nodeType="click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13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Story Structure</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identify the topic, main ideas, and key details in the selection.</a:t>
            </a:r>
            <a:endParaRPr lang="en-US" dirty="0"/>
          </a:p>
        </p:txBody>
      </p:sp>
      <p:sp>
        <p:nvSpPr>
          <p:cNvPr id="5" name="Text Placeholder 4"/>
          <p:cNvSpPr>
            <a:spLocks noGrp="1"/>
          </p:cNvSpPr>
          <p:nvPr>
            <p:ph type="body" sz="quarter" idx="3"/>
          </p:nvPr>
        </p:nvSpPr>
        <p:spPr/>
        <p:txBody>
          <a:bodyPr/>
          <a:lstStyle/>
          <a:p>
            <a:r>
              <a:rPr lang="en-US" dirty="0" smtClean="0"/>
              <a:t>Prior Knowledge</a:t>
            </a:r>
            <a:endParaRPr lang="en-US" dirty="0"/>
          </a:p>
        </p:txBody>
      </p:sp>
      <p:sp>
        <p:nvSpPr>
          <p:cNvPr id="6" name="Content Placeholder 5"/>
          <p:cNvSpPr>
            <a:spLocks noGrp="1"/>
          </p:cNvSpPr>
          <p:nvPr>
            <p:ph sz="quarter" idx="4"/>
          </p:nvPr>
        </p:nvSpPr>
        <p:spPr/>
        <p:txBody>
          <a:bodyPr/>
          <a:lstStyle/>
          <a:p>
            <a:r>
              <a:rPr lang="en-US" dirty="0" smtClean="0"/>
              <a:t>Tell your partner what “Grizzly Bear Family Album” was about in 1 or 2 words.</a:t>
            </a:r>
          </a:p>
          <a:p>
            <a:r>
              <a:rPr lang="en-US" dirty="0" smtClean="0"/>
              <a:t>What was the main point the author was trying to get across?</a:t>
            </a:r>
            <a:endParaRPr lang="en-US"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13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Topic, Main Idea, Key Details</a:t>
            </a:r>
            <a:endParaRPr lang="en-US" dirty="0"/>
          </a:p>
        </p:txBody>
      </p:sp>
      <p:sp>
        <p:nvSpPr>
          <p:cNvPr id="3" name="Text Placeholder 2"/>
          <p:cNvSpPr>
            <a:spLocks noGrp="1"/>
          </p:cNvSpPr>
          <p:nvPr>
            <p:ph type="body" idx="1"/>
          </p:nvPr>
        </p:nvSpPr>
        <p:spPr>
          <a:xfrm>
            <a:off x="457200" y="1097757"/>
            <a:ext cx="4040188" cy="639762"/>
          </a:xfrm>
        </p:spPr>
        <p:txBody>
          <a:bodyPr/>
          <a:lstStyle/>
          <a:p>
            <a:r>
              <a:rPr lang="en-US" dirty="0" smtClean="0"/>
              <a:t>Concept</a:t>
            </a:r>
            <a:endParaRPr lang="en-US" dirty="0"/>
          </a:p>
        </p:txBody>
      </p:sp>
      <p:sp>
        <p:nvSpPr>
          <p:cNvPr id="4" name="Content Placeholder 3"/>
          <p:cNvSpPr>
            <a:spLocks noGrp="1"/>
          </p:cNvSpPr>
          <p:nvPr>
            <p:ph sz="half" idx="2"/>
          </p:nvPr>
        </p:nvSpPr>
        <p:spPr>
          <a:xfrm>
            <a:off x="457200" y="1737519"/>
            <a:ext cx="4040188" cy="3655853"/>
          </a:xfrm>
        </p:spPr>
        <p:txBody>
          <a:bodyPr>
            <a:normAutofit fontScale="92500" lnSpcReduction="10000"/>
          </a:bodyPr>
          <a:lstStyle/>
          <a:p>
            <a:r>
              <a:rPr lang="en-US" u="sng" dirty="0" smtClean="0"/>
              <a:t>Topic</a:t>
            </a:r>
            <a:r>
              <a:rPr lang="en-US" dirty="0" smtClean="0"/>
              <a:t>: the subject all or most of the paragraphs in a selection tell about.  It can usually be expressed in one or two words.</a:t>
            </a:r>
          </a:p>
          <a:p>
            <a:r>
              <a:rPr lang="en-US" u="sng" dirty="0" smtClean="0"/>
              <a:t>Main idea</a:t>
            </a:r>
            <a:r>
              <a:rPr lang="en-US" dirty="0" smtClean="0"/>
              <a:t>: the most important idea or point the author makes about the topic.</a:t>
            </a:r>
          </a:p>
          <a:p>
            <a:r>
              <a:rPr lang="en-US" u="sng" dirty="0" smtClean="0"/>
              <a:t>Key details</a:t>
            </a:r>
            <a:r>
              <a:rPr lang="en-US" dirty="0" smtClean="0"/>
              <a:t>: support or explain the main idea</a:t>
            </a:r>
            <a:endParaRPr lang="en-US" u="sng" dirty="0"/>
          </a:p>
        </p:txBody>
      </p:sp>
      <p:sp>
        <p:nvSpPr>
          <p:cNvPr id="5" name="Text Placeholder 4"/>
          <p:cNvSpPr>
            <a:spLocks noGrp="1"/>
          </p:cNvSpPr>
          <p:nvPr>
            <p:ph type="body" sz="quarter" idx="3"/>
          </p:nvPr>
        </p:nvSpPr>
        <p:spPr>
          <a:xfrm>
            <a:off x="4645025" y="1097757"/>
            <a:ext cx="4041775" cy="639762"/>
          </a:xfrm>
        </p:spPr>
        <p:txBody>
          <a:bodyPr/>
          <a:lstStyle/>
          <a:p>
            <a:r>
              <a:rPr lang="en-US" dirty="0" smtClean="0"/>
              <a:t>Example</a:t>
            </a:r>
            <a:endParaRPr lang="en-US" dirty="0"/>
          </a:p>
        </p:txBody>
      </p:sp>
      <p:sp>
        <p:nvSpPr>
          <p:cNvPr id="6" name="Content Placeholder 5"/>
          <p:cNvSpPr>
            <a:spLocks noGrp="1"/>
          </p:cNvSpPr>
          <p:nvPr>
            <p:ph sz="quarter" idx="4"/>
          </p:nvPr>
        </p:nvSpPr>
        <p:spPr>
          <a:xfrm>
            <a:off x="4645025" y="1854994"/>
            <a:ext cx="4041775" cy="3951288"/>
          </a:xfrm>
        </p:spPr>
        <p:txBody>
          <a:bodyPr/>
          <a:lstStyle/>
          <a:p>
            <a:r>
              <a:rPr lang="en-US" u="sng" dirty="0" smtClean="0"/>
              <a:t>Topic</a:t>
            </a:r>
            <a:r>
              <a:rPr lang="en-US" dirty="0" smtClean="0"/>
              <a:t>: Stage fright</a:t>
            </a:r>
          </a:p>
          <a:p>
            <a:r>
              <a:rPr lang="en-US" u="sng" dirty="0" smtClean="0"/>
              <a:t>Main idea:</a:t>
            </a:r>
            <a:r>
              <a:rPr lang="en-US" dirty="0" smtClean="0"/>
              <a:t> Stage fright is a common affliction, even among professional actors.</a:t>
            </a:r>
          </a:p>
          <a:p>
            <a:r>
              <a:rPr lang="en-US" u="sng" dirty="0" smtClean="0"/>
              <a:t>Key detail</a:t>
            </a:r>
            <a:r>
              <a:rPr lang="en-US" dirty="0" smtClean="0"/>
              <a:t>: a recent survey concluded that 3 out of 5 actors regularly suffer from stage fright.</a:t>
            </a:r>
            <a:endParaRPr lang="en-US" u="sng" dirty="0"/>
          </a:p>
        </p:txBody>
      </p:sp>
      <p:sp>
        <p:nvSpPr>
          <p:cNvPr id="8" name="TextBox 7"/>
          <p:cNvSpPr txBox="1"/>
          <p:nvPr/>
        </p:nvSpPr>
        <p:spPr>
          <a:xfrm>
            <a:off x="457200" y="5393372"/>
            <a:ext cx="5136855" cy="1477328"/>
          </a:xfrm>
          <a:prstGeom prst="rect">
            <a:avLst/>
          </a:prstGeom>
          <a:noFill/>
        </p:spPr>
        <p:txBody>
          <a:bodyPr wrap="none" rtlCol="0">
            <a:spAutoFit/>
          </a:bodyPr>
          <a:lstStyle/>
          <a:p>
            <a:r>
              <a:rPr lang="en-US" b="1" dirty="0" smtClean="0"/>
              <a:t>R:</a:t>
            </a:r>
            <a:r>
              <a:rPr lang="en-US" dirty="0" smtClean="0"/>
              <a:t>  What is a main idea?</a:t>
            </a:r>
          </a:p>
          <a:p>
            <a:r>
              <a:rPr lang="en-US" b="1" dirty="0" smtClean="0"/>
              <a:t>A:</a:t>
            </a:r>
            <a:r>
              <a:rPr lang="en-US" dirty="0" smtClean="0"/>
              <a:t>  Which of the following is a topic?</a:t>
            </a:r>
          </a:p>
          <a:p>
            <a:r>
              <a:rPr lang="en-US" b="1" dirty="0" smtClean="0"/>
              <a:t>	a) </a:t>
            </a:r>
            <a:r>
              <a:rPr lang="en-US" dirty="0" smtClean="0"/>
              <a:t>Grizzly bears are feared by many people.</a:t>
            </a:r>
          </a:p>
          <a:p>
            <a:r>
              <a:rPr lang="en-US" b="1" dirty="0" smtClean="0"/>
              <a:t>	b)</a:t>
            </a:r>
            <a:r>
              <a:rPr lang="en-US" dirty="0" smtClean="0"/>
              <a:t> grizzly bears</a:t>
            </a:r>
          </a:p>
          <a:p>
            <a:r>
              <a:rPr lang="en-US" b="1" dirty="0" smtClean="0"/>
              <a:t>J:</a:t>
            </a:r>
            <a:r>
              <a:rPr lang="en-US" dirty="0" smtClean="0"/>
              <a:t>  How do you know?</a:t>
            </a:r>
            <a:endParaRPr lang="en-US"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linds(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linds(horizontal)">
                                      <p:cBhvr>
                                        <p:cTn id="16" dur="500"/>
                                        <p:tgtEl>
                                          <p:spTgt spid="4">
                                            <p:txEl>
                                              <p:pRg st="1" end="1"/>
                                            </p:txEl>
                                          </p:spTgt>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500"/>
                                        <p:tgtEl>
                                          <p:spTgt spid="4">
                                            <p:txEl>
                                              <p:pRg st="2" end="2"/>
                                            </p:txEl>
                                          </p:spTgt>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linds(horizontal)">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P spid="8"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1-02-15 at 2.15.47 PM.png"/>
          <p:cNvPicPr>
            <a:picLocks noChangeAspect="1"/>
          </p:cNvPicPr>
          <p:nvPr/>
        </p:nvPicPr>
        <p:blipFill>
          <a:blip r:embed="rId2">
            <a:alphaModFix amt="20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lstStyle/>
          <a:p>
            <a:r>
              <a:rPr lang="en-US" dirty="0" smtClean="0"/>
              <a:t>Your first task as a reader is to understand the author’s point.</a:t>
            </a:r>
          </a:p>
          <a:p>
            <a:r>
              <a:rPr lang="en-US" dirty="0" smtClean="0"/>
              <a:t>Understanding the structure of a selection will help you comprehend what the author is trying to communicate.</a:t>
            </a:r>
            <a:endParaRPr lang="en-U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0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Topic, Main Idea, Key Details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Look for a stated main idea.</a:t>
            </a:r>
          </a:p>
          <a:p>
            <a:r>
              <a:rPr lang="en-US" dirty="0" smtClean="0"/>
              <a:t>If it is not stated, consider the overall section.</a:t>
            </a:r>
          </a:p>
          <a:p>
            <a:pPr lvl="1"/>
            <a:r>
              <a:rPr lang="en-US" dirty="0" smtClean="0"/>
              <a:t>What is the entire section talking about?</a:t>
            </a:r>
          </a:p>
          <a:p>
            <a:r>
              <a:rPr lang="en-US" dirty="0" smtClean="0"/>
              <a:t>What information supports the main idea?</a:t>
            </a:r>
          </a:p>
          <a:p>
            <a:pPr lvl="1"/>
            <a:r>
              <a:rPr lang="en-US" dirty="0" smtClean="0"/>
              <a:t>The information could be facts or opinions.</a:t>
            </a:r>
          </a:p>
        </p:txBody>
      </p:sp>
      <p:sp>
        <p:nvSpPr>
          <p:cNvPr id="5" name="Text Placeholder 4"/>
          <p:cNvSpPr>
            <a:spLocks noGrp="1"/>
          </p:cNvSpPr>
          <p:nvPr>
            <p:ph type="body" sz="quarter" idx="3"/>
          </p:nvPr>
        </p:nvSpPr>
        <p:spPr/>
        <p:txBody>
          <a:bodyPr/>
          <a:lstStyle/>
          <a:p>
            <a:r>
              <a:rPr lang="en-US" dirty="0" smtClean="0"/>
              <a:t>I do </a:t>
            </a:r>
            <a:r>
              <a:rPr lang="en-US" b="0" dirty="0" smtClean="0"/>
              <a:t>(practice book pg. 368)</a:t>
            </a:r>
            <a:endParaRPr lang="en-US" dirty="0"/>
          </a:p>
        </p:txBody>
      </p:sp>
      <p:sp>
        <p:nvSpPr>
          <p:cNvPr id="6" name="Content Placeholder 5"/>
          <p:cNvSpPr>
            <a:spLocks noGrp="1"/>
          </p:cNvSpPr>
          <p:nvPr>
            <p:ph sz="quarter" idx="4"/>
          </p:nvPr>
        </p:nvSpPr>
        <p:spPr/>
        <p:txBody>
          <a:bodyPr>
            <a:normAutofit fontScale="77500" lnSpcReduction="20000"/>
          </a:bodyPr>
          <a:lstStyle/>
          <a:p>
            <a:r>
              <a:rPr lang="en-US" dirty="0" smtClean="0"/>
              <a:t>Let’s reread pg. 630 together.</a:t>
            </a:r>
          </a:p>
          <a:p>
            <a:r>
              <a:rPr lang="en-US" dirty="0" smtClean="0"/>
              <a:t>I don’t see a stated main idea, so what is the entire page about?</a:t>
            </a:r>
          </a:p>
          <a:p>
            <a:r>
              <a:rPr lang="en-US" dirty="0" smtClean="0"/>
              <a:t>It seems to be a description about the tamarins’ environment.</a:t>
            </a:r>
          </a:p>
          <a:p>
            <a:r>
              <a:rPr lang="en-US" dirty="0" smtClean="0"/>
              <a:t>Main idea: The natural habitat of the tamarins is a diverse and colorful environment.</a:t>
            </a:r>
          </a:p>
          <a:p>
            <a:r>
              <a:rPr lang="en-US" dirty="0" smtClean="0"/>
              <a:t>Supporting details: birds sing, insects buzz, cicadas chirp; tangled vines and leaves; orange-gold flash; speckles of light.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1-02-15 at 2.15.47 PM.png"/>
          <p:cNvPicPr>
            <a:picLocks noChangeAspect="1"/>
          </p:cNvPicPr>
          <p:nvPr/>
        </p:nvPicPr>
        <p:blipFill>
          <a:blip r:embed="rId2">
            <a:alphaModFix amt="20000"/>
          </a:blip>
          <a:srcRect r="4655"/>
          <a:stretch>
            <a:fillRect/>
          </a:stretch>
        </p:blipFill>
        <p:spPr>
          <a:xfrm>
            <a:off x="0" y="0"/>
            <a:ext cx="9149367" cy="6870700"/>
          </a:xfrm>
          <a:prstGeom prst="rect">
            <a:avLst/>
          </a:prstGeom>
        </p:spPr>
      </p:pic>
      <p:sp>
        <p:nvSpPr>
          <p:cNvPr id="2" name="Title 1"/>
          <p:cNvSpPr>
            <a:spLocks noGrp="1"/>
          </p:cNvSpPr>
          <p:nvPr>
            <p:ph type="title"/>
          </p:nvPr>
        </p:nvSpPr>
        <p:spPr/>
        <p:txBody>
          <a:bodyPr/>
          <a:lstStyle/>
          <a:p>
            <a:r>
              <a:rPr lang="en-US" dirty="0" smtClean="0"/>
              <a:t>Topic, Main Idea, Key Details</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Look for a stated main idea.</a:t>
            </a:r>
          </a:p>
          <a:p>
            <a:r>
              <a:rPr lang="en-US" dirty="0" smtClean="0"/>
              <a:t>If it is not stated, consider the overall section.</a:t>
            </a:r>
          </a:p>
          <a:p>
            <a:pPr lvl="1"/>
            <a:r>
              <a:rPr lang="en-US" dirty="0" smtClean="0"/>
              <a:t>What is the entire section talking about?</a:t>
            </a:r>
          </a:p>
          <a:p>
            <a:r>
              <a:rPr lang="en-US" dirty="0" smtClean="0"/>
              <a:t>What information supports the main idea?</a:t>
            </a:r>
          </a:p>
          <a:p>
            <a:pPr lvl="1"/>
            <a:r>
              <a:rPr lang="en-US" dirty="0" smtClean="0"/>
              <a:t>The information could be facts or opinions.</a:t>
            </a:r>
          </a:p>
        </p:txBody>
      </p:sp>
      <p:sp>
        <p:nvSpPr>
          <p:cNvPr id="5" name="Text Placeholder 4"/>
          <p:cNvSpPr>
            <a:spLocks noGrp="1"/>
          </p:cNvSpPr>
          <p:nvPr>
            <p:ph type="body" sz="quarter" idx="3"/>
          </p:nvPr>
        </p:nvSpPr>
        <p:spPr/>
        <p:txBody>
          <a:bodyPr>
            <a:normAutofit/>
          </a:bodyPr>
          <a:lstStyle/>
          <a:p>
            <a:r>
              <a:rPr lang="en-US" dirty="0" smtClean="0"/>
              <a:t>We do</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Let’s reread pg. 632-633 together.</a:t>
            </a:r>
          </a:p>
          <a:p>
            <a:r>
              <a:rPr lang="en-US" dirty="0" smtClean="0"/>
              <a:t>Is there a stated main idea?</a:t>
            </a:r>
          </a:p>
          <a:p>
            <a:r>
              <a:rPr lang="en-US" dirty="0" smtClean="0"/>
              <a:t>What do these pages seem to be about?</a:t>
            </a:r>
          </a:p>
          <a:p>
            <a:r>
              <a:rPr lang="en-US" dirty="0" smtClean="0"/>
              <a:t>What main idea should we record?</a:t>
            </a:r>
          </a:p>
          <a:p>
            <a:r>
              <a:rPr lang="en-US" dirty="0" smtClean="0"/>
              <a:t>What details support this idea?</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491</TotalTime>
  <Words>2592</Words>
  <Application>Microsoft Macintosh PowerPoint</Application>
  <PresentationFormat>On-screen Show (4:3)</PresentationFormat>
  <Paragraphs>335</Paragraphs>
  <Slides>31</Slides>
  <Notes>1</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The Golden Lion Tamarin Comes Home</vt:lpstr>
      <vt:lpstr>Day 1</vt:lpstr>
      <vt:lpstr>Vocabulary</vt:lpstr>
      <vt:lpstr>We will insert words where they best fit the context.</vt:lpstr>
      <vt:lpstr>Story Structure</vt:lpstr>
      <vt:lpstr>Topic, Main Idea, Key Details</vt:lpstr>
      <vt:lpstr>Importance</vt:lpstr>
      <vt:lpstr>Topic, Main Idea, Key Details</vt:lpstr>
      <vt:lpstr>Topic, Main Idea, Key Details</vt:lpstr>
      <vt:lpstr>Topic, Main Idea, Key Details</vt:lpstr>
      <vt:lpstr>Daily Language Practice</vt:lpstr>
      <vt:lpstr>Prepositions</vt:lpstr>
      <vt:lpstr>Prepositions</vt:lpstr>
      <vt:lpstr>Prepositions</vt:lpstr>
      <vt:lpstr>Prepositions</vt:lpstr>
      <vt:lpstr>Prepositions</vt:lpstr>
      <vt:lpstr>Slide 17</vt:lpstr>
      <vt:lpstr>Day 2</vt:lpstr>
      <vt:lpstr>Comprehension Questions (use TAPPLE strategies)</vt:lpstr>
      <vt:lpstr>Daily Language Practice</vt:lpstr>
      <vt:lpstr>Day 3</vt:lpstr>
      <vt:lpstr>Daily Language Practice</vt:lpstr>
      <vt:lpstr>Prepositional Phrases</vt:lpstr>
      <vt:lpstr>Prepositional Phrases</vt:lpstr>
      <vt:lpstr>Prepositional Phrases</vt:lpstr>
      <vt:lpstr>Prepositional Phrases</vt:lpstr>
      <vt:lpstr>Prepositional Phrases</vt:lpstr>
      <vt:lpstr>Slide 28</vt:lpstr>
      <vt:lpstr>Day 4</vt:lpstr>
      <vt:lpstr>Daily Language Practice</vt:lpstr>
      <vt:lpstr>Day 5</vt:lpstr>
    </vt:vector>
  </TitlesOfParts>
  <Company>Madera Unified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Lion Tamarin Comes Home</dc:title>
  <dc:creator>Megan Kitt</dc:creator>
  <cp:lastModifiedBy>Megan Kitt</cp:lastModifiedBy>
  <cp:revision>4</cp:revision>
  <dcterms:created xsi:type="dcterms:W3CDTF">2011-02-17T21:02:35Z</dcterms:created>
  <dcterms:modified xsi:type="dcterms:W3CDTF">2011-02-17T23:36:25Z</dcterms:modified>
</cp:coreProperties>
</file>