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5" r:id="rId9"/>
    <p:sldId id="271" r:id="rId10"/>
    <p:sldId id="272" r:id="rId11"/>
    <p:sldId id="273" r:id="rId12"/>
    <p:sldId id="274" r:id="rId13"/>
    <p:sldId id="266" r:id="rId14"/>
    <p:sldId id="267" r:id="rId15"/>
    <p:sldId id="275" r:id="rId16"/>
    <p:sldId id="268" r:id="rId17"/>
    <p:sldId id="261" r:id="rId18"/>
    <p:sldId id="277" r:id="rId19"/>
    <p:sldId id="276" r:id="rId20"/>
    <p:sldId id="262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63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6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pPr/>
              <a:t>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515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pPr/>
              <a:t>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614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pPr/>
              <a:t>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914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pPr/>
              <a:t>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699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pPr/>
              <a:t>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767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pPr/>
              <a:t>2/12/11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034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pPr/>
              <a:t>2/12/11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40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pPr/>
              <a:t>2/12/11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94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pPr/>
              <a:t>2/12/11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486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pPr/>
              <a:t>2/12/11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227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pPr/>
              <a:t>2/12/11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018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A6972E5-950E-411F-9A0F-84ED2E74A0CC}" type="datetimeFigureOut">
              <a:rPr lang="en-US" smtClean="0"/>
              <a:pPr/>
              <a:t>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9CAF7D-0A32-4A50-990D-2EF47F7E6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330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4" Type="http://schemas.openxmlformats.org/officeDocument/2006/relationships/slide" Target="slide4.xml"/><Relationship Id="rId1" Type="http://schemas.openxmlformats.org/officeDocument/2006/relationships/slideLayout" Target="../slideLayouts/slideLayout4.xml"/><Relationship Id="rId2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4" Type="http://schemas.openxmlformats.org/officeDocument/2006/relationships/slide" Target="slide27.xml"/><Relationship Id="rId5" Type="http://schemas.openxmlformats.org/officeDocument/2006/relationships/slide" Target="slide30.xml"/><Relationship Id="rId6" Type="http://schemas.openxmlformats.org/officeDocument/2006/relationships/slide" Target="slide4.xml"/><Relationship Id="rId1" Type="http://schemas.openxmlformats.org/officeDocument/2006/relationships/slideLayout" Target="../slideLayouts/slideLayout4.xml"/><Relationship Id="rId2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4" Type="http://schemas.openxmlformats.org/officeDocument/2006/relationships/slide" Target="slide38.xml"/><Relationship Id="rId5" Type="http://schemas.openxmlformats.org/officeDocument/2006/relationships/slide" Target="slide4.xml"/><Relationship Id="rId1" Type="http://schemas.openxmlformats.org/officeDocument/2006/relationships/slideLayout" Target="../slideLayouts/slideLayout4.xml"/><Relationship Id="rId2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" Target="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slide" Target="slide20.xml"/><Relationship Id="rId5" Type="http://schemas.openxmlformats.org/officeDocument/2006/relationships/slide" Target="slide31.xml"/><Relationship Id="rId6" Type="http://schemas.openxmlformats.org/officeDocument/2006/relationships/slide" Target="slide39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13.xml"/><Relationship Id="rId5" Type="http://schemas.openxmlformats.org/officeDocument/2006/relationships/slide" Target="slide14.xml"/><Relationship Id="rId6" Type="http://schemas.openxmlformats.org/officeDocument/2006/relationships/slide" Target="slide16.xml"/><Relationship Id="rId7" Type="http://schemas.openxmlformats.org/officeDocument/2006/relationships/slide" Target="slide4.xml"/><Relationship Id="rId1" Type="http://schemas.openxmlformats.org/officeDocument/2006/relationships/slideLayout" Target="../slideLayouts/slideLayout4.xml"/><Relationship Id="rId2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Encounters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Theme Concept</a:t>
            </a:r>
            <a:r>
              <a:rPr lang="en-US" dirty="0" smtClean="0"/>
              <a:t>:  People and wild animals interact in a variety of close encounters.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78514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Generalizations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Look for clue words such as </a:t>
            </a:r>
            <a:r>
              <a:rPr lang="en-US" i="1" dirty="0" smtClean="0"/>
              <a:t>most, usually, </a:t>
            </a:r>
            <a:r>
              <a:rPr lang="en-US" dirty="0" smtClean="0"/>
              <a:t>and </a:t>
            </a:r>
            <a:r>
              <a:rPr lang="en-US" i="1" dirty="0" smtClean="0"/>
              <a:t>often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Look for collective nouns, for example: </a:t>
            </a:r>
            <a:r>
              <a:rPr lang="en-US" i="1" dirty="0" smtClean="0"/>
              <a:t>people, men, women.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People have such fearful images of bears.  But is the affection and care of a human mother for her children so different from the love and tenderness the mother bear shows her cubs?</a:t>
            </a:r>
          </a:p>
          <a:p>
            <a:pPr>
              <a:buFontTx/>
              <a:buChar char="•"/>
            </a:pPr>
            <a:r>
              <a:rPr lang="en-US" dirty="0" smtClean="0"/>
              <a:t>I don’t see any of the clue words, but I do see the collective noun, </a:t>
            </a:r>
            <a:r>
              <a:rPr lang="en-US" i="1" dirty="0" smtClean="0"/>
              <a:t>people.</a:t>
            </a:r>
          </a:p>
          <a:p>
            <a:pPr>
              <a:buFontTx/>
              <a:buChar char="•"/>
            </a:pPr>
            <a:r>
              <a:rPr lang="en-US" dirty="0" smtClean="0"/>
              <a:t>The author is making a generalization about how people tend to view bears.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48200" y="25146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Generalizations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Open your practice books to page 348.</a:t>
            </a:r>
          </a:p>
          <a:p>
            <a:r>
              <a:rPr lang="en-US" dirty="0" smtClean="0"/>
              <a:t>Let’s read the last paragraph on page 607 to find a generalization the author makes about all living things.</a:t>
            </a:r>
          </a:p>
          <a:p>
            <a:r>
              <a:rPr lang="en-US" dirty="0" smtClean="0"/>
              <a:t>Do you see any clue words?</a:t>
            </a:r>
          </a:p>
          <a:p>
            <a:r>
              <a:rPr lang="en-US" dirty="0" smtClean="0"/>
              <a:t>What clue word do you see?</a:t>
            </a:r>
          </a:p>
          <a:p>
            <a:r>
              <a:rPr lang="en-US" dirty="0" smtClean="0"/>
              <a:t>What generalization is being made?</a:t>
            </a:r>
          </a:p>
          <a:p>
            <a:r>
              <a:rPr lang="en-US" dirty="0" smtClean="0"/>
              <a:t>Justify your answer.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Look for clue words such as </a:t>
            </a:r>
            <a:r>
              <a:rPr lang="en-US" i="1" dirty="0" smtClean="0"/>
              <a:t>all, most, usually, </a:t>
            </a:r>
            <a:r>
              <a:rPr lang="en-US" dirty="0" smtClean="0"/>
              <a:t>and </a:t>
            </a:r>
            <a:r>
              <a:rPr lang="en-US" i="1" dirty="0" smtClean="0"/>
              <a:t>often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Look for collective nouns, for example: </a:t>
            </a:r>
            <a:r>
              <a:rPr lang="en-US" i="1" dirty="0" smtClean="0"/>
              <a:t>people, men, women.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Generalizations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Closure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54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do we call a statement that is true for most but not all of the people, things, animals, or circumstances it describes?</a:t>
            </a:r>
          </a:p>
          <a:p>
            <a:r>
              <a:rPr lang="en-US" dirty="0" smtClean="0"/>
              <a:t>Which of the following is a generalization?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The stronger, more aggressive bears command the best places.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Most grizzlies avoid contact with other bears during most of the year. </a:t>
            </a:r>
          </a:p>
          <a:p>
            <a:r>
              <a:rPr lang="en-US" dirty="0" smtClean="0"/>
              <a:t>What is one new thing you learned about identifying generalizations?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 your practice book, fill in the generalization column for pages 605-609.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6248400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1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city will </a:t>
            </a:r>
            <a:r>
              <a:rPr lang="en-US" dirty="0" err="1" smtClean="0"/>
              <a:t>perpose</a:t>
            </a:r>
            <a:r>
              <a:rPr lang="en-US" dirty="0" smtClean="0"/>
              <a:t> to open a skating rink” said Mrs. Evans.</a:t>
            </a:r>
          </a:p>
          <a:p>
            <a:endParaRPr lang="en-US" dirty="0" smtClean="0"/>
          </a:p>
          <a:p>
            <a:r>
              <a:rPr lang="en-US" dirty="0" smtClean="0"/>
              <a:t>Jared and Mara they have pledged to clean up the park this weekend.</a:t>
            </a:r>
          </a:p>
          <a:p>
            <a:endParaRPr lang="en-US" dirty="0" smtClean="0"/>
          </a:p>
          <a:p>
            <a:r>
              <a:rPr lang="en-US" dirty="0" smtClean="0"/>
              <a:t>“My </a:t>
            </a:r>
            <a:r>
              <a:rPr lang="en-US" dirty="0" err="1" smtClean="0"/>
              <a:t>consirn</a:t>
            </a:r>
            <a:r>
              <a:rPr lang="en-US" dirty="0" smtClean="0"/>
              <a:t> is for your safety.” explained the lifeguard.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Objective</a:t>
            </a:r>
            <a:r>
              <a:rPr lang="en-US" sz="2400" dirty="0" smtClean="0"/>
              <a:t>: We will proofread and correct sentences with grammar and spelling errors</a:t>
            </a:r>
            <a:r>
              <a:rPr lang="en-US" sz="2000" dirty="0" smtClean="0"/>
              <a:t>.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28030" y="6428165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1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Contractions with </a:t>
            </a:r>
            <a:r>
              <a:rPr lang="en-US" i="1" dirty="0" smtClean="0"/>
              <a:t>not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will identify and write contractions with </a:t>
            </a:r>
            <a:r>
              <a:rPr lang="en-US" i="1" dirty="0" smtClean="0"/>
              <a:t>not.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Skill 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An apostrophe (‘) takes the place of the letter or letters dropped to shorten the word.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She </a:t>
            </a:r>
            <a:r>
              <a:rPr lang="en-US" u="sng" dirty="0" smtClean="0"/>
              <a:t>is not</a:t>
            </a:r>
            <a:r>
              <a:rPr lang="en-US" dirty="0" smtClean="0"/>
              <a:t> sure how to purify river water for drinking.</a:t>
            </a:r>
          </a:p>
          <a:p>
            <a:pPr lvl="1"/>
            <a:r>
              <a:rPr lang="en-US" dirty="0" smtClean="0"/>
              <a:t>Replace the </a:t>
            </a:r>
            <a:r>
              <a:rPr lang="en-US" dirty="0" err="1" smtClean="0"/>
              <a:t>o</a:t>
            </a:r>
            <a:r>
              <a:rPr lang="en-US" dirty="0" smtClean="0"/>
              <a:t> with an apostrophe</a:t>
            </a:r>
          </a:p>
          <a:p>
            <a:pPr lvl="1"/>
            <a:r>
              <a:rPr lang="en-US" dirty="0" smtClean="0"/>
              <a:t>is not = isn’t</a:t>
            </a:r>
          </a:p>
          <a:p>
            <a:r>
              <a:rPr lang="en-US" dirty="0" smtClean="0"/>
              <a:t>The instructions </a:t>
            </a:r>
            <a:r>
              <a:rPr lang="en-US" u="sng" dirty="0" smtClean="0"/>
              <a:t>do not</a:t>
            </a:r>
            <a:r>
              <a:rPr lang="en-US" dirty="0" smtClean="0"/>
              <a:t> explain the process clearly.</a:t>
            </a:r>
          </a:p>
          <a:p>
            <a:r>
              <a:rPr lang="en-US" dirty="0" smtClean="0"/>
              <a:t>Hikers </a:t>
            </a:r>
            <a:r>
              <a:rPr lang="en-US" u="sng" dirty="0" smtClean="0"/>
              <a:t>should not</a:t>
            </a:r>
            <a:r>
              <a:rPr lang="en-US" dirty="0" smtClean="0"/>
              <a:t> drink river water without purifying it.</a:t>
            </a:r>
          </a:p>
          <a:p>
            <a:r>
              <a:rPr lang="en-US" dirty="0" smtClean="0"/>
              <a:t>We </a:t>
            </a:r>
            <a:r>
              <a:rPr lang="en-US" u="sng" dirty="0" smtClean="0"/>
              <a:t>are not</a:t>
            </a:r>
            <a:r>
              <a:rPr lang="en-US" dirty="0" smtClean="0"/>
              <a:t> taking any chances.</a:t>
            </a:r>
          </a:p>
          <a:p>
            <a:r>
              <a:rPr lang="en-US" dirty="0" err="1" smtClean="0"/>
              <a:t>Noli</a:t>
            </a:r>
            <a:r>
              <a:rPr lang="en-US" dirty="0" smtClean="0"/>
              <a:t> </a:t>
            </a:r>
            <a:r>
              <a:rPr lang="en-US" u="sng" dirty="0" smtClean="0"/>
              <a:t>will not</a:t>
            </a:r>
            <a:r>
              <a:rPr lang="en-US" dirty="0" smtClean="0"/>
              <a:t> have a problem once we show her how to use her filter properly.</a:t>
            </a:r>
          </a:p>
          <a:p>
            <a:r>
              <a:rPr lang="en-US" dirty="0" smtClean="0"/>
              <a:t>Boris </a:t>
            </a:r>
            <a:r>
              <a:rPr lang="en-US" u="sng" dirty="0" smtClean="0"/>
              <a:t>did not</a:t>
            </a:r>
            <a:r>
              <a:rPr lang="en-US" dirty="0" smtClean="0"/>
              <a:t> bring a filter, so we will share our water with him.</a:t>
            </a:r>
          </a:p>
          <a:p>
            <a:r>
              <a:rPr lang="en-US" b="1" u="sng" dirty="0" smtClean="0"/>
              <a:t>Independent practice</a:t>
            </a:r>
          </a:p>
          <a:p>
            <a:pPr lvl="1"/>
            <a:r>
              <a:rPr lang="en-US" dirty="0" smtClean="0"/>
              <a:t>Practice book pg. 357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6488668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1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Persuasive Writing</a:t>
            </a:r>
            <a:endParaRPr lang="en-US" dirty="0"/>
          </a:p>
        </p:txBody>
      </p:sp>
      <p:pic>
        <p:nvPicPr>
          <p:cNvPr id="10" name="Content Placeholder 9" descr="Screen shot 2011-02-11 at 11.32.32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8298" r="-48298"/>
          <a:stretch>
            <a:fillRect/>
          </a:stretch>
        </p:blipFill>
        <p:spPr>
          <a:xfrm>
            <a:off x="-2514600" y="914400"/>
            <a:ext cx="14401800" cy="5943600"/>
          </a:xfrm>
        </p:spPr>
      </p:pic>
      <p:sp>
        <p:nvSpPr>
          <p:cNvPr id="11" name="TextBox 10"/>
          <p:cNvSpPr txBox="1"/>
          <p:nvPr/>
        </p:nvSpPr>
        <p:spPr>
          <a:xfrm>
            <a:off x="6934200" y="6488668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 to Day 1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/>
              <a:t>Segment 2 (610-616)</a:t>
            </a:r>
          </a:p>
          <a:p>
            <a:pPr lvl="1"/>
            <a:r>
              <a:rPr lang="en-US" dirty="0" smtClean="0"/>
              <a:t>Identifying Generalizations</a:t>
            </a:r>
          </a:p>
          <a:p>
            <a:pPr lvl="2"/>
            <a:r>
              <a:rPr lang="en-US" dirty="0" smtClean="0"/>
              <a:t>Complete practice book pg. 348	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Comprehension Questions</a:t>
            </a:r>
            <a:endParaRPr lang="en-US" dirty="0" smtClean="0"/>
          </a:p>
          <a:p>
            <a:pPr lvl="1"/>
            <a:r>
              <a:rPr lang="en-US" dirty="0" smtClean="0"/>
              <a:t>Independent Practice</a:t>
            </a:r>
          </a:p>
          <a:p>
            <a:pPr lvl="2"/>
            <a:r>
              <a:rPr lang="en-US" dirty="0" smtClean="0"/>
              <a:t>Vocabulary ~ practice book pg. 347</a:t>
            </a:r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Prefixes</a:t>
            </a:r>
          </a:p>
          <a:p>
            <a:pPr lvl="2"/>
            <a:r>
              <a:rPr lang="en-US" dirty="0" smtClean="0"/>
              <a:t>Practice book pg. 352</a:t>
            </a:r>
          </a:p>
          <a:p>
            <a:pPr lvl="1"/>
            <a:r>
              <a:rPr lang="en-US" dirty="0" smtClean="0"/>
              <a:t>Spelling</a:t>
            </a:r>
          </a:p>
          <a:p>
            <a:pPr lvl="2"/>
            <a:r>
              <a:rPr lang="en-US" dirty="0" smtClean="0"/>
              <a:t>Practice book pg. 353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Daily Language </a:t>
            </a:r>
            <a:r>
              <a:rPr lang="en-US" dirty="0" smtClean="0">
                <a:hlinkClick r:id="rId3" action="ppaction://hlinksldjump"/>
              </a:rPr>
              <a:t>Practice</a:t>
            </a:r>
            <a:endParaRPr lang="en-US" dirty="0" smtClean="0"/>
          </a:p>
          <a:p>
            <a:pPr lvl="1"/>
            <a:r>
              <a:rPr lang="en-US" dirty="0" smtClean="0"/>
              <a:t>Persuasive writing: Opinion</a:t>
            </a:r>
          </a:p>
          <a:p>
            <a:pPr lvl="2"/>
            <a:r>
              <a:rPr lang="en-US" dirty="0" smtClean="0"/>
              <a:t>Day 2: Prewriting (623m)</a:t>
            </a:r>
          </a:p>
          <a:p>
            <a:pPr lvl="2"/>
            <a:r>
              <a:rPr lang="en-US" dirty="0" smtClean="0"/>
              <a:t>Practice book pg. 360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0500" y="6521102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 to </a:t>
            </a:r>
            <a:r>
              <a:rPr lang="en-US" i="1" dirty="0" smtClean="0">
                <a:hlinkClick r:id="rId4" action="ppaction://hlinksldjump"/>
              </a:rPr>
              <a:t>Grizzly Bear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Comprehension Questions</a:t>
            </a:r>
            <a:br>
              <a:rPr lang="en-US" dirty="0" smtClean="0"/>
            </a:br>
            <a:r>
              <a:rPr lang="en-US" sz="3556" dirty="0" smtClean="0"/>
              <a:t>(use TAPPLE strategies)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surprise encounter caused the author to want to learn more about grizzlies.  Would you have had the same reaction?  Explain. (RC 2.3, 2.4)</a:t>
            </a:r>
          </a:p>
          <a:p>
            <a:r>
              <a:rPr lang="en-US" dirty="0" smtClean="0"/>
              <a:t>Why do you think the author compares bear mothers to human mothers on page 605? (LRA  3.7)</a:t>
            </a:r>
          </a:p>
          <a:p>
            <a:r>
              <a:rPr lang="en-US" dirty="0" smtClean="0"/>
              <a:t>Why do you think the author includes so much information about the grizzly bears’ habitat? (LRA 3.7)</a:t>
            </a:r>
          </a:p>
          <a:p>
            <a:r>
              <a:rPr lang="en-US" dirty="0" smtClean="0"/>
              <a:t>The author writes on page 607: “…when a bear catches a moose calf, it is not a sad event.” Do you agree?  Why or why not? (RC 2.5)</a:t>
            </a:r>
          </a:p>
          <a:p>
            <a:r>
              <a:rPr lang="en-US" dirty="0" smtClean="0"/>
              <a:t>Based on the selection, what generalizations can you make about bears?  Think about their family life, growth, and feeding habits. (RC 2.4)</a:t>
            </a:r>
          </a:p>
          <a:p>
            <a:r>
              <a:rPr lang="en-US" dirty="0" smtClean="0"/>
              <a:t>Has reading the selection changed your feelings about bears?  Why or why not?</a:t>
            </a:r>
          </a:p>
          <a:p>
            <a:r>
              <a:rPr lang="en-US" dirty="0" smtClean="0"/>
              <a:t>Compare the relationship of </a:t>
            </a:r>
            <a:r>
              <a:rPr lang="en-US" dirty="0" err="1" smtClean="0"/>
              <a:t>Michio</a:t>
            </a:r>
            <a:r>
              <a:rPr lang="en-US" dirty="0" smtClean="0"/>
              <a:t> Hoshino and the bears he photographs with that of Bob </a:t>
            </a:r>
            <a:r>
              <a:rPr lang="en-US" dirty="0" err="1" smtClean="0"/>
              <a:t>Lemmons</a:t>
            </a:r>
            <a:r>
              <a:rPr lang="en-US" dirty="0" smtClean="0"/>
              <a:t> and the horses he rounds up.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6248400"/>
            <a:ext cx="15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2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Hasn’t Alex used that same excuse before,” asked Tina.</a:t>
            </a:r>
          </a:p>
          <a:p>
            <a:endParaRPr lang="en-US" dirty="0" smtClean="0"/>
          </a:p>
          <a:p>
            <a:r>
              <a:rPr lang="en-US" dirty="0" smtClean="0"/>
              <a:t>Anita she will </a:t>
            </a:r>
            <a:r>
              <a:rPr lang="en-US" dirty="0" err="1" smtClean="0"/>
              <a:t>inclose</a:t>
            </a:r>
            <a:r>
              <a:rPr lang="en-US" dirty="0" smtClean="0"/>
              <a:t> a check with her soccer team application.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Objective</a:t>
            </a:r>
            <a:r>
              <a:rPr lang="en-US" sz="2400" dirty="0" smtClean="0"/>
              <a:t>: We will proofread and correct sentences with grammar and spelling errors</a:t>
            </a:r>
            <a:r>
              <a:rPr lang="en-US" sz="2000" dirty="0" smtClean="0"/>
              <a:t>.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28030" y="6428165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</a:t>
            </a:r>
            <a:r>
              <a:rPr lang="en-US" dirty="0" smtClean="0">
                <a:hlinkClick r:id="rId2" action="ppaction://hlinksldjump"/>
              </a:rPr>
              <a:t> 2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Encounters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great hurrah about wild animals is that they exist at all, and the greater hurrah is the actual moment of seeing them.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	~ Annie Dillard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i="1" dirty="0" smtClean="0">
                <a:solidFill>
                  <a:schemeClr val="bg1"/>
                </a:solidFill>
              </a:rPr>
              <a:t>Pilgrim at Tinker Creek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" name="Content Placeholder 6" descr="Screen shot 2011-02-09 at 8.58.38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995" r="-6995"/>
          <a:stretch>
            <a:fillRect/>
          </a:stretch>
        </p:blipFill>
        <p:spPr>
          <a:xfrm>
            <a:off x="4343400" y="1600200"/>
            <a:ext cx="4572000" cy="4525963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32879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/>
              <a:t>Voice (605)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Analyzing generalizations</a:t>
            </a:r>
            <a:endParaRPr lang="en-US" dirty="0" smtClean="0"/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</a:t>
            </a:r>
          </a:p>
          <a:p>
            <a:pPr lvl="2"/>
            <a:r>
              <a:rPr lang="en-US" dirty="0" smtClean="0"/>
              <a:t>Practice book pg. 354 (independent/homework)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Daily Language Practice</a:t>
            </a:r>
            <a:endParaRPr lang="en-US" dirty="0" smtClean="0"/>
          </a:p>
          <a:p>
            <a:pPr lvl="1"/>
            <a:r>
              <a:rPr lang="en-US" dirty="0" smtClean="0">
                <a:hlinkClick r:id="rId4" action="ppaction://hlinksldjump"/>
              </a:rPr>
              <a:t>Negatives</a:t>
            </a:r>
            <a:endParaRPr lang="en-US" dirty="0" smtClean="0"/>
          </a:p>
          <a:p>
            <a:pPr lvl="1"/>
            <a:r>
              <a:rPr lang="en-US" dirty="0" smtClean="0"/>
              <a:t>Persuasive writing: opinions</a:t>
            </a:r>
          </a:p>
          <a:p>
            <a:pPr lvl="2"/>
            <a:r>
              <a:rPr lang="en-US" dirty="0" smtClean="0"/>
              <a:t>Day 3: drafting (623N)</a:t>
            </a:r>
          </a:p>
          <a:p>
            <a:pPr lvl="2"/>
            <a:r>
              <a:rPr lang="en-US" dirty="0" smtClean="0">
                <a:hlinkClick r:id="rId5" action="ppaction://hlinksldjump"/>
              </a:rPr>
              <a:t>Transparency 6-8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19292" y="645914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Back to </a:t>
            </a:r>
            <a:r>
              <a:rPr lang="en-US" i="1" dirty="0" smtClean="0">
                <a:hlinkClick r:id="rId6" action="ppaction://hlinksldjump"/>
              </a:rPr>
              <a:t>Grizzly Bear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Analyzing Generalizations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Objective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We will determine the validity of generalizations.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Prior Knowledge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Remember a generalization is a </a:t>
            </a:r>
            <a:r>
              <a:rPr lang="en-US" dirty="0" smtClean="0"/>
              <a:t>statement that is true for most but not all of the people, things, animals, or circumstances it describes.</a:t>
            </a:r>
            <a:endParaRPr lang="en-US" dirty="0" smtClean="0"/>
          </a:p>
          <a:p>
            <a:r>
              <a:rPr lang="en-US" dirty="0" smtClean="0"/>
              <a:t>Look at the last paragraph on page 614 and identify the generalization the author makes.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Analyzing Generalizations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3124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Valid generalization</a:t>
            </a:r>
            <a:r>
              <a:rPr lang="en-US" dirty="0" smtClean="0"/>
              <a:t>:  based on facts</a:t>
            </a:r>
          </a:p>
          <a:p>
            <a:r>
              <a:rPr lang="en-US" u="sng" dirty="0" smtClean="0"/>
              <a:t>Invalid generalization</a:t>
            </a:r>
            <a:r>
              <a:rPr lang="en-US" dirty="0" smtClean="0"/>
              <a:t>: not supported by facts</a:t>
            </a:r>
            <a:endParaRPr lang="en-US" u="sng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3951288"/>
          </a:xfrm>
        </p:spPr>
        <p:txBody>
          <a:bodyPr/>
          <a:lstStyle/>
          <a:p>
            <a:r>
              <a:rPr lang="en-US" dirty="0" smtClean="0"/>
              <a:t>Most bears avoid fighting, if at all possible.</a:t>
            </a:r>
          </a:p>
          <a:p>
            <a:r>
              <a:rPr lang="en-US" dirty="0" smtClean="0"/>
              <a:t>People do not appreciate the wilderness.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5052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dirty="0" smtClean="0"/>
              <a:t>:  What type of generalization is based on facts?</a:t>
            </a:r>
          </a:p>
          <a:p>
            <a:r>
              <a:rPr lang="en-US" sz="2400" b="1" dirty="0" smtClean="0"/>
              <a:t>A</a:t>
            </a:r>
            <a:r>
              <a:rPr lang="en-US" sz="2400" dirty="0" smtClean="0"/>
              <a:t>:  Which of the following is an invalid statement?</a:t>
            </a:r>
          </a:p>
          <a:p>
            <a:r>
              <a:rPr lang="en-US" sz="2400" dirty="0" smtClean="0"/>
              <a:t>	a)  All students love to do homework.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b</a:t>
            </a:r>
            <a:r>
              <a:rPr lang="en-US" sz="2400" dirty="0" smtClean="0"/>
              <a:t>) Most students enjoy summer.</a:t>
            </a:r>
          </a:p>
          <a:p>
            <a:r>
              <a:rPr lang="en-US" sz="2400" b="1" dirty="0" smtClean="0"/>
              <a:t>J</a:t>
            </a:r>
            <a:r>
              <a:rPr lang="en-US" sz="2400" dirty="0" smtClean="0"/>
              <a:t>:  How do you know?</a:t>
            </a:r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3505200"/>
            <a:ext cx="3943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Importance:  </a:t>
            </a:r>
            <a:r>
              <a:rPr lang="en-US" sz="2400" dirty="0" smtClean="0"/>
              <a:t>Analyzing generalizations will help you determine whether you should agree with what the author is presenting.</a:t>
            </a:r>
            <a:endParaRPr lang="en-US" sz="2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Generalizations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the generalization.  </a:t>
            </a:r>
          </a:p>
          <a:p>
            <a:r>
              <a:rPr lang="en-US" dirty="0" smtClean="0"/>
              <a:t>Is the generalization based on enough examples?</a:t>
            </a:r>
          </a:p>
          <a:p>
            <a:r>
              <a:rPr lang="en-US" dirty="0" smtClean="0"/>
              <a:t>Does your own experience support the generalization?</a:t>
            </a:r>
          </a:p>
          <a:p>
            <a:r>
              <a:rPr lang="en-US" dirty="0" smtClean="0"/>
              <a:t>If the answer is yes, then the generalization is probably valid.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“People continue to tame and subjugate nature.”</a:t>
            </a:r>
          </a:p>
          <a:p>
            <a:r>
              <a:rPr lang="en-US" dirty="0" smtClean="0"/>
              <a:t>This is true of some people, but not of all people.  Since the author does not use the word “some” or “most,”  I believe that this generalization is invalid.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Generalizations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the generalization.  </a:t>
            </a:r>
          </a:p>
          <a:p>
            <a:r>
              <a:rPr lang="en-US" dirty="0" smtClean="0"/>
              <a:t>Is the generalization based on enough examples?</a:t>
            </a:r>
          </a:p>
          <a:p>
            <a:r>
              <a:rPr lang="en-US" dirty="0" smtClean="0"/>
              <a:t>Does your own experience support the generalization?</a:t>
            </a:r>
          </a:p>
          <a:p>
            <a:r>
              <a:rPr lang="en-US" dirty="0" smtClean="0"/>
              <a:t>If the answer is yes, then the generalization is probably valid.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Very few bears are interested in pursuing people.</a:t>
            </a:r>
          </a:p>
          <a:p>
            <a:r>
              <a:rPr lang="en-US" dirty="0" smtClean="0"/>
              <a:t>Was the generalization supported by evidence?</a:t>
            </a:r>
          </a:p>
          <a:p>
            <a:r>
              <a:rPr lang="en-US" dirty="0" smtClean="0"/>
              <a:t>Does your own experience support this?</a:t>
            </a:r>
          </a:p>
          <a:p>
            <a:r>
              <a:rPr lang="en-US" dirty="0" smtClean="0"/>
              <a:t>Does the author include all bears, or just a few?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Generalizations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54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type of generalization is not supported by facts?</a:t>
            </a:r>
          </a:p>
          <a:p>
            <a:r>
              <a:rPr lang="en-US" dirty="0" smtClean="0"/>
              <a:t>Which of the following is a valid generalization?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Most dogs are domesticated, or tame, animals.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All toys made of plastic break easily.</a:t>
            </a:r>
          </a:p>
          <a:p>
            <a:r>
              <a:rPr lang="en-US" dirty="0" smtClean="0"/>
              <a:t>How do you know?</a:t>
            </a:r>
          </a:p>
          <a:p>
            <a:r>
              <a:rPr lang="en-US" dirty="0" smtClean="0"/>
              <a:t>What did you learn about valid and invalid generalizations?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Practice book pg. 350-351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6965" y="6459144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3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newspaper article didn’t never </a:t>
            </a:r>
            <a:r>
              <a:rPr lang="en-US" dirty="0" err="1" smtClean="0"/>
              <a:t>conpare</a:t>
            </a:r>
            <a:r>
              <a:rPr lang="en-US" dirty="0" smtClean="0"/>
              <a:t> the two candidates.</a:t>
            </a:r>
          </a:p>
          <a:p>
            <a:endParaRPr lang="en-US" dirty="0" smtClean="0"/>
          </a:p>
          <a:p>
            <a:r>
              <a:rPr lang="en-US" dirty="0" smtClean="0"/>
              <a:t>You should measure twice and cut once” said Mr. Daniel.</a:t>
            </a:r>
          </a:p>
          <a:p>
            <a:endParaRPr lang="en-US" dirty="0" smtClean="0"/>
          </a:p>
          <a:p>
            <a:r>
              <a:rPr lang="en-US" dirty="0" err="1" smtClean="0"/>
              <a:t>Bett</a:t>
            </a:r>
            <a:r>
              <a:rPr lang="en-US" dirty="0" smtClean="0"/>
              <a:t> explained, “we don’t </a:t>
            </a:r>
            <a:r>
              <a:rPr lang="en-US" dirty="0" err="1" smtClean="0"/>
              <a:t>ixchange</a:t>
            </a:r>
            <a:r>
              <a:rPr lang="en-US" dirty="0" smtClean="0"/>
              <a:t> presents on Valentine’s Day.”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Objective</a:t>
            </a:r>
            <a:r>
              <a:rPr lang="en-US" sz="2400" dirty="0" smtClean="0"/>
              <a:t>: We will proofread and correct sentences with grammar and spelling errors.</a:t>
            </a:r>
            <a:endParaRPr lang="en-US" sz="2400" u="sng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88634" y="6428165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3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Negatives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will identify double negatives and use negatives in sentences correctly.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sentence should have only one negative.</a:t>
            </a:r>
          </a:p>
          <a:p>
            <a:r>
              <a:rPr lang="en-US" dirty="0" smtClean="0"/>
              <a:t>If a sentence has more than one, remove one of them.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do</a:t>
            </a:r>
          </a:p>
          <a:p>
            <a:pPr lvl="1"/>
            <a:r>
              <a:rPr lang="en-US" dirty="0" err="1" smtClean="0"/>
              <a:t>Michio</a:t>
            </a:r>
            <a:r>
              <a:rPr lang="en-US" dirty="0" smtClean="0"/>
              <a:t> (had never, hadn’t never) been so close to a bear before.</a:t>
            </a:r>
          </a:p>
          <a:p>
            <a:r>
              <a:rPr lang="en-US" dirty="0" smtClean="0"/>
              <a:t>We do</a:t>
            </a:r>
          </a:p>
          <a:p>
            <a:pPr lvl="1"/>
            <a:r>
              <a:rPr lang="en-US" dirty="0" smtClean="0"/>
              <a:t>That bear didn’t cause (any, no) harm.</a:t>
            </a:r>
          </a:p>
          <a:p>
            <a:r>
              <a:rPr lang="en-US" dirty="0" smtClean="0"/>
              <a:t>You do</a:t>
            </a:r>
          </a:p>
          <a:p>
            <a:pPr lvl="1"/>
            <a:r>
              <a:rPr lang="en-US" dirty="0" smtClean="0"/>
              <a:t>Most bears aren’t interested in chasing (anyone, no one).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Negatives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many negatives should be in a sentence?</a:t>
            </a:r>
          </a:p>
          <a:p>
            <a:r>
              <a:rPr lang="en-US" dirty="0" smtClean="0"/>
              <a:t>Correct the following sentences:</a:t>
            </a:r>
          </a:p>
          <a:p>
            <a:pPr lvl="1"/>
            <a:r>
              <a:rPr lang="en-US" dirty="0" smtClean="0"/>
              <a:t>It’s not wise to approach (no, any) wild animal.</a:t>
            </a:r>
          </a:p>
          <a:p>
            <a:pPr lvl="1"/>
            <a:r>
              <a:rPr lang="en-US" dirty="0" smtClean="0"/>
              <a:t>You shouldn’t do (nothing, anything) to alarm a mother bear.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Practice book pg. 358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2827" y="6459144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3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Encounters</a:t>
            </a:r>
            <a:endParaRPr lang="en-US" dirty="0"/>
          </a:p>
        </p:txBody>
      </p:sp>
      <p:pic>
        <p:nvPicPr>
          <p:cNvPr id="5" name="Content Placeholder 4" descr="Screen shot 2011-02-09 at 8.58.38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6995" r="-699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How does the author of the quotation seem to feel about the experience of seeing animals in the wild?</a:t>
            </a:r>
          </a:p>
          <a:p>
            <a:r>
              <a:rPr lang="en-US" dirty="0" smtClean="0"/>
              <a:t>What wild animals have you seen in their natural environment?</a:t>
            </a:r>
          </a:p>
          <a:p>
            <a:pPr lvl="1"/>
            <a:r>
              <a:rPr lang="en-US" dirty="0" smtClean="0"/>
              <a:t>What was the experience like?</a:t>
            </a:r>
          </a:p>
          <a:p>
            <a:r>
              <a:rPr lang="en-US" dirty="0" smtClean="0"/>
              <a:t>What are some different reasons why people might want to come into close contact with a wild animal?</a:t>
            </a:r>
          </a:p>
          <a:p>
            <a:r>
              <a:rPr lang="en-US" dirty="0" smtClean="0"/>
              <a:t>Describe some of the dangers people might face and the precautions they should take when encountering animals in the wild.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Transparency 6-8</a:t>
            </a:r>
            <a:endParaRPr lang="en-US" dirty="0"/>
          </a:p>
        </p:txBody>
      </p:sp>
      <p:pic>
        <p:nvPicPr>
          <p:cNvPr id="4" name="Content Placeholder 3" descr="Screen shot 2011-02-13 at 4.23.3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9698" r="-39698"/>
          <a:stretch>
            <a:fillRect/>
          </a:stretch>
        </p:blipFill>
        <p:spPr>
          <a:xfrm>
            <a:off x="-651241" y="1219200"/>
            <a:ext cx="10253081" cy="5638800"/>
          </a:xfrm>
        </p:spPr>
      </p:pic>
      <p:sp>
        <p:nvSpPr>
          <p:cNvPr id="5" name="TextBox 4"/>
          <p:cNvSpPr txBox="1"/>
          <p:nvPr/>
        </p:nvSpPr>
        <p:spPr>
          <a:xfrm>
            <a:off x="7522380" y="6488668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 to Day 3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4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Reading </a:t>
            </a:r>
          </a:p>
          <a:p>
            <a:pPr lvl="1"/>
            <a:r>
              <a:rPr lang="en-US" dirty="0" smtClean="0"/>
              <a:t>“Three Poems” (620-623)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Poem comparison </a:t>
            </a:r>
            <a:r>
              <a:rPr lang="en-US" dirty="0" smtClean="0">
                <a:hlinkClick r:id="rId2" action="ppaction://hlinksldjump"/>
              </a:rPr>
              <a:t>chart</a:t>
            </a:r>
            <a:endParaRPr lang="en-US" dirty="0" smtClean="0"/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</a:t>
            </a:r>
          </a:p>
          <a:p>
            <a:pPr lvl="2"/>
            <a:r>
              <a:rPr lang="en-US" dirty="0" smtClean="0"/>
              <a:t>Practice book pg. 355 (independent)</a:t>
            </a:r>
            <a:endParaRPr lang="en-US" dirty="0" smtClean="0"/>
          </a:p>
          <a:p>
            <a:pPr lvl="1"/>
            <a:r>
              <a:rPr lang="en-US" dirty="0" smtClean="0">
                <a:hlinkClick r:id="rId3" action="ppaction://hlinksldjump"/>
              </a:rPr>
              <a:t>Context clues</a:t>
            </a:r>
            <a:endParaRPr lang="en-US" dirty="0" smtClean="0"/>
          </a:p>
          <a:p>
            <a:pPr lvl="1"/>
            <a:r>
              <a:rPr lang="en-US" dirty="0" smtClean="0"/>
              <a:t>Word Histories (623j)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4" action="ppaction://hlinksldjump"/>
              </a:rPr>
              <a:t>Daily Language Practice</a:t>
            </a:r>
            <a:endParaRPr lang="en-US" dirty="0" smtClean="0"/>
          </a:p>
          <a:p>
            <a:pPr lvl="1"/>
            <a:r>
              <a:rPr lang="en-US" dirty="0" smtClean="0"/>
              <a:t>Persuasive: Opinion</a:t>
            </a:r>
          </a:p>
          <a:p>
            <a:pPr lvl="2"/>
            <a:r>
              <a:rPr lang="en-US" dirty="0" smtClean="0"/>
              <a:t>Day 4: Revising (623N)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4265" y="6505613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Back to </a:t>
            </a:r>
            <a:r>
              <a:rPr lang="en-US" i="1" dirty="0" smtClean="0">
                <a:hlinkClick r:id="rId5" action="ppaction://hlinksldjump"/>
              </a:rPr>
              <a:t>Grizzly Family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Poem Comparison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6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029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Theme</a:t>
                      </a:r>
                      <a:endParaRPr lang="en-US" dirty="0"/>
                    </a:p>
                  </a:txBody>
                  <a:tcPr/>
                </a:tc>
              </a:tr>
              <a:tr h="1558456">
                <a:tc>
                  <a:txBody>
                    <a:bodyPr/>
                    <a:lstStyle/>
                    <a:p>
                      <a:r>
                        <a:rPr lang="en-US" dirty="0" smtClean="0"/>
                        <a:t>“Raccoons on the shore at Paradox Lake”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2915">
                <a:tc>
                  <a:txBody>
                    <a:bodyPr/>
                    <a:lstStyle/>
                    <a:p>
                      <a:r>
                        <a:rPr lang="en-US" dirty="0" smtClean="0"/>
                        <a:t>“Above Jackson Pond”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2915">
                <a:tc>
                  <a:txBody>
                    <a:bodyPr/>
                    <a:lstStyle/>
                    <a:p>
                      <a:r>
                        <a:rPr lang="en-US" dirty="0" smtClean="0"/>
                        <a:t>“A Thousand Geese”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94034" y="6443654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4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will use context clues to figure out the meanings of unfamiliar words.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Context can help you figure out the meaning of unknown words, when a dictionary is unavailable.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Context</a:t>
            </a:r>
            <a:r>
              <a:rPr lang="en-US" dirty="0" smtClean="0"/>
              <a:t>: words and sentences that sometimes provide clues to a word’s meaning.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When salmon are rare, grizzlies will hungrily </a:t>
            </a:r>
            <a:r>
              <a:rPr lang="en-US" u="sng" dirty="0" smtClean="0"/>
              <a:t>devour</a:t>
            </a:r>
            <a:r>
              <a:rPr lang="en-US" dirty="0" smtClean="0"/>
              <a:t> every one they catch.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0386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R: </a:t>
            </a:r>
            <a:r>
              <a:rPr lang="en-US" sz="2400" dirty="0" smtClean="0"/>
              <a:t> What is context?</a:t>
            </a:r>
          </a:p>
          <a:p>
            <a:r>
              <a:rPr lang="en-US" sz="2400" b="1" dirty="0" smtClean="0"/>
              <a:t>A:</a:t>
            </a:r>
            <a:r>
              <a:rPr lang="en-US" sz="2400" dirty="0" smtClean="0"/>
              <a:t>  For which of the following words might you need context clues?</a:t>
            </a:r>
          </a:p>
          <a:p>
            <a:r>
              <a:rPr lang="en-US" sz="2400" b="1" dirty="0" smtClean="0"/>
              <a:t>	a) </a:t>
            </a:r>
            <a:r>
              <a:rPr lang="en-US" sz="2400" dirty="0" smtClean="0"/>
              <a:t>howling</a:t>
            </a:r>
          </a:p>
          <a:p>
            <a:r>
              <a:rPr lang="en-US" sz="2400" b="1" dirty="0" smtClean="0"/>
              <a:t>	</a:t>
            </a:r>
            <a:r>
              <a:rPr lang="en-US" sz="2400" b="1" dirty="0" err="1" smtClean="0"/>
              <a:t>b</a:t>
            </a:r>
            <a:r>
              <a:rPr lang="en-US" sz="2400" b="1" dirty="0" smtClean="0"/>
              <a:t>) </a:t>
            </a:r>
            <a:r>
              <a:rPr lang="en-US" sz="2400" dirty="0" smtClean="0"/>
              <a:t>bugling</a:t>
            </a:r>
          </a:p>
          <a:p>
            <a:r>
              <a:rPr lang="en-US" sz="2400" b="1" dirty="0" smtClean="0"/>
              <a:t>J: </a:t>
            </a:r>
            <a:r>
              <a:rPr lang="en-US" sz="2400" dirty="0" smtClean="0"/>
              <a:t>Why?</a:t>
            </a:r>
            <a:endParaRPr lang="en-US" sz="2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Determine the part of speech.</a:t>
            </a:r>
          </a:p>
          <a:p>
            <a:r>
              <a:rPr lang="en-US" dirty="0" smtClean="0"/>
              <a:t>What words might be clues?</a:t>
            </a:r>
          </a:p>
          <a:p>
            <a:r>
              <a:rPr lang="en-US" dirty="0" smtClean="0"/>
              <a:t>What meaning fits the context?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the days shorten, bears must put on a large </a:t>
            </a:r>
            <a:r>
              <a:rPr lang="en-US" u="sng" dirty="0" smtClean="0"/>
              <a:t>store</a:t>
            </a:r>
            <a:r>
              <a:rPr lang="en-US" dirty="0" smtClean="0"/>
              <a:t> of fat to take them through winter.</a:t>
            </a:r>
          </a:p>
          <a:p>
            <a:pPr lvl="1"/>
            <a:r>
              <a:rPr lang="en-US" dirty="0" smtClean="0"/>
              <a:t>Store is a noun, so it must be a person, place, thing, or idea.</a:t>
            </a:r>
          </a:p>
          <a:p>
            <a:pPr lvl="1"/>
            <a:r>
              <a:rPr lang="en-US" dirty="0" smtClean="0"/>
              <a:t>Clue words: bears put it on; it is made of fat; and helps them through the winter.</a:t>
            </a:r>
          </a:p>
          <a:p>
            <a:pPr lvl="1"/>
            <a:r>
              <a:rPr lang="en-US" dirty="0" smtClean="0"/>
              <a:t>Meaning: amount</a:t>
            </a:r>
          </a:p>
          <a:p>
            <a:pPr lvl="1"/>
            <a:r>
              <a:rPr lang="en-US" dirty="0" smtClean="0"/>
              <a:t>As the days shorten, bears must put on a large </a:t>
            </a:r>
            <a:r>
              <a:rPr lang="en-US" u="sng" dirty="0" smtClean="0"/>
              <a:t>amount</a:t>
            </a:r>
            <a:r>
              <a:rPr lang="en-US" dirty="0" smtClean="0"/>
              <a:t> of fat to take them through winter.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Determine the part of speech.</a:t>
            </a:r>
          </a:p>
          <a:p>
            <a:r>
              <a:rPr lang="en-US" dirty="0" smtClean="0"/>
              <a:t>What words might be clues?</a:t>
            </a:r>
          </a:p>
          <a:p>
            <a:r>
              <a:rPr lang="en-US" dirty="0" smtClean="0"/>
              <a:t>What meaning fits the context?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People continue to tame and </a:t>
            </a:r>
            <a:r>
              <a:rPr lang="en-US" u="sng" dirty="0" smtClean="0"/>
              <a:t>subjugate</a:t>
            </a:r>
            <a:r>
              <a:rPr lang="en-US" dirty="0" smtClean="0"/>
              <a:t> nature.</a:t>
            </a:r>
          </a:p>
          <a:p>
            <a:pPr lvl="1"/>
            <a:r>
              <a:rPr lang="en-US" dirty="0" smtClean="0"/>
              <a:t>What part of speech is the unknown word?</a:t>
            </a:r>
          </a:p>
          <a:p>
            <a:pPr lvl="1"/>
            <a:r>
              <a:rPr lang="en-US" dirty="0" smtClean="0"/>
              <a:t>What words might be clues?</a:t>
            </a:r>
          </a:p>
          <a:p>
            <a:pPr lvl="1"/>
            <a:r>
              <a:rPr lang="en-US" dirty="0" smtClean="0"/>
              <a:t>What meaning fits the context?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 we call words or sentences surrounding an unknown word?</a:t>
            </a:r>
          </a:p>
          <a:p>
            <a:r>
              <a:rPr lang="en-US" dirty="0" smtClean="0"/>
              <a:t>What is the meaning of the underlined word in the sentence?</a:t>
            </a:r>
          </a:p>
          <a:p>
            <a:r>
              <a:rPr lang="en-US" dirty="0" smtClean="0"/>
              <a:t>Today’s snowfall marks the </a:t>
            </a:r>
            <a:r>
              <a:rPr lang="en-US" u="sng" dirty="0" smtClean="0"/>
              <a:t>advent</a:t>
            </a:r>
            <a:r>
              <a:rPr lang="en-US" dirty="0" smtClean="0"/>
              <a:t> of winter.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b</a:t>
            </a:r>
            <a:r>
              <a:rPr lang="en-US" dirty="0" smtClean="0"/>
              <a:t>eginning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e</a:t>
            </a:r>
            <a:r>
              <a:rPr lang="en-US" dirty="0" smtClean="0"/>
              <a:t>nding </a:t>
            </a:r>
          </a:p>
          <a:p>
            <a:r>
              <a:rPr lang="en-US" dirty="0" smtClean="0"/>
              <a:t>What did you learn about context clues today?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Practice book pg. 356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78546" y="6536592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4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accident, Pablo hasn’t never been able to </a:t>
            </a:r>
            <a:r>
              <a:rPr lang="en-US" dirty="0" err="1" smtClean="0"/>
              <a:t>axtend</a:t>
            </a:r>
            <a:r>
              <a:rPr lang="en-US" dirty="0" smtClean="0"/>
              <a:t> the little finger on his right hand.</a:t>
            </a:r>
          </a:p>
          <a:p>
            <a:endParaRPr lang="en-US" dirty="0" smtClean="0"/>
          </a:p>
          <a:p>
            <a:r>
              <a:rPr lang="en-US" dirty="0" smtClean="0"/>
              <a:t>“If you want to go on the field trip,” explained Mrs. Tam, you will need an adult’s </a:t>
            </a:r>
            <a:r>
              <a:rPr lang="en-US" dirty="0" err="1" smtClean="0"/>
              <a:t>concent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will proofread and correct sentences with grammar and spelling errors.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32080" y="6521102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4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5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/>
              <a:t>Comprehension test</a:t>
            </a:r>
          </a:p>
          <a:p>
            <a:pPr lvl="1"/>
            <a:r>
              <a:rPr lang="en-US" dirty="0" smtClean="0"/>
              <a:t>Vocabulary test</a:t>
            </a:r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 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/>
              <a:t>Practice book pg. 359</a:t>
            </a:r>
          </a:p>
          <a:p>
            <a:pPr lvl="1"/>
            <a:r>
              <a:rPr lang="en-US" dirty="0" smtClean="0"/>
              <a:t>Persuasive: Opinion</a:t>
            </a:r>
          </a:p>
          <a:p>
            <a:pPr lvl="2"/>
            <a:r>
              <a:rPr lang="en-US" dirty="0" smtClean="0"/>
              <a:t>Day 5: editing (623N)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0127" y="6521102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</a:t>
            </a:r>
            <a:r>
              <a:rPr lang="en-US" i="1" dirty="0" smtClean="0">
                <a:hlinkClick r:id="rId2" action="ppaction://hlinksldjump"/>
              </a:rPr>
              <a:t>Grizzly Family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Grizzly Bear Family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Author</a:t>
            </a:r>
            <a:r>
              <a:rPr lang="en-US" dirty="0" smtClean="0"/>
              <a:t>: </a:t>
            </a:r>
            <a:r>
              <a:rPr lang="en-US" dirty="0" err="1" smtClean="0"/>
              <a:t>Michio</a:t>
            </a:r>
            <a:r>
              <a:rPr lang="en-US" dirty="0" smtClean="0"/>
              <a:t> Hoshino</a:t>
            </a:r>
          </a:p>
          <a:p>
            <a:r>
              <a:rPr lang="en-US" u="sng" dirty="0" smtClean="0"/>
              <a:t>Genre</a:t>
            </a:r>
            <a:r>
              <a:rPr lang="en-US" dirty="0" smtClean="0"/>
              <a:t>: nonfiction ~ expository nonfiction selection about grizzly bears.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Day 1</a:t>
            </a:r>
            <a:endParaRPr lang="en-US" dirty="0" smtClean="0"/>
          </a:p>
          <a:p>
            <a:pPr lvl="1"/>
            <a:r>
              <a:rPr lang="en-US" dirty="0" smtClean="0">
                <a:hlinkClick r:id="rId3" action="ppaction://hlinksldjump"/>
              </a:rPr>
              <a:t>Day 2</a:t>
            </a:r>
            <a:endParaRPr lang="en-US" dirty="0" smtClean="0"/>
          </a:p>
          <a:p>
            <a:pPr lvl="1"/>
            <a:r>
              <a:rPr lang="en-US" dirty="0" smtClean="0">
                <a:hlinkClick r:id="rId4" action="ppaction://hlinksldjump"/>
              </a:rPr>
              <a:t>Day 3</a:t>
            </a:r>
            <a:endParaRPr lang="en-US" dirty="0" smtClean="0"/>
          </a:p>
          <a:p>
            <a:pPr lvl="1"/>
            <a:r>
              <a:rPr lang="en-US" dirty="0" smtClean="0">
                <a:hlinkClick r:id="rId5" action="ppaction://hlinksldjump"/>
              </a:rPr>
              <a:t>Day 4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6" action="ppaction://hlinksldjump"/>
              </a:rPr>
              <a:t>Day 5</a:t>
            </a:r>
            <a:endParaRPr lang="en-US" dirty="0"/>
          </a:p>
        </p:txBody>
      </p:sp>
      <p:pic>
        <p:nvPicPr>
          <p:cNvPr id="5" name="Content Placeholder 4" descr="Screen shot 2011-02-09 at 9.20.34 PM.png"/>
          <p:cNvPicPr>
            <a:picLocks noGrp="1" noChangeAspect="1"/>
          </p:cNvPicPr>
          <p:nvPr>
            <p:ph sz="half" idx="2"/>
          </p:nvPr>
        </p:nvPicPr>
        <p:blipFill>
          <a:blip r:embed="rId7"/>
          <a:srcRect t="-41440" b="-41440"/>
          <a:stretch>
            <a:fillRect/>
          </a:stretch>
        </p:blipFill>
        <p:spPr>
          <a:xfrm>
            <a:off x="4267200" y="457200"/>
            <a:ext cx="4648200" cy="61722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Vocabulary</a:t>
            </a:r>
            <a:endParaRPr lang="en-US" dirty="0" smtClean="0"/>
          </a:p>
          <a:p>
            <a:pPr lvl="1"/>
            <a:r>
              <a:rPr lang="en-US" dirty="0" smtClean="0"/>
              <a:t>Read Segment 1 (602-609)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Identifying Generalizations</a:t>
            </a:r>
            <a:endParaRPr lang="en-US" dirty="0" smtClean="0"/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 pre-test (623g)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4" action="ppaction://hlinksldjump"/>
              </a:rPr>
              <a:t>Daily Language Practice</a:t>
            </a:r>
            <a:endParaRPr lang="en-US" dirty="0" smtClean="0"/>
          </a:p>
          <a:p>
            <a:pPr lvl="1"/>
            <a:r>
              <a:rPr lang="en-US" dirty="0" smtClean="0">
                <a:hlinkClick r:id="rId5" action="ppaction://hlinksldjump"/>
              </a:rPr>
              <a:t>Grammar: Contractions with </a:t>
            </a:r>
            <a:r>
              <a:rPr lang="en-US" i="1" dirty="0" smtClean="0">
                <a:hlinkClick r:id="rId5" action="ppaction://hlinksldjump"/>
              </a:rPr>
              <a:t>not</a:t>
            </a:r>
            <a:endParaRPr lang="en-US" i="1" dirty="0" smtClean="0"/>
          </a:p>
          <a:p>
            <a:pPr lvl="1"/>
            <a:r>
              <a:rPr lang="en-US" dirty="0" smtClean="0"/>
              <a:t>Persuasive Writing: Opinion</a:t>
            </a:r>
          </a:p>
          <a:p>
            <a:pPr lvl="2"/>
            <a:r>
              <a:rPr lang="en-US" dirty="0" smtClean="0">
                <a:hlinkClick r:id="rId6" action="ppaction://hlinksldjump"/>
              </a:rPr>
              <a:t>Day 1: Introduce the Model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8071" y="647822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 action="ppaction://hlinksldjump"/>
              </a:rPr>
              <a:t>Back to </a:t>
            </a:r>
            <a:r>
              <a:rPr lang="en-US" i="1" dirty="0" smtClean="0">
                <a:hlinkClick r:id="rId7" action="ppaction://hlinksldjump"/>
              </a:rPr>
              <a:t>Grizzly Bear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will define new vocabulary words.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Abundant</a:t>
            </a:r>
            <a:r>
              <a:rPr lang="en-US" dirty="0" smtClean="0"/>
              <a:t>: more than enough; plentiful</a:t>
            </a:r>
          </a:p>
          <a:p>
            <a:r>
              <a:rPr lang="en-US" u="sng" dirty="0" smtClean="0"/>
              <a:t>Aggressive</a:t>
            </a:r>
            <a:r>
              <a:rPr lang="en-US" dirty="0" smtClean="0"/>
              <a:t>: bold; ready and quick to fight</a:t>
            </a:r>
          </a:p>
          <a:p>
            <a:r>
              <a:rPr lang="en-US" u="sng" dirty="0" smtClean="0"/>
              <a:t>Carcass</a:t>
            </a:r>
            <a:r>
              <a:rPr lang="en-US" dirty="0" smtClean="0"/>
              <a:t>: dead body of an animal</a:t>
            </a:r>
          </a:p>
          <a:p>
            <a:r>
              <a:rPr lang="en-US" u="sng" dirty="0" smtClean="0"/>
              <a:t>Caribou</a:t>
            </a:r>
            <a:r>
              <a:rPr lang="en-US" dirty="0" smtClean="0"/>
              <a:t>: a type of arctic deer</a:t>
            </a:r>
          </a:p>
          <a:p>
            <a:r>
              <a:rPr lang="en-US" u="sng" dirty="0" smtClean="0"/>
              <a:t>Subservience</a:t>
            </a:r>
            <a:r>
              <a:rPr lang="en-US" dirty="0" smtClean="0"/>
              <a:t>: the state of being willing to yield to others’ power</a:t>
            </a:r>
            <a:endParaRPr lang="en-US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Territory</a:t>
            </a:r>
            <a:r>
              <a:rPr lang="en-US" dirty="0" smtClean="0"/>
              <a:t>: an area inhabited by an animal or animal group and defended against intruders</a:t>
            </a:r>
          </a:p>
          <a:p>
            <a:r>
              <a:rPr lang="en-US" u="sng" dirty="0" smtClean="0"/>
              <a:t>Tundra</a:t>
            </a:r>
            <a:r>
              <a:rPr lang="en-US" dirty="0" smtClean="0"/>
              <a:t>: a treeless Arctic region where the subsoil is permanently frozen and where only low shrubs, lichens, and mosses can grow.</a:t>
            </a:r>
          </a:p>
          <a:p>
            <a:r>
              <a:rPr lang="en-US" u="sng" dirty="0" smtClean="0"/>
              <a:t>Wariness</a:t>
            </a:r>
            <a:r>
              <a:rPr lang="en-US" dirty="0" smtClean="0"/>
              <a:t>: the state of being on one’s guard</a:t>
            </a:r>
          </a:p>
          <a:p>
            <a:r>
              <a:rPr lang="en-US" u="sng" dirty="0" smtClean="0"/>
              <a:t>Wilderness</a:t>
            </a:r>
            <a:r>
              <a:rPr lang="en-US" dirty="0" smtClean="0"/>
              <a:t>: any unsettled region in its natural state</a:t>
            </a:r>
            <a:endParaRPr lang="en-US" u="sng" dirty="0"/>
          </a:p>
        </p:txBody>
      </p:sp>
      <p:pic>
        <p:nvPicPr>
          <p:cNvPr id="8" name="Picture 7" descr="Screen shot 2011-02-11 at 9.57.4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81200"/>
            <a:ext cx="4376057" cy="2971800"/>
          </a:xfrm>
          <a:prstGeom prst="rect">
            <a:avLst/>
          </a:prstGeom>
        </p:spPr>
      </p:pic>
      <p:pic>
        <p:nvPicPr>
          <p:cNvPr id="10" name="Picture 9" descr="Screen shot 2011-02-11 at 9.58.5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49" y="1843088"/>
            <a:ext cx="3169103" cy="3262312"/>
          </a:xfrm>
          <a:prstGeom prst="rect">
            <a:avLst/>
          </a:prstGeom>
        </p:spPr>
      </p:pic>
      <p:pic>
        <p:nvPicPr>
          <p:cNvPr id="11" name="Picture 10" descr="Screen shot 2011-02-11 at 10.00.42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524000"/>
            <a:ext cx="3571875" cy="4526922"/>
          </a:xfrm>
          <a:prstGeom prst="rect">
            <a:avLst/>
          </a:prstGeom>
        </p:spPr>
      </p:pic>
      <p:pic>
        <p:nvPicPr>
          <p:cNvPr id="12" name="Picture 11" descr="Screen shot 2011-02-11 at 10.01.5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828800"/>
            <a:ext cx="4038600" cy="4038600"/>
          </a:xfrm>
          <a:prstGeom prst="rect">
            <a:avLst/>
          </a:prstGeom>
        </p:spPr>
      </p:pic>
      <p:pic>
        <p:nvPicPr>
          <p:cNvPr id="14" name="Picture 13" descr="Screen shot 2011-02-11 at 10.03.58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828800"/>
            <a:ext cx="3688598" cy="3962400"/>
          </a:xfrm>
          <a:prstGeom prst="rect">
            <a:avLst/>
          </a:prstGeom>
        </p:spPr>
      </p:pic>
      <p:pic>
        <p:nvPicPr>
          <p:cNvPr id="16" name="Picture 15" descr="Screen shot 2011-02-14 at 2.02.55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981200"/>
            <a:ext cx="4675814" cy="3200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insert words where they best fit the context.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abundant</a:t>
            </a:r>
          </a:p>
          <a:p>
            <a:r>
              <a:rPr lang="en-US" sz="2400" dirty="0" smtClean="0"/>
              <a:t>aggressive</a:t>
            </a:r>
          </a:p>
          <a:p>
            <a:r>
              <a:rPr lang="en-US" sz="2400" dirty="0" smtClean="0"/>
              <a:t>carcass</a:t>
            </a:r>
          </a:p>
          <a:p>
            <a:r>
              <a:rPr lang="en-US" sz="2400" dirty="0" smtClean="0"/>
              <a:t>caribou</a:t>
            </a:r>
          </a:p>
          <a:p>
            <a:r>
              <a:rPr lang="en-US" sz="2400" dirty="0" smtClean="0"/>
              <a:t>dominance</a:t>
            </a:r>
          </a:p>
          <a:p>
            <a:r>
              <a:rPr lang="en-US" sz="2400" dirty="0" smtClean="0"/>
              <a:t>subservience</a:t>
            </a:r>
          </a:p>
          <a:p>
            <a:r>
              <a:rPr lang="en-US" sz="2400" dirty="0" smtClean="0"/>
              <a:t>territory</a:t>
            </a:r>
          </a:p>
          <a:p>
            <a:r>
              <a:rPr lang="en-US" sz="2400" dirty="0" smtClean="0"/>
              <a:t>tundra</a:t>
            </a:r>
          </a:p>
          <a:p>
            <a:r>
              <a:rPr lang="en-US" sz="2400" dirty="0" smtClean="0"/>
              <a:t>wariness</a:t>
            </a:r>
          </a:p>
          <a:p>
            <a:r>
              <a:rPr lang="en-US" sz="2400" dirty="0" smtClean="0"/>
              <a:t>wilderness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117692"/>
            <a:ext cx="5715000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Welcome to Denali National Forest</a:t>
            </a:r>
          </a:p>
          <a:p>
            <a:r>
              <a:rPr lang="en-US" dirty="0" smtClean="0"/>
              <a:t>We hope you enjoy your visit to this beautiful and unspoiled </a:t>
            </a:r>
            <a:r>
              <a:rPr lang="en-US" u="sng" dirty="0" smtClean="0"/>
              <a:t>wilderness</a:t>
            </a:r>
            <a:r>
              <a:rPr lang="en-US" dirty="0" smtClean="0"/>
              <a:t>.  These tips will help you have a safe and pleasant stay.</a:t>
            </a:r>
          </a:p>
          <a:p>
            <a:pPr algn="ctr"/>
            <a:r>
              <a:rPr lang="en-US" b="1" dirty="0" smtClean="0"/>
              <a:t>Tips for Wilderness Travelers</a:t>
            </a:r>
          </a:p>
          <a:p>
            <a:pPr marL="342900" indent="-342900">
              <a:buAutoNum type="arabicPeriod"/>
            </a:pPr>
            <a:r>
              <a:rPr lang="en-US" dirty="0" smtClean="0"/>
              <a:t>You are likely to see </a:t>
            </a:r>
            <a:r>
              <a:rPr lang="en-US" u="sng" dirty="0" smtClean="0"/>
              <a:t>abundant</a:t>
            </a:r>
            <a:r>
              <a:rPr lang="en-US" dirty="0" smtClean="0"/>
              <a:t> wildlife, including moose, </a:t>
            </a:r>
            <a:r>
              <a:rPr lang="en-US" dirty="0" err="1" smtClean="0"/>
              <a:t>Dall</a:t>
            </a:r>
            <a:r>
              <a:rPr lang="en-US" dirty="0" smtClean="0"/>
              <a:t> sheep, grizzly bears, and herds of </a:t>
            </a:r>
            <a:r>
              <a:rPr lang="en-US" u="sng" dirty="0" smtClean="0"/>
              <a:t>caribou</a:t>
            </a:r>
            <a:r>
              <a:rPr lang="en-US" dirty="0" smtClean="0"/>
              <a:t>.  Many small creatures live in the grasses of the </a:t>
            </a:r>
            <a:r>
              <a:rPr lang="en-US" u="sng" dirty="0" smtClean="0"/>
              <a:t>tundra</a:t>
            </a:r>
            <a:r>
              <a:rPr lang="en-US" dirty="0" smtClean="0"/>
              <a:t>, including ground squirrels and shrews.  So keep your binoculars and your camera handy.</a:t>
            </a:r>
          </a:p>
          <a:p>
            <a:pPr marL="342900" indent="-342900">
              <a:buAutoNum type="arabicPeriod"/>
            </a:pPr>
            <a:r>
              <a:rPr lang="en-US" dirty="0" smtClean="0"/>
              <a:t>Please remember that grizzly bears make this land their home.  When hiking in bear </a:t>
            </a:r>
            <a:r>
              <a:rPr lang="en-US" u="sng" dirty="0" smtClean="0"/>
              <a:t>territory</a:t>
            </a:r>
            <a:r>
              <a:rPr lang="en-US" dirty="0" smtClean="0"/>
              <a:t>, be careful.  A certain amount of </a:t>
            </a:r>
            <a:r>
              <a:rPr lang="en-US" u="sng" dirty="0" smtClean="0"/>
              <a:t>wariness</a:t>
            </a:r>
            <a:r>
              <a:rPr lang="en-US" dirty="0" smtClean="0"/>
              <a:t> will help prevent unpleasant encounters with grizzlies.  If you see a bear cub, stay away!  Mother grizzlies become </a:t>
            </a:r>
            <a:r>
              <a:rPr lang="en-US" u="sng" dirty="0" smtClean="0"/>
              <a:t>aggressive</a:t>
            </a:r>
            <a:r>
              <a:rPr lang="en-US" dirty="0" smtClean="0"/>
              <a:t> when their cubs are approached.  If you see a bear eating the dead </a:t>
            </a:r>
            <a:r>
              <a:rPr lang="en-US" u="sng" dirty="0" smtClean="0"/>
              <a:t>carcass</a:t>
            </a:r>
            <a:r>
              <a:rPr lang="en-US" dirty="0" smtClean="0"/>
              <a:t> of an animal, steer clear!</a:t>
            </a:r>
          </a:p>
          <a:p>
            <a:pPr marL="342900" indent="-342900">
              <a:buAutoNum type="arabicPeriod"/>
            </a:pPr>
            <a:r>
              <a:rPr lang="en-US" dirty="0" smtClean="0"/>
              <a:t>You might be lucky enough to see an encounter between two wild animals.  Often when wild animals meet, they fight for </a:t>
            </a:r>
            <a:r>
              <a:rPr lang="en-US" u="sng" dirty="0" smtClean="0"/>
              <a:t>dominance</a:t>
            </a:r>
            <a:r>
              <a:rPr lang="en-US" dirty="0" smtClean="0"/>
              <a:t>.  The loser shows </a:t>
            </a:r>
            <a:r>
              <a:rPr lang="en-US" u="sng" dirty="0" smtClean="0"/>
              <a:t>subservience</a:t>
            </a:r>
            <a:r>
              <a:rPr lang="en-US" dirty="0" smtClean="0"/>
              <a:t> by leaving the area.  If you see such an encounter, keep your distance.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762000"/>
            <a:ext cx="10668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1524000"/>
            <a:ext cx="990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21336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5800" y="2438400"/>
            <a:ext cx="609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62800" y="3505200"/>
            <a:ext cx="8382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5600" y="3733800"/>
            <a:ext cx="990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24400" y="4572000"/>
            <a:ext cx="1143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0" y="5181600"/>
            <a:ext cx="8382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29400" y="5943600"/>
            <a:ext cx="1143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6248400"/>
            <a:ext cx="1371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2700" y="6397186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1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Generalizations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will identify generalizations the author makes about bears, people, and the wilderness.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are some of the ways you communicate with your friends?</a:t>
            </a:r>
          </a:p>
          <a:p>
            <a:r>
              <a:rPr lang="en-US" dirty="0" smtClean="0"/>
              <a:t>You probably use phone calls, e-mail, or text messaging.</a:t>
            </a:r>
          </a:p>
          <a:p>
            <a:r>
              <a:rPr lang="en-US" dirty="0" smtClean="0"/>
              <a:t>What broad statement can you make about the way you and your friends communicate?</a:t>
            </a:r>
          </a:p>
          <a:p>
            <a:r>
              <a:rPr lang="en-US" dirty="0" smtClean="0"/>
              <a:t>You could say that in general, you rely on technology to communicate.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Generalizations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3951288"/>
          </a:xfrm>
        </p:spPr>
        <p:txBody>
          <a:bodyPr/>
          <a:lstStyle/>
          <a:p>
            <a:r>
              <a:rPr lang="en-US" u="sng" dirty="0" smtClean="0"/>
              <a:t>Generalization</a:t>
            </a:r>
            <a:r>
              <a:rPr lang="en-US" dirty="0" smtClean="0"/>
              <a:t>: a statement that is true for most but not all of the people, things, animals, or circumstances it describes.</a:t>
            </a:r>
          </a:p>
          <a:p>
            <a:pPr lvl="1"/>
            <a:r>
              <a:rPr lang="en-US" u="sng" dirty="0" smtClean="0"/>
              <a:t>Example</a:t>
            </a:r>
            <a:r>
              <a:rPr lang="en-US" dirty="0" smtClean="0"/>
              <a:t>: Most guys like football.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Identifying generalizations will help you determine whether you agree, or disagree, with what the author is saying.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03673"/>
            <a:ext cx="5029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dirty="0" smtClean="0"/>
              <a:t>:  What is a generalization?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:  Which of the following is a generalization?</a:t>
            </a:r>
          </a:p>
          <a:p>
            <a:r>
              <a:rPr lang="en-US" dirty="0" smtClean="0"/>
              <a:t>	a)  Babies usually take naps in the afternoon.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b</a:t>
            </a:r>
            <a:r>
              <a:rPr lang="en-US" dirty="0" smtClean="0"/>
              <a:t>) Lunch is at 11:40.</a:t>
            </a:r>
          </a:p>
          <a:p>
            <a:r>
              <a:rPr lang="en-US" b="1" dirty="0" smtClean="0"/>
              <a:t>J</a:t>
            </a:r>
            <a:r>
              <a:rPr lang="en-US" dirty="0" smtClean="0"/>
              <a:t>:  How do you know? </a:t>
            </a:r>
          </a:p>
          <a:p>
            <a:r>
              <a:rPr lang="en-US" b="1" dirty="0" smtClean="0"/>
              <a:t>	</a:t>
            </a:r>
            <a:endParaRPr lang="en-US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3384</TotalTime>
  <Words>2638</Words>
  <Application>Microsoft Macintosh PowerPoint</Application>
  <PresentationFormat>On-screen Show (4:3)</PresentationFormat>
  <Paragraphs>354</Paragraphs>
  <Slides>39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Animal Encounters</vt:lpstr>
      <vt:lpstr>Animal Encounters</vt:lpstr>
      <vt:lpstr>Animal Encounters</vt:lpstr>
      <vt:lpstr>The Grizzly Bear Family Book</vt:lpstr>
      <vt:lpstr>Day 1 Schedule</vt:lpstr>
      <vt:lpstr>Vocabulary</vt:lpstr>
      <vt:lpstr>We will insert words where they best fit the context.</vt:lpstr>
      <vt:lpstr>Identifying Generalizations</vt:lpstr>
      <vt:lpstr>Identifying Generalizations</vt:lpstr>
      <vt:lpstr>Identifying Generalizations</vt:lpstr>
      <vt:lpstr>Identifying Generalizations</vt:lpstr>
      <vt:lpstr>Identifying Generalizations</vt:lpstr>
      <vt:lpstr>Daily Language Practice </vt:lpstr>
      <vt:lpstr>Contractions with not</vt:lpstr>
      <vt:lpstr>Practice</vt:lpstr>
      <vt:lpstr>Persuasive Writing</vt:lpstr>
      <vt:lpstr>Day 2 Schedule</vt:lpstr>
      <vt:lpstr>Comprehension Questions (use TAPPLE strategies)</vt:lpstr>
      <vt:lpstr>Daily Language Practice </vt:lpstr>
      <vt:lpstr>Day 3 Schedule</vt:lpstr>
      <vt:lpstr>Analyzing Generalizations</vt:lpstr>
      <vt:lpstr>Analyzing Generalizations</vt:lpstr>
      <vt:lpstr>Analyzing Generalizations</vt:lpstr>
      <vt:lpstr>Analyzing Generalizations</vt:lpstr>
      <vt:lpstr>Analyzing Generalizations</vt:lpstr>
      <vt:lpstr>Daily Language Practice</vt:lpstr>
      <vt:lpstr>Negatives Practice</vt:lpstr>
      <vt:lpstr>Negatives Practice</vt:lpstr>
      <vt:lpstr>Negatives Practice</vt:lpstr>
      <vt:lpstr>Transparency 6-8</vt:lpstr>
      <vt:lpstr>Day 4 Schedule</vt:lpstr>
      <vt:lpstr>Poem Comparison Chart</vt:lpstr>
      <vt:lpstr>Using Context</vt:lpstr>
      <vt:lpstr>Using Context</vt:lpstr>
      <vt:lpstr>Using Context</vt:lpstr>
      <vt:lpstr>Using Context</vt:lpstr>
      <vt:lpstr>Using Context</vt:lpstr>
      <vt:lpstr>Daily Language Practice</vt:lpstr>
      <vt:lpstr>Day 5 Schedule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</dc:creator>
  <cp:lastModifiedBy>Megan Kitt</cp:lastModifiedBy>
  <cp:revision>7</cp:revision>
  <dcterms:created xsi:type="dcterms:W3CDTF">2011-02-13T00:36:28Z</dcterms:created>
  <dcterms:modified xsi:type="dcterms:W3CDTF">2011-02-14T22:09:09Z</dcterms:modified>
</cp:coreProperties>
</file>