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8" r:id="rId11"/>
    <p:sldId id="269" r:id="rId12"/>
    <p:sldId id="270" r:id="rId13"/>
    <p:sldId id="271" r:id="rId14"/>
    <p:sldId id="272" r:id="rId15"/>
    <p:sldId id="259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60" r:id="rId25"/>
    <p:sldId id="281" r:id="rId26"/>
    <p:sldId id="282" r:id="rId27"/>
    <p:sldId id="283" r:id="rId28"/>
    <p:sldId id="284" r:id="rId29"/>
    <p:sldId id="285" r:id="rId30"/>
    <p:sldId id="286" r:id="rId31"/>
    <p:sldId id="26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1EA99-DD24-EB4F-B408-918664ED165A}" type="datetimeFigureOut">
              <a:rPr lang="en-US" smtClean="0"/>
              <a:pPr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7CA2-F1CC-DD46-ADFF-9912E3FBE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4" Type="http://schemas.openxmlformats.org/officeDocument/2006/relationships/slide" Target="slide15.xml"/><Relationship Id="rId5" Type="http://schemas.openxmlformats.org/officeDocument/2006/relationships/slide" Target="slide24.xml"/><Relationship Id="rId6" Type="http://schemas.openxmlformats.org/officeDocument/2006/relationships/slide" Target="slide3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4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4" Type="http://schemas.openxmlformats.org/officeDocument/2006/relationships/slide" Target="slide20.xml"/><Relationship Id="rId5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6.xml"/><Relationship Id="rId5" Type="http://schemas.openxmlformats.org/officeDocument/2006/relationships/slide" Target="slide7.xml"/><Relationship Id="rId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4" Type="http://schemas.openxmlformats.org/officeDocument/2006/relationships/slide" Target="slide30.xml"/><Relationship Id="rId5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James Forten</a:t>
            </a:r>
            <a:br>
              <a:rPr lang="en-US" b="1" smtClean="0"/>
            </a:br>
            <a:r>
              <a:rPr lang="en-US" smtClean="0"/>
              <a:t>from </a:t>
            </a:r>
            <a:r>
              <a:rPr lang="en-US" i="1" smtClean="0"/>
              <a:t>Now is Your Time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Author</a:t>
            </a:r>
            <a:r>
              <a:rPr lang="en-US" dirty="0" smtClean="0"/>
              <a:t>: Walter Dean Myers</a:t>
            </a:r>
          </a:p>
          <a:p>
            <a:r>
              <a:rPr lang="en-US" u="sng" dirty="0" smtClean="0"/>
              <a:t>Illustrator</a:t>
            </a:r>
            <a:r>
              <a:rPr lang="en-US" dirty="0" smtClean="0"/>
              <a:t>: Leonard Jenkins</a:t>
            </a:r>
          </a:p>
          <a:p>
            <a:r>
              <a:rPr lang="en-US" u="sng" dirty="0" smtClean="0"/>
              <a:t>Genre</a:t>
            </a:r>
            <a:r>
              <a:rPr lang="en-US" dirty="0" smtClean="0"/>
              <a:t>: biography ~ nonfiction account of James </a:t>
            </a:r>
            <a:r>
              <a:rPr lang="en-US" dirty="0" err="1" smtClean="0"/>
              <a:t>Forten’s</a:t>
            </a:r>
            <a:r>
              <a:rPr lang="en-US" dirty="0" smtClean="0"/>
              <a:t> life</a:t>
            </a:r>
          </a:p>
          <a:p>
            <a:r>
              <a:rPr lang="en-US" dirty="0" smtClean="0">
                <a:hlinkClick r:id="rId2" action="ppaction://hlinksldjump"/>
              </a:rPr>
              <a:t>Day 1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Day 2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Day 3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Day 4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Day 5</a:t>
            </a:r>
            <a:endParaRPr lang="en-US" dirty="0"/>
          </a:p>
        </p:txBody>
      </p:sp>
      <p:pic>
        <p:nvPicPr>
          <p:cNvPr id="10" name="Content Placeholder 9" descr="Now is your time.jpg"/>
          <p:cNvPicPr>
            <a:picLocks noGrp="1" noChangeAspect="1"/>
          </p:cNvPicPr>
          <p:nvPr>
            <p:ph sz="half" idx="2"/>
          </p:nvPr>
        </p:nvPicPr>
        <p:blipFill>
          <a:blip r:embed="rId7"/>
          <a:srcRect l="-8705" r="-8705"/>
          <a:stretch>
            <a:fillRect/>
          </a:stretch>
        </p:blipFill>
        <p:spPr/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Segment 2 (320-327)</a:t>
            </a:r>
          </a:p>
          <a:p>
            <a:pPr lvl="1"/>
            <a:r>
              <a:rPr lang="en-US" dirty="0" smtClean="0"/>
              <a:t>K-W-L Chart</a:t>
            </a:r>
          </a:p>
          <a:p>
            <a:pPr lvl="2"/>
            <a:r>
              <a:rPr lang="en-US" dirty="0" smtClean="0"/>
              <a:t>Practice book pg. 175</a:t>
            </a:r>
          </a:p>
          <a:p>
            <a:pPr lvl="1"/>
            <a:r>
              <a:rPr lang="en-US" dirty="0" smtClean="0"/>
              <a:t>Comprehension questions (328)</a:t>
            </a:r>
          </a:p>
          <a:p>
            <a:pPr lvl="2"/>
            <a:r>
              <a:rPr lang="en-US" dirty="0" smtClean="0"/>
              <a:t>Practice book pg. 176</a:t>
            </a:r>
          </a:p>
          <a:p>
            <a:pPr lvl="1"/>
            <a:r>
              <a:rPr lang="en-US" dirty="0" smtClean="0"/>
              <a:t>Vocabulary</a:t>
            </a:r>
          </a:p>
          <a:p>
            <a:pPr lvl="2"/>
            <a:r>
              <a:rPr lang="en-US" dirty="0" smtClean="0"/>
              <a:t>Practice book pg. 174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Prefixes </a:t>
            </a:r>
            <a:r>
              <a:rPr lang="en-US" i="1" dirty="0" smtClean="0">
                <a:hlinkClick r:id="rId2" action="ppaction://hlinksldjump"/>
              </a:rPr>
              <a:t>sub</a:t>
            </a:r>
            <a:r>
              <a:rPr lang="en-US" dirty="0" smtClean="0">
                <a:hlinkClick r:id="rId2" action="ppaction://hlinksldjump"/>
              </a:rPr>
              <a:t> and </a:t>
            </a:r>
            <a:r>
              <a:rPr lang="en-US" i="1" dirty="0" err="1" smtClean="0">
                <a:hlinkClick r:id="rId2" action="ppaction://hlinksldjump"/>
              </a:rPr>
              <a:t>sur</a:t>
            </a:r>
            <a:endParaRPr lang="en-US" i="1" dirty="0" smtClean="0"/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180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629993" y="6445667"/>
            <a:ext cx="242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James </a:t>
            </a:r>
            <a:r>
              <a:rPr lang="en-US" dirty="0" err="1" smtClean="0">
                <a:hlinkClick r:id="rId4" action="ppaction://hlinksldjump"/>
              </a:rPr>
              <a:t>Forten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Prefixes </a:t>
            </a:r>
            <a:r>
              <a:rPr lang="en-US" i="1" dirty="0" smtClean="0"/>
              <a:t>sub</a:t>
            </a:r>
            <a:r>
              <a:rPr lang="en-US" dirty="0" smtClean="0"/>
              <a:t> and </a:t>
            </a:r>
            <a:r>
              <a:rPr lang="en-US" i="1" dirty="0" err="1" smtClean="0"/>
              <a:t>sur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Objective</a:t>
            </a:r>
            <a:r>
              <a:rPr lang="en-US" dirty="0" smtClean="0"/>
              <a:t>: We will determine the meaning of words with the prefixes </a:t>
            </a:r>
            <a:r>
              <a:rPr lang="en-US" i="1" dirty="0" smtClean="0"/>
              <a:t>sub</a:t>
            </a:r>
            <a:r>
              <a:rPr lang="en-US" dirty="0" smtClean="0"/>
              <a:t> and </a:t>
            </a:r>
            <a:r>
              <a:rPr lang="en-US" i="1" dirty="0" smtClean="0"/>
              <a:t>sur.</a:t>
            </a:r>
            <a:endParaRPr lang="en-US" u="sng" dirty="0" smtClean="0"/>
          </a:p>
          <a:p>
            <a:r>
              <a:rPr lang="en-US" u="sng" dirty="0" smtClean="0"/>
              <a:t>Prior knowledge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Where do prefixes belong on a base word?</a:t>
            </a:r>
          </a:p>
          <a:p>
            <a:pPr lvl="1"/>
            <a:r>
              <a:rPr lang="en-US" dirty="0" smtClean="0"/>
              <a:t>What does the prefix </a:t>
            </a:r>
            <a:r>
              <a:rPr lang="en-US" i="1" dirty="0" smtClean="0"/>
              <a:t>un</a:t>
            </a:r>
            <a:r>
              <a:rPr lang="en-US" dirty="0" smtClean="0"/>
              <a:t> mean?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Concept</a:t>
            </a:r>
          </a:p>
          <a:p>
            <a:pPr lvl="1"/>
            <a:r>
              <a:rPr lang="en-US" u="sng" dirty="0" smtClean="0"/>
              <a:t>sub</a:t>
            </a:r>
            <a:r>
              <a:rPr lang="en-US" dirty="0" smtClean="0"/>
              <a:t>: under, below</a:t>
            </a:r>
          </a:p>
          <a:p>
            <a:pPr lvl="2"/>
            <a:r>
              <a:rPr lang="en-US" dirty="0" smtClean="0"/>
              <a:t>Example: submarine ~ under the water</a:t>
            </a:r>
          </a:p>
          <a:p>
            <a:pPr lvl="1"/>
            <a:r>
              <a:rPr lang="en-US" u="sng" dirty="0" err="1" smtClean="0"/>
              <a:t>sur</a:t>
            </a:r>
            <a:r>
              <a:rPr lang="en-US" dirty="0" smtClean="0"/>
              <a:t>: over, above</a:t>
            </a:r>
          </a:p>
          <a:p>
            <a:pPr lvl="2"/>
            <a:r>
              <a:rPr lang="en-US" dirty="0" smtClean="0"/>
              <a:t>Example: surrender ~ give over</a:t>
            </a:r>
          </a:p>
          <a:p>
            <a:r>
              <a:rPr lang="en-US" u="sng" dirty="0" smtClean="0"/>
              <a:t>Importance</a:t>
            </a:r>
            <a:r>
              <a:rPr lang="en-US" dirty="0" smtClean="0"/>
              <a:t>: Knowing the meaning of common prefixes will help with your reading comprehension.</a:t>
            </a:r>
            <a:endParaRPr lang="en-US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Prefixes </a:t>
            </a:r>
            <a:r>
              <a:rPr lang="en-US" i="1" dirty="0" smtClean="0"/>
              <a:t>sub</a:t>
            </a:r>
            <a:r>
              <a:rPr lang="en-US" dirty="0" smtClean="0"/>
              <a:t> and </a:t>
            </a:r>
            <a:r>
              <a:rPr lang="en-US" i="1" dirty="0" err="1" smtClean="0"/>
              <a:t>sur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Highlight the prefix</a:t>
            </a:r>
          </a:p>
          <a:p>
            <a:r>
              <a:rPr lang="en-US" dirty="0" smtClean="0"/>
              <a:t>Look at the base word</a:t>
            </a:r>
          </a:p>
          <a:p>
            <a:pPr lvl="1"/>
            <a:r>
              <a:rPr lang="en-US" dirty="0" smtClean="0"/>
              <a:t>What does it mean?</a:t>
            </a:r>
          </a:p>
          <a:p>
            <a:r>
              <a:rPr lang="en-US" dirty="0" smtClean="0"/>
              <a:t>Use context clues to help define the word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The British put a </a:t>
            </a:r>
            <a:r>
              <a:rPr lang="en-US" u="sng" dirty="0" smtClean="0"/>
              <a:t>surtax</a:t>
            </a:r>
            <a:r>
              <a:rPr lang="en-US" dirty="0" smtClean="0"/>
              <a:t> on tea.</a:t>
            </a:r>
          </a:p>
          <a:p>
            <a:r>
              <a:rPr lang="en-US" u="sng" dirty="0" smtClean="0"/>
              <a:t>We do</a:t>
            </a:r>
          </a:p>
          <a:p>
            <a:pPr lvl="1"/>
            <a:r>
              <a:rPr lang="en-US" dirty="0" smtClean="0"/>
              <a:t>The archaeologist found fossils in the </a:t>
            </a:r>
            <a:r>
              <a:rPr lang="en-US" u="sng" dirty="0" smtClean="0"/>
              <a:t>subsoil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You do</a:t>
            </a:r>
          </a:p>
          <a:p>
            <a:pPr lvl="1"/>
            <a:r>
              <a:rPr lang="en-US" dirty="0" smtClean="0"/>
              <a:t>You will have to pay a </a:t>
            </a:r>
            <a:r>
              <a:rPr lang="en-US" u="sng" dirty="0" smtClean="0"/>
              <a:t>surcharge</a:t>
            </a:r>
            <a:r>
              <a:rPr lang="en-US" dirty="0" smtClean="0"/>
              <a:t> for arriving late.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Prefixes </a:t>
            </a:r>
            <a:r>
              <a:rPr lang="en-US" i="1" dirty="0" smtClean="0"/>
              <a:t>sub</a:t>
            </a:r>
            <a:r>
              <a:rPr lang="en-US" dirty="0" smtClean="0"/>
              <a:t> and </a:t>
            </a:r>
            <a:r>
              <a:rPr lang="en-US" i="1" dirty="0" err="1" smtClean="0"/>
              <a:t>sur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Closure</a:t>
            </a:r>
          </a:p>
          <a:p>
            <a:pPr lvl="1"/>
            <a:r>
              <a:rPr lang="en-US" dirty="0" smtClean="0"/>
              <a:t>Which prefix means under, below?</a:t>
            </a:r>
          </a:p>
          <a:p>
            <a:pPr lvl="1"/>
            <a:r>
              <a:rPr lang="en-US" dirty="0" smtClean="0"/>
              <a:t>Which prefix means over, above?</a:t>
            </a:r>
          </a:p>
          <a:p>
            <a:pPr lvl="1"/>
            <a:r>
              <a:rPr lang="en-US" dirty="0" smtClean="0"/>
              <a:t>What do we use to help us determine the meaning of an unknown word?</a:t>
            </a:r>
          </a:p>
          <a:p>
            <a:pPr lvl="1"/>
            <a:r>
              <a:rPr lang="en-US" dirty="0" smtClean="0"/>
              <a:t>What is the meaning of the underlined word?</a:t>
            </a:r>
          </a:p>
          <a:p>
            <a:pPr lvl="2"/>
            <a:r>
              <a:rPr lang="en-US" dirty="0" smtClean="0"/>
              <a:t>The alligator </a:t>
            </a:r>
            <a:r>
              <a:rPr lang="en-US" u="sng" dirty="0" smtClean="0"/>
              <a:t>submerged</a:t>
            </a:r>
            <a:r>
              <a:rPr lang="en-US" dirty="0" smtClean="0"/>
              <a:t> itself in the murky water.</a:t>
            </a:r>
          </a:p>
          <a:p>
            <a:r>
              <a:rPr lang="en-US" u="sng" dirty="0" smtClean="0"/>
              <a:t>Independent Practice</a:t>
            </a:r>
          </a:p>
          <a:p>
            <a:pPr lvl="1"/>
            <a:r>
              <a:rPr lang="en-US" dirty="0" smtClean="0"/>
              <a:t>Practice book pg. 179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12417" y="6426709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costume had an </a:t>
            </a:r>
            <a:r>
              <a:rPr lang="en-US" dirty="0" err="1" smtClean="0"/>
              <a:t>jool</a:t>
            </a:r>
            <a:r>
              <a:rPr lang="en-US" dirty="0" smtClean="0"/>
              <a:t> on each button.</a:t>
            </a:r>
          </a:p>
          <a:p>
            <a:endParaRPr lang="en-US" dirty="0" smtClean="0"/>
          </a:p>
          <a:p>
            <a:r>
              <a:rPr lang="en-US" dirty="0" smtClean="0"/>
              <a:t>Willa always solve the </a:t>
            </a:r>
            <a:r>
              <a:rPr lang="en-US" dirty="0" err="1" smtClean="0"/>
              <a:t>puzzel</a:t>
            </a:r>
            <a:r>
              <a:rPr lang="en-US" dirty="0" smtClean="0"/>
              <a:t> before I do.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62687" y="6464625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Following Directions </a:t>
            </a:r>
            <a:r>
              <a:rPr lang="en-US" dirty="0" smtClean="0"/>
              <a:t>(333a)</a:t>
            </a:r>
            <a:endParaRPr lang="en-US" dirty="0" smtClean="0"/>
          </a:p>
          <a:p>
            <a:r>
              <a:rPr lang="en-US" u="sng" dirty="0" smtClean="0"/>
              <a:t>Word </a:t>
            </a:r>
            <a:r>
              <a:rPr lang="en-US" u="sng" dirty="0" smtClean="0"/>
              <a:t>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181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sldjump"/>
              </a:rPr>
              <a:t>Proper Adjectives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09117" y="6559414"/>
            <a:ext cx="242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James </a:t>
            </a:r>
            <a:r>
              <a:rPr lang="en-US" dirty="0" err="1" smtClean="0">
                <a:hlinkClick r:id="rId5" action="ppaction://hlinksldjump"/>
              </a:rPr>
              <a:t>Forten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Following Directions:</a:t>
            </a:r>
            <a:br>
              <a:rPr lang="en-US" dirty="0" smtClean="0"/>
            </a:br>
            <a:r>
              <a:rPr lang="en-US" sz="3556" dirty="0" smtClean="0"/>
              <a:t>We will identify where to find information in a set of directions</a:t>
            </a:r>
            <a:endParaRPr lang="en-US" sz="3556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Prior Knowledge</a:t>
            </a:r>
            <a:r>
              <a:rPr lang="en-US" dirty="0" smtClean="0"/>
              <a:t>: in the story James </a:t>
            </a:r>
            <a:r>
              <a:rPr lang="en-US" dirty="0" err="1" smtClean="0"/>
              <a:t>Forten</a:t>
            </a:r>
            <a:r>
              <a:rPr lang="en-US" dirty="0" smtClean="0"/>
              <a:t> plans a marble game with Captain Beasley’s son.</a:t>
            </a:r>
          </a:p>
          <a:p>
            <a:r>
              <a:rPr lang="en-US" dirty="0" smtClean="0"/>
              <a:t>Learning any game, experiment, recipe, or craft usually relies on understanding a set of written directions.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Importance</a:t>
            </a:r>
            <a:r>
              <a:rPr lang="en-US" dirty="0" smtClean="0"/>
              <a:t>: Knowing how to follow directions can help us learn new skills and information.</a:t>
            </a:r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85264"/>
          </a:xfrm>
        </p:spPr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Guided Practice</a:t>
            </a:r>
          </a:p>
          <a:p>
            <a:pPr lvl="1"/>
            <a:r>
              <a:rPr lang="en-US" dirty="0" smtClean="0"/>
              <a:t>Read the directions for the game “Snail” on page 332.</a:t>
            </a:r>
          </a:p>
          <a:p>
            <a:pPr lvl="1"/>
            <a:r>
              <a:rPr lang="en-US" dirty="0" smtClean="0"/>
              <a:t>How many players are needed?</a:t>
            </a:r>
          </a:p>
          <a:p>
            <a:pPr lvl="1"/>
            <a:r>
              <a:rPr lang="en-US" dirty="0" smtClean="0"/>
              <a:t>What materials do I need?</a:t>
            </a:r>
          </a:p>
          <a:p>
            <a:pPr lvl="1"/>
            <a:r>
              <a:rPr lang="en-US" dirty="0" smtClean="0"/>
              <a:t>What is the object of the game?</a:t>
            </a:r>
          </a:p>
          <a:p>
            <a:pPr lvl="1"/>
            <a:r>
              <a:rPr lang="en-US" dirty="0" smtClean="0"/>
              <a:t>What steps do I follow?</a:t>
            </a:r>
          </a:p>
          <a:p>
            <a:pPr lvl="1"/>
            <a:r>
              <a:rPr lang="en-US" dirty="0" smtClean="0"/>
              <a:t>What would happen if I performed the steps in the wrong order?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474" y="758314"/>
            <a:ext cx="3238039" cy="582005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</a:p>
          <a:p>
            <a:pPr marL="914400" lvl="1" indent="-457200">
              <a:buAutoNum type="arabicPeriod"/>
            </a:pPr>
            <a:r>
              <a:rPr lang="en-US" sz="1800" dirty="0" smtClean="0"/>
              <a:t>Read all the directions carefully.</a:t>
            </a:r>
          </a:p>
          <a:p>
            <a:pPr marL="914400" lvl="1" indent="-457200">
              <a:buAutoNum type="arabicPeriod"/>
            </a:pPr>
            <a:r>
              <a:rPr lang="en-US" sz="1800" dirty="0" smtClean="0"/>
              <a:t>Gather any necessary materials.</a:t>
            </a:r>
          </a:p>
          <a:p>
            <a:pPr marL="914400" lvl="1" indent="-457200">
              <a:buAutoNum type="arabicPeriod"/>
            </a:pPr>
            <a:r>
              <a:rPr lang="en-US" sz="1800" dirty="0" smtClean="0"/>
              <a:t>Follow each step in order, finishing each one before moving on to the next.</a:t>
            </a:r>
          </a:p>
          <a:p>
            <a:pPr marL="914400" lvl="1" indent="-457200">
              <a:buAutoNum type="arabicPeriod"/>
            </a:pPr>
            <a:r>
              <a:rPr lang="en-US" sz="1800" dirty="0" smtClean="0"/>
              <a:t>If you come to a step you don’t understand, reread the directions, examine any diagrams or illustrations, and ask questions.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it important to follow directions?</a:t>
            </a:r>
          </a:p>
          <a:p>
            <a:r>
              <a:rPr lang="en-US" dirty="0" smtClean="0"/>
              <a:t>What is the first step in following directions?</a:t>
            </a:r>
          </a:p>
          <a:p>
            <a:r>
              <a:rPr lang="en-US" dirty="0" smtClean="0"/>
              <a:t>Independent Practice</a:t>
            </a:r>
          </a:p>
          <a:p>
            <a:pPr lvl="1"/>
            <a:r>
              <a:rPr lang="en-US" dirty="0" smtClean="0"/>
              <a:t>Practice book pg. 177-178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28074" y="6426709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picture of the </a:t>
            </a:r>
            <a:r>
              <a:rPr lang="en-US" dirty="0" err="1" smtClean="0"/>
              <a:t>american</a:t>
            </a:r>
            <a:r>
              <a:rPr lang="en-US" dirty="0" smtClean="0"/>
              <a:t> flag did not need a </a:t>
            </a:r>
            <a:r>
              <a:rPr lang="en-US" dirty="0" err="1" smtClean="0"/>
              <a:t>lable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This is the correct </a:t>
            </a:r>
            <a:r>
              <a:rPr lang="en-US" dirty="0" err="1" smtClean="0"/>
              <a:t>levil</a:t>
            </a:r>
            <a:r>
              <a:rPr lang="en-US" dirty="0" smtClean="0"/>
              <a:t> of water in the fish tank?</a:t>
            </a:r>
          </a:p>
          <a:p>
            <a:endParaRPr lang="en-US" dirty="0" smtClean="0"/>
          </a:p>
          <a:p>
            <a:r>
              <a:rPr lang="en-US" dirty="0" smtClean="0"/>
              <a:t>She does not know a </a:t>
            </a:r>
            <a:r>
              <a:rPr lang="en-US" dirty="0" err="1" smtClean="0"/>
              <a:t>singel</a:t>
            </a:r>
            <a:r>
              <a:rPr lang="en-US" dirty="0" smtClean="0"/>
              <a:t> </a:t>
            </a:r>
            <a:r>
              <a:rPr lang="en-US" dirty="0" err="1" smtClean="0"/>
              <a:t>japanese</a:t>
            </a:r>
            <a:r>
              <a:rPr lang="en-US" dirty="0" smtClean="0"/>
              <a:t> word.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41811" y="6445667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K-W-L Chart</a:t>
            </a:r>
            <a:endParaRPr lang="en-US" dirty="0" smtClean="0"/>
          </a:p>
          <a:p>
            <a:pPr lvl="1"/>
            <a:r>
              <a:rPr lang="en-US" dirty="0" smtClean="0"/>
              <a:t>Read segment 1 (313-320)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pretest (333g)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Adjectives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86862" y="6388793"/>
            <a:ext cx="242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James </a:t>
            </a:r>
            <a:r>
              <a:rPr lang="en-US" dirty="0" err="1" smtClean="0">
                <a:hlinkClick r:id="rId6" action="ppaction://hlinksldjump"/>
              </a:rPr>
              <a:t>Forten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Adjectives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identify and capitalize proper adjectives.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young students worked together to solve the difficult math problem.</a:t>
            </a:r>
          </a:p>
          <a:p>
            <a:pPr lvl="1"/>
            <a:r>
              <a:rPr lang="en-US" dirty="0" smtClean="0"/>
              <a:t>What are the adjectives (words that describe nouns and pronouns) in the sentence?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Adjectives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Proper adjectives</a:t>
            </a:r>
            <a:r>
              <a:rPr lang="en-US" dirty="0" smtClean="0"/>
              <a:t>: an adjective formed from a proper noun.  They are </a:t>
            </a:r>
            <a:r>
              <a:rPr lang="en-US" b="1" dirty="0" smtClean="0"/>
              <a:t>always</a:t>
            </a:r>
            <a:r>
              <a:rPr lang="en-US" dirty="0" smtClean="0"/>
              <a:t> capitalized.</a:t>
            </a:r>
          </a:p>
          <a:p>
            <a:pPr lvl="1"/>
            <a:r>
              <a:rPr lang="en-US" u="sng" dirty="0" smtClean="0"/>
              <a:t>example:</a:t>
            </a:r>
            <a:r>
              <a:rPr lang="en-US" dirty="0" smtClean="0"/>
              <a:t> Chinese tourists</a:t>
            </a:r>
          </a:p>
          <a:p>
            <a:pPr lvl="1">
              <a:buNone/>
            </a:pP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Identify the proper noun.</a:t>
            </a:r>
          </a:p>
          <a:p>
            <a:pPr marL="457200" indent="-457200">
              <a:buAutoNum type="arabicPeriod"/>
            </a:pPr>
            <a:r>
              <a:rPr lang="en-US" dirty="0" smtClean="0"/>
              <a:t>Change it into a proper adjective.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28636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u="sng" dirty="0" smtClean="0"/>
              <a:t>I do</a:t>
            </a:r>
          </a:p>
          <a:p>
            <a:r>
              <a:rPr lang="en-US" dirty="0" smtClean="0"/>
              <a:t>Our family enjoys maple syrup from Canada.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Our family enjoys </a:t>
            </a:r>
            <a:r>
              <a:rPr lang="en-US" u="sng" dirty="0" smtClean="0">
                <a:solidFill>
                  <a:srgbClr val="FF0000"/>
                </a:solidFill>
              </a:rPr>
              <a:t>Canadian</a:t>
            </a:r>
            <a:r>
              <a:rPr lang="en-US" dirty="0" smtClean="0">
                <a:solidFill>
                  <a:srgbClr val="FF0000"/>
                </a:solidFill>
              </a:rPr>
              <a:t> maple syrup.</a:t>
            </a:r>
          </a:p>
          <a:p>
            <a:r>
              <a:rPr lang="en-US" dirty="0" err="1" smtClean="0"/>
              <a:t>Ronni</a:t>
            </a:r>
            <a:r>
              <a:rPr lang="en-US" dirty="0" smtClean="0"/>
              <a:t> owns a </a:t>
            </a:r>
            <a:r>
              <a:rPr lang="en-US" dirty="0" err="1" smtClean="0"/>
              <a:t>c</a:t>
            </a:r>
            <a:r>
              <a:rPr lang="en-US" dirty="0" err="1" smtClean="0"/>
              <a:t>ookstove</a:t>
            </a:r>
            <a:r>
              <a:rPr lang="en-US" dirty="0" smtClean="0"/>
              <a:t> made in Sweden.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Ronni</a:t>
            </a:r>
            <a:r>
              <a:rPr lang="en-US" dirty="0" smtClean="0">
                <a:solidFill>
                  <a:srgbClr val="FF0000"/>
                </a:solidFill>
              </a:rPr>
              <a:t> owns a </a:t>
            </a:r>
            <a:r>
              <a:rPr lang="en-US" u="sng" dirty="0" smtClean="0">
                <a:solidFill>
                  <a:srgbClr val="FF0000"/>
                </a:solidFill>
              </a:rPr>
              <a:t>Swedish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cookstove</a:t>
            </a:r>
            <a:r>
              <a:rPr lang="en-US" dirty="0" smtClean="0"/>
              <a:t>.</a:t>
            </a:r>
          </a:p>
          <a:p>
            <a:pPr algn="ctr"/>
            <a:r>
              <a:rPr lang="en-US" u="sng" dirty="0" smtClean="0"/>
              <a:t>We do</a:t>
            </a:r>
          </a:p>
          <a:p>
            <a:r>
              <a:rPr lang="en-US" dirty="0" smtClean="0"/>
              <a:t>Does this delicatessen feature food from Italy?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Does this delicatessen feature </a:t>
            </a:r>
            <a:r>
              <a:rPr lang="en-US" u="sng" dirty="0" smtClean="0">
                <a:solidFill>
                  <a:srgbClr val="FF0000"/>
                </a:solidFill>
              </a:rPr>
              <a:t>Italian</a:t>
            </a:r>
            <a:r>
              <a:rPr lang="en-US" dirty="0" smtClean="0">
                <a:solidFill>
                  <a:srgbClr val="FF0000"/>
                </a:solidFill>
              </a:rPr>
              <a:t> food?</a:t>
            </a:r>
          </a:p>
          <a:p>
            <a:r>
              <a:rPr lang="en-US" dirty="0" smtClean="0"/>
              <a:t>A great composer from Russia wrote this symphony.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great </a:t>
            </a:r>
            <a:r>
              <a:rPr lang="en-US" u="sng" dirty="0" smtClean="0">
                <a:solidFill>
                  <a:srgbClr val="FF0000"/>
                </a:solidFill>
              </a:rPr>
              <a:t>Russian</a:t>
            </a:r>
            <a:r>
              <a:rPr lang="en-US" dirty="0" smtClean="0">
                <a:solidFill>
                  <a:srgbClr val="FF0000"/>
                </a:solidFill>
              </a:rPr>
              <a:t> composer wrote this </a:t>
            </a:r>
            <a:r>
              <a:rPr lang="en-US" dirty="0" err="1" smtClean="0">
                <a:solidFill>
                  <a:srgbClr val="FF0000"/>
                </a:solidFill>
              </a:rPr>
              <a:t>sympony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Identify the proper noun.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Change it into a proper adjective.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Move the proper adjective in front of the noun.</a:t>
            </a:r>
            <a:endParaRPr lang="en-US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Adjectives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Tyrone and Charlene are looking forward to their vacation in Hawaii.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What do we call adjectives which are formed from proper nouns?</a:t>
            </a:r>
          </a:p>
          <a:p>
            <a:r>
              <a:rPr lang="en-US" dirty="0" smtClean="0"/>
              <a:t>Traders from Britain visited many different lands.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96760" y="6388793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“Games of Young America” (330-333)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182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Antonyms (333i)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185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Capitalization (333N)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67906" y="6445667"/>
            <a:ext cx="242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James </a:t>
            </a:r>
            <a:r>
              <a:rPr lang="en-US" dirty="0" err="1" smtClean="0">
                <a:hlinkClick r:id="rId5" action="ppaction://hlinksldjump"/>
              </a:rPr>
              <a:t>Forten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Antonyms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identify antonyms in sentences or sentence pairs.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roads were already filling with farmers bringing in produce to </a:t>
            </a:r>
            <a:r>
              <a:rPr lang="en-US" b="1" dirty="0" smtClean="0"/>
              <a:t>sell</a:t>
            </a:r>
            <a:r>
              <a:rPr lang="en-US" dirty="0" smtClean="0"/>
              <a:t>.  Thomas </a:t>
            </a:r>
            <a:r>
              <a:rPr lang="en-US" dirty="0" err="1" smtClean="0"/>
              <a:t>Forten</a:t>
            </a:r>
            <a:r>
              <a:rPr lang="en-US" dirty="0" smtClean="0"/>
              <a:t> was able to </a:t>
            </a:r>
            <a:r>
              <a:rPr lang="en-US" b="1" dirty="0" smtClean="0"/>
              <a:t>buy</a:t>
            </a:r>
            <a:r>
              <a:rPr lang="en-US" dirty="0" smtClean="0"/>
              <a:t> his wife’s freedom.</a:t>
            </a:r>
          </a:p>
          <a:p>
            <a:r>
              <a:rPr lang="en-US" dirty="0" smtClean="0"/>
              <a:t>Are </a:t>
            </a:r>
            <a:r>
              <a:rPr lang="en-US" b="1" dirty="0" smtClean="0"/>
              <a:t>buy</a:t>
            </a:r>
            <a:r>
              <a:rPr lang="en-US" dirty="0" smtClean="0"/>
              <a:t> and </a:t>
            </a:r>
            <a:r>
              <a:rPr lang="en-US" b="1" dirty="0" smtClean="0"/>
              <a:t>sell </a:t>
            </a:r>
            <a:r>
              <a:rPr lang="en-US" dirty="0" smtClean="0"/>
              <a:t>similar or opposites?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Antonyms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Antonyms</a:t>
            </a:r>
            <a:r>
              <a:rPr lang="en-US" dirty="0" smtClean="0"/>
              <a:t>: words with opposite meanings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Authors often use antonyms to show different sides of a situation or idea.</a:t>
            </a:r>
          </a:p>
          <a:p>
            <a:r>
              <a:rPr lang="en-US" dirty="0" smtClean="0"/>
              <a:t>We need to be able to identify when this is happening, and use this knowledge to improve our comprehension.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39356"/>
            <a:ext cx="5111750" cy="5853113"/>
          </a:xfrm>
        </p:spPr>
        <p:txBody>
          <a:bodyPr/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It was </a:t>
            </a:r>
            <a:r>
              <a:rPr lang="en-US" u="sng" dirty="0" smtClean="0"/>
              <a:t>early</a:t>
            </a:r>
            <a:r>
              <a:rPr lang="en-US" dirty="0" smtClean="0"/>
              <a:t> morning in Philadelphia.</a:t>
            </a:r>
          </a:p>
          <a:p>
            <a:pPr lvl="1"/>
            <a:r>
              <a:rPr lang="en-US" dirty="0" smtClean="0"/>
              <a:t>It paid fairly well and the work was </a:t>
            </a:r>
            <a:r>
              <a:rPr lang="en-US" u="sng" dirty="0" smtClean="0"/>
              <a:t>steady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We do</a:t>
            </a:r>
          </a:p>
          <a:p>
            <a:pPr lvl="1"/>
            <a:r>
              <a:rPr lang="en-US" dirty="0" smtClean="0"/>
              <a:t>Sail making was a profitable but </a:t>
            </a:r>
            <a:r>
              <a:rPr lang="en-US" u="sng" dirty="0" smtClean="0"/>
              <a:t>difficult</a:t>
            </a:r>
            <a:r>
              <a:rPr lang="en-US" dirty="0" smtClean="0"/>
              <a:t> job.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heavy</a:t>
            </a:r>
            <a:r>
              <a:rPr lang="en-US" dirty="0" smtClean="0"/>
              <a:t> thread had to be waxed.</a:t>
            </a:r>
          </a:p>
          <a:p>
            <a:pPr>
              <a:buNone/>
            </a:pPr>
            <a:endParaRPr lang="en-US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Use context clues to determine the meaning of the identified word.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What is the opposite meaning of the word?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44811" y="227494"/>
            <a:ext cx="55324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Safe  unreliable   light   inviting   late   easy</a:t>
            </a:r>
            <a:endParaRPr lang="en-US" sz="2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Antonyms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It was a </a:t>
            </a:r>
            <a:r>
              <a:rPr lang="en-US" u="sng" dirty="0" smtClean="0"/>
              <a:t>dangerous</a:t>
            </a:r>
            <a:r>
              <a:rPr lang="en-US" dirty="0" smtClean="0"/>
              <a:t> encounter.</a:t>
            </a:r>
          </a:p>
          <a:p>
            <a:endParaRPr lang="en-US" dirty="0" smtClean="0"/>
          </a:p>
          <a:p>
            <a:r>
              <a:rPr lang="en-US" dirty="0" smtClean="0"/>
              <a:t>The Jersey was dark and </a:t>
            </a:r>
            <a:r>
              <a:rPr lang="en-US" u="sng" dirty="0" smtClean="0"/>
              <a:t>forbidding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 smtClean="0"/>
              <a:t>afe   unreliable   light   inviting   late   easy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name for words which are opposites?</a:t>
            </a:r>
          </a:p>
          <a:p>
            <a:endParaRPr lang="en-US" dirty="0" smtClean="0"/>
          </a:p>
          <a:p>
            <a:r>
              <a:rPr lang="en-US" dirty="0" smtClean="0"/>
              <a:t>The submarine sunk </a:t>
            </a:r>
            <a:r>
              <a:rPr lang="en-US" u="sng" dirty="0" smtClean="0"/>
              <a:t>below</a:t>
            </a:r>
            <a:r>
              <a:rPr lang="en-US" dirty="0" smtClean="0"/>
              <a:t> the surface of the water.</a:t>
            </a:r>
          </a:p>
          <a:p>
            <a:endParaRPr lang="en-US" dirty="0" smtClean="0"/>
          </a:p>
          <a:p>
            <a:r>
              <a:rPr lang="en-US" u="sng" dirty="0" smtClean="0"/>
              <a:t>Independent Practice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Practice book pg. 183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69825" y="6483583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price of a </a:t>
            </a:r>
            <a:r>
              <a:rPr lang="en-US" dirty="0" err="1" smtClean="0"/>
              <a:t>buschell</a:t>
            </a:r>
            <a:r>
              <a:rPr lang="en-US" dirty="0" smtClean="0"/>
              <a:t> of peaches.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Lily likes to wear a </a:t>
            </a:r>
            <a:r>
              <a:rPr lang="en-US" dirty="0" err="1" smtClean="0"/>
              <a:t>anckell</a:t>
            </a:r>
            <a:r>
              <a:rPr lang="en-US" dirty="0" smtClean="0"/>
              <a:t> bracelet.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62687" y="6407751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br>
              <a:rPr lang="en-US" dirty="0" smtClean="0"/>
            </a:br>
            <a:r>
              <a:rPr lang="en-US" sz="3556" u="sng" dirty="0" smtClean="0"/>
              <a:t>Objective</a:t>
            </a:r>
            <a:r>
              <a:rPr lang="en-US" sz="3556" dirty="0" smtClean="0"/>
              <a:t>: We will define new vocabulary words</a:t>
            </a:r>
            <a:endParaRPr lang="en-US" sz="3556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u="sng" dirty="0" smtClean="0"/>
              <a:t>Abolitionists</a:t>
            </a:r>
            <a:r>
              <a:rPr lang="en-US" dirty="0" smtClean="0"/>
              <a:t>: people who believed slavery should be against the law</a:t>
            </a:r>
          </a:p>
          <a:p>
            <a:r>
              <a:rPr lang="en-US" u="sng" dirty="0" smtClean="0"/>
              <a:t>Apprentice</a:t>
            </a:r>
            <a:r>
              <a:rPr lang="en-US" dirty="0" smtClean="0"/>
              <a:t>: someone who works for another person in order to learn a trade</a:t>
            </a:r>
          </a:p>
          <a:p>
            <a:r>
              <a:rPr lang="en-US" u="sng" dirty="0" smtClean="0"/>
              <a:t>Assisted</a:t>
            </a:r>
            <a:r>
              <a:rPr lang="en-US" dirty="0" smtClean="0"/>
              <a:t>: helped</a:t>
            </a:r>
          </a:p>
          <a:p>
            <a:r>
              <a:rPr lang="en-US" u="sng" dirty="0" smtClean="0"/>
              <a:t>Captives</a:t>
            </a:r>
            <a:r>
              <a:rPr lang="en-US" dirty="0" smtClean="0"/>
              <a:t>: prisoners</a:t>
            </a:r>
          </a:p>
          <a:p>
            <a:r>
              <a:rPr lang="en-US" u="sng" dirty="0" smtClean="0"/>
              <a:t>Conflict</a:t>
            </a:r>
            <a:r>
              <a:rPr lang="en-US" dirty="0" smtClean="0"/>
              <a:t>: a struggle; a war</a:t>
            </a:r>
          </a:p>
          <a:p>
            <a:r>
              <a:rPr lang="en-US" u="sng" dirty="0" smtClean="0"/>
              <a:t>Dread</a:t>
            </a:r>
            <a:r>
              <a:rPr lang="en-US" dirty="0" smtClean="0"/>
              <a:t>: grim fear</a:t>
            </a:r>
          </a:p>
          <a:p>
            <a:r>
              <a:rPr lang="en-US" u="sng" dirty="0" smtClean="0"/>
              <a:t>Encouraged</a:t>
            </a:r>
            <a:r>
              <a:rPr lang="en-US" dirty="0" smtClean="0"/>
              <a:t>: gave support to someone’s effort or plans</a:t>
            </a:r>
          </a:p>
          <a:p>
            <a:r>
              <a:rPr lang="en-US" u="sng" dirty="0" smtClean="0"/>
              <a:t>Enslavement</a:t>
            </a:r>
            <a:r>
              <a:rPr lang="en-US" dirty="0" smtClean="0"/>
              <a:t>: state of being owned and controlled by another person</a:t>
            </a:r>
          </a:p>
          <a:p>
            <a:r>
              <a:rPr lang="en-US" u="sng" dirty="0" smtClean="0"/>
              <a:t>Influential</a:t>
            </a:r>
            <a:r>
              <a:rPr lang="en-US" dirty="0" smtClean="0"/>
              <a:t>: having the power to affect events or sway opinions</a:t>
            </a:r>
          </a:p>
          <a:p>
            <a:r>
              <a:rPr lang="en-US" u="sng" dirty="0" smtClean="0"/>
              <a:t>Privateers</a:t>
            </a:r>
            <a:r>
              <a:rPr lang="en-US" dirty="0" smtClean="0"/>
              <a:t>: ships that are privately owned but are encouraged by the government to attack enemy ships during a war</a:t>
            </a:r>
          </a:p>
          <a:p>
            <a:r>
              <a:rPr lang="en-US" u="sng" dirty="0" smtClean="0"/>
              <a:t>Tacking</a:t>
            </a:r>
            <a:r>
              <a:rPr lang="en-US" dirty="0" smtClean="0"/>
              <a:t>: changing directions while sailing</a:t>
            </a:r>
            <a:endParaRPr lang="en-US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3724"/>
          </a:xfrm>
        </p:spPr>
        <p:txBody>
          <a:bodyPr/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en-US" dirty="0" smtClean="0"/>
              <a:t>In 1764, john </a:t>
            </a:r>
            <a:r>
              <a:rPr lang="en-US" dirty="0" err="1" smtClean="0"/>
              <a:t>hancock</a:t>
            </a:r>
            <a:r>
              <a:rPr lang="en-US" dirty="0" smtClean="0"/>
              <a:t> was the richest man in </a:t>
            </a:r>
            <a:r>
              <a:rPr lang="en-US" dirty="0" err="1" smtClean="0"/>
              <a:t>massachusetts</a:t>
            </a:r>
            <a:r>
              <a:rPr lang="en-US" dirty="0" smtClean="0"/>
              <a:t>.  He had been raised by his wealthy uncle, who had sent him to the best schools in </a:t>
            </a:r>
            <a:r>
              <a:rPr lang="en-US" dirty="0" err="1" smtClean="0"/>
              <a:t>boston</a:t>
            </a:r>
            <a:r>
              <a:rPr lang="en-US" dirty="0" smtClean="0"/>
              <a:t>.  Young john was trained to take over his uncle’s shipping business, which transported goods between </a:t>
            </a:r>
            <a:r>
              <a:rPr lang="en-US" dirty="0" err="1" smtClean="0"/>
              <a:t>england</a:t>
            </a:r>
            <a:r>
              <a:rPr lang="en-US" dirty="0" smtClean="0"/>
              <a:t> and north </a:t>
            </a:r>
            <a:r>
              <a:rPr lang="en-US" dirty="0" err="1" smtClean="0"/>
              <a:t>america</a:t>
            </a:r>
            <a:r>
              <a:rPr lang="en-US" dirty="0" smtClean="0"/>
              <a:t>.</a:t>
            </a:r>
          </a:p>
          <a:p>
            <a:pPr>
              <a:spcAft>
                <a:spcPts val="1200"/>
              </a:spcAft>
              <a:buNone/>
            </a:pPr>
            <a:r>
              <a:rPr lang="en-US" dirty="0" smtClean="0"/>
              <a:t>When the kind of </a:t>
            </a:r>
            <a:r>
              <a:rPr lang="en-US" dirty="0" err="1" smtClean="0"/>
              <a:t>england</a:t>
            </a:r>
            <a:r>
              <a:rPr lang="en-US" dirty="0" smtClean="0"/>
              <a:t> and the </a:t>
            </a:r>
            <a:r>
              <a:rPr lang="en-US" dirty="0" err="1" smtClean="0"/>
              <a:t>english</a:t>
            </a:r>
            <a:r>
              <a:rPr lang="en-US" dirty="0" smtClean="0"/>
              <a:t> parliament placed a tax on all paper goods used in the colonies, john </a:t>
            </a:r>
            <a:r>
              <a:rPr lang="en-US" dirty="0" err="1" smtClean="0"/>
              <a:t>hancock</a:t>
            </a:r>
            <a:r>
              <a:rPr lang="en-US" dirty="0" smtClean="0"/>
              <a:t>, </a:t>
            </a:r>
            <a:r>
              <a:rPr lang="en-US" dirty="0" err="1" smtClean="0"/>
              <a:t>samuel</a:t>
            </a:r>
            <a:r>
              <a:rPr lang="en-US" dirty="0" smtClean="0"/>
              <a:t> </a:t>
            </a:r>
            <a:r>
              <a:rPr lang="en-US" dirty="0" err="1" smtClean="0"/>
              <a:t>adams</a:t>
            </a:r>
            <a:r>
              <a:rPr lang="en-US" dirty="0" smtClean="0"/>
              <a:t>, and many other colonists in </a:t>
            </a:r>
            <a:r>
              <a:rPr lang="en-US" dirty="0" err="1" smtClean="0"/>
              <a:t>america</a:t>
            </a:r>
            <a:r>
              <a:rPr lang="en-US" dirty="0" smtClean="0"/>
              <a:t> felt it was wrong.  john </a:t>
            </a:r>
            <a:r>
              <a:rPr lang="en-US" dirty="0" err="1" smtClean="0"/>
              <a:t>hancock</a:t>
            </a:r>
            <a:r>
              <a:rPr lang="en-US" dirty="0" smtClean="0"/>
              <a:t> wrote letters to </a:t>
            </a:r>
            <a:r>
              <a:rPr lang="en-US" dirty="0" err="1" smtClean="0"/>
              <a:t>england</a:t>
            </a:r>
            <a:r>
              <a:rPr lang="en-US" dirty="0" smtClean="0"/>
              <a:t> saying that the tax was unfair, and claiming that it was bad for business.  Then he </a:t>
            </a:r>
            <a:r>
              <a:rPr lang="en-US" dirty="0" err="1" smtClean="0"/>
              <a:t>refuesed</a:t>
            </a:r>
            <a:r>
              <a:rPr lang="en-US" dirty="0" smtClean="0"/>
              <a:t> to pay the tax.  Many people in </a:t>
            </a:r>
            <a:r>
              <a:rPr lang="en-US" dirty="0" err="1" smtClean="0"/>
              <a:t>england</a:t>
            </a:r>
            <a:r>
              <a:rPr lang="en-US" dirty="0" smtClean="0"/>
              <a:t> and </a:t>
            </a:r>
            <a:r>
              <a:rPr lang="en-US" dirty="0" err="1" smtClean="0"/>
              <a:t>america</a:t>
            </a:r>
            <a:r>
              <a:rPr lang="en-US" dirty="0" smtClean="0"/>
              <a:t> listened to </a:t>
            </a:r>
            <a:r>
              <a:rPr lang="en-US" dirty="0" err="1" smtClean="0"/>
              <a:t>hancock</a:t>
            </a:r>
            <a:r>
              <a:rPr lang="en-US" dirty="0" smtClean="0"/>
              <a:t> because he was such an important man in </a:t>
            </a:r>
            <a:r>
              <a:rPr lang="en-US" dirty="0" err="1" smtClean="0"/>
              <a:t>boston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6935" y="1023724"/>
            <a:ext cx="6543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 will capitalize names of people and places.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664498"/>
            <a:ext cx="6241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Independent Practice</a:t>
            </a:r>
            <a:r>
              <a:rPr lang="en-US" sz="2400" dirty="0" smtClean="0"/>
              <a:t>: Practice book pg. 188</a:t>
            </a:r>
            <a:endParaRPr lang="en-US" sz="2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407198" y="6355790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</a:t>
            </a:r>
            <a:r>
              <a:rPr lang="en-US" dirty="0" smtClean="0"/>
              <a:t>Test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/>
              <a:t>Practice book pg. 186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57468" y="6369836"/>
            <a:ext cx="242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James </a:t>
            </a:r>
            <a:r>
              <a:rPr lang="en-US" dirty="0" err="1" smtClean="0">
                <a:hlinkClick r:id="rId2" action="ppaction://hlinksldjump"/>
              </a:rPr>
              <a:t>Forten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br>
              <a:rPr lang="en-US" dirty="0" smtClean="0"/>
            </a:br>
            <a:r>
              <a:rPr lang="en-US" dirty="0" smtClean="0"/>
              <a:t>We will insert words where they best fit the context.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599" y="273050"/>
            <a:ext cx="5940401" cy="585311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Jeffrey Baker, the captain of the </a:t>
            </a:r>
            <a:r>
              <a:rPr lang="en-US" sz="2400" u="sng" dirty="0" smtClean="0"/>
              <a:t>			</a:t>
            </a:r>
            <a:r>
              <a:rPr lang="en-US" sz="2400" dirty="0" smtClean="0"/>
              <a:t> the </a:t>
            </a:r>
            <a:r>
              <a:rPr lang="en-US" sz="2400" i="1" dirty="0" smtClean="0"/>
              <a:t>North Star</a:t>
            </a:r>
            <a:r>
              <a:rPr lang="en-US" sz="2400" dirty="0" smtClean="0"/>
              <a:t>, and his crew recently </a:t>
            </a:r>
            <a:r>
              <a:rPr lang="en-US" sz="2400" u="sng" dirty="0" smtClean="0"/>
              <a:t>			</a:t>
            </a:r>
            <a:r>
              <a:rPr lang="en-US" sz="2400" dirty="0" smtClean="0"/>
              <a:t> another ship in a </a:t>
            </a:r>
            <a:r>
              <a:rPr lang="en-US" sz="2400" u="sng" dirty="0" smtClean="0"/>
              <a:t>			 </a:t>
            </a:r>
            <a:r>
              <a:rPr lang="en-US" sz="2400" dirty="0" smtClean="0"/>
              <a:t>against three British naval ships.</a:t>
            </a:r>
          </a:p>
          <a:p>
            <a:pPr>
              <a:buNone/>
            </a:pPr>
            <a:r>
              <a:rPr lang="en-US" sz="2400" dirty="0" smtClean="0"/>
              <a:t>The sight of all the British ships filled us with </a:t>
            </a:r>
            <a:r>
              <a:rPr lang="en-US" sz="2400" u="sng" dirty="0" smtClean="0"/>
              <a:t>			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We took a bad hit while </a:t>
            </a:r>
            <a:r>
              <a:rPr lang="en-US" sz="2400" u="sng" dirty="0" smtClean="0"/>
              <a:t>			</a:t>
            </a:r>
            <a:r>
              <a:rPr lang="en-US" sz="2400" dirty="0" smtClean="0"/>
              <a:t> about to face the enemy.</a:t>
            </a:r>
          </a:p>
          <a:p>
            <a:pPr>
              <a:buNone/>
            </a:pPr>
            <a:r>
              <a:rPr lang="en-US" sz="2400" dirty="0" smtClean="0"/>
              <a:t>I began my career as an </a:t>
            </a:r>
            <a:r>
              <a:rPr lang="en-US" sz="2400" u="sng" dirty="0" smtClean="0"/>
              <a:t>				</a:t>
            </a:r>
            <a:r>
              <a:rPr lang="en-US" sz="2400" dirty="0" smtClean="0"/>
              <a:t> </a:t>
            </a:r>
            <a:r>
              <a:rPr lang="en-US" sz="2400" dirty="0" err="1" smtClean="0"/>
              <a:t>sailmaker</a:t>
            </a:r>
            <a:r>
              <a:rPr lang="en-US" sz="2400" dirty="0" smtClean="0"/>
              <a:t>, and I’ve been a sailor most of my life.</a:t>
            </a:r>
          </a:p>
          <a:p>
            <a:pPr>
              <a:buNone/>
            </a:pPr>
            <a:r>
              <a:rPr lang="en-US" sz="2400" dirty="0" smtClean="0"/>
              <a:t>I plan to join the </a:t>
            </a:r>
            <a:r>
              <a:rPr lang="en-US" sz="2400" u="sng" dirty="0" smtClean="0"/>
              <a:t>					</a:t>
            </a:r>
            <a:r>
              <a:rPr lang="en-US" sz="2400" dirty="0" smtClean="0"/>
              <a:t>.  I will devote my life to ending the </a:t>
            </a:r>
            <a:r>
              <a:rPr lang="en-US" sz="2400" u="sng" dirty="0" smtClean="0"/>
              <a:t>			</a:t>
            </a:r>
            <a:r>
              <a:rPr lang="en-US" sz="2400" dirty="0" smtClean="0"/>
              <a:t> of people of African descent.</a:t>
            </a:r>
          </a:p>
          <a:p>
            <a:pPr>
              <a:buNone/>
            </a:pPr>
            <a:r>
              <a:rPr lang="en-US" sz="2400" dirty="0" smtClean="0"/>
              <a:t>I’ve never seen a sight so terrible as that of </a:t>
            </a:r>
            <a:r>
              <a:rPr lang="en-US" sz="2400" u="sng" dirty="0" smtClean="0"/>
              <a:t>				</a:t>
            </a:r>
            <a:r>
              <a:rPr lang="en-US" sz="2400" dirty="0" smtClean="0"/>
              <a:t> being taken off the slave ships.</a:t>
            </a:r>
          </a:p>
          <a:p>
            <a:pPr>
              <a:buNone/>
            </a:pPr>
            <a:r>
              <a:rPr lang="en-US" sz="2400" dirty="0" smtClean="0"/>
              <a:t>A friend </a:t>
            </a:r>
            <a:r>
              <a:rPr lang="en-US" sz="2400" u="sng" dirty="0" smtClean="0"/>
              <a:t>				</a:t>
            </a:r>
            <a:r>
              <a:rPr lang="en-US" sz="2400" dirty="0" smtClean="0"/>
              <a:t> me to attend an abolitionist meeting, and I agree with their arguments.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Abolitionists</a:t>
            </a:r>
          </a:p>
          <a:p>
            <a:r>
              <a:rPr lang="en-US" sz="1800" dirty="0" smtClean="0"/>
              <a:t>Apprentice</a:t>
            </a:r>
          </a:p>
          <a:p>
            <a:r>
              <a:rPr lang="en-US" sz="1800" dirty="0" smtClean="0"/>
              <a:t>Assisted</a:t>
            </a:r>
          </a:p>
          <a:p>
            <a:r>
              <a:rPr lang="en-US" sz="1800" dirty="0" smtClean="0"/>
              <a:t>Captives</a:t>
            </a:r>
          </a:p>
          <a:p>
            <a:r>
              <a:rPr lang="en-US" sz="1800" dirty="0" smtClean="0"/>
              <a:t>Conflict</a:t>
            </a:r>
          </a:p>
          <a:p>
            <a:r>
              <a:rPr lang="en-US" sz="1800" dirty="0" smtClean="0"/>
              <a:t>Dread</a:t>
            </a:r>
          </a:p>
          <a:p>
            <a:r>
              <a:rPr lang="en-US" sz="1800" dirty="0" smtClean="0"/>
              <a:t>Encouraged</a:t>
            </a:r>
          </a:p>
          <a:p>
            <a:r>
              <a:rPr lang="en-US" sz="1800" dirty="0" smtClean="0"/>
              <a:t>Enslavement</a:t>
            </a:r>
          </a:p>
          <a:p>
            <a:r>
              <a:rPr lang="en-US" sz="1800" dirty="0" smtClean="0"/>
              <a:t>Influential</a:t>
            </a:r>
          </a:p>
          <a:p>
            <a:r>
              <a:rPr lang="en-US" sz="1800" dirty="0" smtClean="0"/>
              <a:t>Privateers</a:t>
            </a:r>
          </a:p>
          <a:p>
            <a:r>
              <a:rPr lang="en-US" sz="1800" dirty="0" smtClean="0"/>
              <a:t>Tacking</a:t>
            </a:r>
          </a:p>
          <a:p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6956928" y="6469537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will complete a K-W-L chart on James </a:t>
            </a:r>
            <a:r>
              <a:rPr lang="en-US" dirty="0" err="1" smtClean="0"/>
              <a:t>Forten</a:t>
            </a:r>
            <a:r>
              <a:rPr lang="en-US" dirty="0" smtClean="0"/>
              <a:t> (</a:t>
            </a:r>
            <a:r>
              <a:rPr lang="en-US" dirty="0" err="1" smtClean="0"/>
              <a:t>pb</a:t>
            </a:r>
            <a:r>
              <a:rPr lang="en-US" dirty="0" smtClean="0"/>
              <a:t> pg. 175)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5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1551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What I </a:t>
                      </a:r>
                      <a:r>
                        <a:rPr lang="en-US" b="1" u="sng" dirty="0" smtClean="0"/>
                        <a:t>K</a:t>
                      </a:r>
                      <a:r>
                        <a:rPr lang="en-US" b="1" u="none" dirty="0" smtClean="0"/>
                        <a:t>now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What I </a:t>
                      </a:r>
                      <a:r>
                        <a:rPr lang="en-US" b="1" u="sng" dirty="0" smtClean="0"/>
                        <a:t>W</a:t>
                      </a:r>
                      <a:r>
                        <a:rPr lang="en-US" b="1" u="none" dirty="0" smtClean="0"/>
                        <a:t>ant to Know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What I </a:t>
                      </a:r>
                      <a:r>
                        <a:rPr lang="en-US" b="1" u="sng" dirty="0" smtClean="0"/>
                        <a:t>L</a:t>
                      </a:r>
                      <a:r>
                        <a:rPr lang="en-US" b="1" u="none" dirty="0" smtClean="0"/>
                        <a:t>earned</a:t>
                      </a:r>
                      <a:endParaRPr lang="en-US" b="1" dirty="0"/>
                    </a:p>
                  </a:txBody>
                  <a:tcPr/>
                </a:tc>
              </a:tr>
              <a:tr h="3338937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 smtClean="0"/>
                        <a:t>James </a:t>
                      </a:r>
                      <a:r>
                        <a:rPr lang="en-US" dirty="0" err="1" smtClean="0"/>
                        <a:t>Forten</a:t>
                      </a:r>
                      <a:r>
                        <a:rPr lang="en-US" dirty="0" smtClean="0"/>
                        <a:t> was a free African American.</a:t>
                      </a:r>
                    </a:p>
                    <a:p>
                      <a:pPr>
                        <a:buFont typeface="Arial"/>
                        <a:buChar char="•"/>
                      </a:pPr>
                      <a:endParaRPr lang="en-US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 smtClean="0"/>
                        <a:t>He served on a ship during the American Revolution</a:t>
                      </a:r>
                      <a:r>
                        <a:rPr lang="en-US" baseline="0" dirty="0" smtClean="0"/>
                        <a:t> when he was young.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6520935" y="6303829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Kim drew a </a:t>
            </a:r>
            <a:r>
              <a:rPr lang="en-US" dirty="0" err="1" smtClean="0"/>
              <a:t>anjel</a:t>
            </a:r>
            <a:r>
              <a:rPr lang="en-US" dirty="0" smtClean="0"/>
              <a:t> on the front of the card.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two dogs plays together in a </a:t>
            </a:r>
            <a:r>
              <a:rPr lang="en-US" dirty="0" err="1" smtClean="0"/>
              <a:t>gentill</a:t>
            </a:r>
            <a:r>
              <a:rPr lang="en-US" dirty="0" smtClean="0"/>
              <a:t> way.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It does not sound like Ann’s </a:t>
            </a:r>
            <a:r>
              <a:rPr lang="en-US" dirty="0" err="1" smtClean="0"/>
              <a:t>wissell</a:t>
            </a:r>
            <a:r>
              <a:rPr lang="en-US" dirty="0" smtClean="0"/>
              <a:t> that time.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53628" y="6483583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Adjectives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Travis squeezed through a </a:t>
            </a:r>
            <a:r>
              <a:rPr lang="en-US" u="sng" dirty="0" smtClean="0"/>
              <a:t>narrow</a:t>
            </a:r>
            <a:r>
              <a:rPr lang="en-US" dirty="0" smtClean="0"/>
              <a:t> opening.</a:t>
            </a:r>
          </a:p>
          <a:p>
            <a:pPr lvl="1"/>
            <a:r>
              <a:rPr lang="en-US" dirty="0" smtClean="0"/>
              <a:t>What type of opening did Travis squeeze through?</a:t>
            </a:r>
          </a:p>
          <a:p>
            <a:r>
              <a:rPr lang="en-US" u="sng" dirty="0" smtClean="0"/>
              <a:t>That</a:t>
            </a:r>
            <a:r>
              <a:rPr lang="en-US" dirty="0" smtClean="0"/>
              <a:t> opening led to the cargo hold.</a:t>
            </a:r>
          </a:p>
          <a:p>
            <a:pPr lvl="1"/>
            <a:r>
              <a:rPr lang="en-US" dirty="0" smtClean="0"/>
              <a:t>Which opening led to the cargo hold?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Adjective</a:t>
            </a:r>
            <a:r>
              <a:rPr lang="en-US" dirty="0" smtClean="0"/>
              <a:t>: describes a noun or a pronoun.  It tells what kind or how many.</a:t>
            </a:r>
          </a:p>
          <a:p>
            <a:r>
              <a:rPr lang="en-US" u="sng" dirty="0" smtClean="0"/>
              <a:t>Articles</a:t>
            </a:r>
            <a:r>
              <a:rPr lang="en-US" dirty="0" smtClean="0"/>
              <a:t>: </a:t>
            </a:r>
            <a:r>
              <a:rPr lang="en-US" i="1" dirty="0" smtClean="0"/>
              <a:t>A, an</a:t>
            </a:r>
            <a:r>
              <a:rPr lang="en-US" dirty="0" smtClean="0"/>
              <a:t>, and </a:t>
            </a:r>
            <a:r>
              <a:rPr lang="en-US" i="1" dirty="0" smtClean="0"/>
              <a:t>the</a:t>
            </a:r>
            <a:r>
              <a:rPr lang="en-US" dirty="0" smtClean="0"/>
              <a:t> are special adjectives.</a:t>
            </a:r>
          </a:p>
          <a:p>
            <a:r>
              <a:rPr lang="en-US" u="sng" dirty="0" smtClean="0"/>
              <a:t>Demonstrative adjectives</a:t>
            </a:r>
            <a:r>
              <a:rPr lang="en-US" dirty="0" smtClean="0"/>
              <a:t>: tell which one</a:t>
            </a:r>
          </a:p>
          <a:p>
            <a:pPr lvl="1"/>
            <a:r>
              <a:rPr lang="en-US" i="1" dirty="0" smtClean="0"/>
              <a:t>This</a:t>
            </a:r>
            <a:r>
              <a:rPr lang="en-US" dirty="0" smtClean="0"/>
              <a:t>: used with singular nouns that are nearby</a:t>
            </a:r>
          </a:p>
          <a:p>
            <a:pPr lvl="1"/>
            <a:r>
              <a:rPr lang="en-US" i="1" dirty="0" smtClean="0"/>
              <a:t>These</a:t>
            </a:r>
            <a:r>
              <a:rPr lang="en-US" dirty="0" smtClean="0"/>
              <a:t>: used with plural nouns that are nearby</a:t>
            </a:r>
          </a:p>
          <a:p>
            <a:pPr lvl="1"/>
            <a:r>
              <a:rPr lang="en-US" i="1" dirty="0" smtClean="0"/>
              <a:t>That</a:t>
            </a:r>
            <a:r>
              <a:rPr lang="en-US" dirty="0" smtClean="0"/>
              <a:t>: used with singular nouns that are farther away</a:t>
            </a:r>
          </a:p>
          <a:p>
            <a:pPr lvl="1"/>
            <a:r>
              <a:rPr lang="en-US" i="1" dirty="0" smtClean="0"/>
              <a:t>Those</a:t>
            </a:r>
            <a:r>
              <a:rPr lang="en-US" dirty="0" smtClean="0"/>
              <a:t>: used with plural nouns</a:t>
            </a:r>
            <a:r>
              <a:rPr lang="en-US" i="1" dirty="0" smtClean="0"/>
              <a:t> </a:t>
            </a:r>
            <a:r>
              <a:rPr lang="en-US" dirty="0" smtClean="0"/>
              <a:t>that are farther away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606317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Importance</a:t>
            </a:r>
            <a:r>
              <a:rPr lang="en-US" sz="2400" dirty="0" smtClean="0"/>
              <a:t>:  Identifying and using adjectives will improve your comprehension and writing skills.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562" y="1135003"/>
            <a:ext cx="879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Objective</a:t>
            </a:r>
            <a:r>
              <a:rPr lang="en-US" sz="2000" dirty="0" smtClean="0"/>
              <a:t>: We will identify adjectives, articles, and demonstrative adjectives.</a:t>
            </a:r>
            <a:endParaRPr lang="en-US" sz="2000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Skill: We will identify adjectives, articles, and demonstrative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do</a:t>
            </a:r>
          </a:p>
          <a:p>
            <a:pPr lvl="1"/>
            <a:r>
              <a:rPr lang="en-US" dirty="0" smtClean="0"/>
              <a:t>He struck a match and peered into the thick darkness.</a:t>
            </a:r>
          </a:p>
          <a:p>
            <a:pPr lvl="2"/>
            <a:r>
              <a:rPr lang="en-US" dirty="0" smtClean="0"/>
              <a:t>What are the nouns?</a:t>
            </a:r>
          </a:p>
          <a:p>
            <a:r>
              <a:rPr lang="en-US" dirty="0" smtClean="0"/>
              <a:t>We do</a:t>
            </a:r>
          </a:p>
          <a:p>
            <a:pPr lvl="1"/>
            <a:r>
              <a:rPr lang="en-US" dirty="0" smtClean="0"/>
              <a:t>Heavy chests filled that damp room.</a:t>
            </a:r>
          </a:p>
          <a:p>
            <a:pPr lvl="2"/>
            <a:r>
              <a:rPr lang="en-US" dirty="0" smtClean="0"/>
              <a:t>What are the nouns?</a:t>
            </a:r>
          </a:p>
          <a:p>
            <a:r>
              <a:rPr lang="en-US" dirty="0" smtClean="0"/>
              <a:t>You do</a:t>
            </a:r>
          </a:p>
          <a:p>
            <a:pPr lvl="1"/>
            <a:r>
              <a:rPr lang="en-US" dirty="0" smtClean="0"/>
              <a:t>A faint smell of tar hung in the air.</a:t>
            </a:r>
          </a:p>
          <a:p>
            <a:pPr lvl="2"/>
            <a:r>
              <a:rPr lang="en-US" dirty="0" smtClean="0"/>
              <a:t>What are the nouns?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Find the nouns.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Highlight any descriptive words.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Underline the articles </a:t>
            </a:r>
            <a:r>
              <a:rPr lang="en-US" sz="2400" i="1" dirty="0" smtClean="0"/>
              <a:t>a, an, the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Circle the demonstrative adjectives </a:t>
            </a:r>
            <a:r>
              <a:rPr lang="en-US" sz="2400" i="1" dirty="0" smtClean="0"/>
              <a:t>this, that, these, those.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843190" y="1197520"/>
            <a:ext cx="928855" cy="346937"/>
          </a:xfrm>
          <a:prstGeom prst="rect">
            <a:avLst/>
          </a:prstGeom>
          <a:solidFill>
            <a:srgbClr val="FFFF00">
              <a:alpha val="21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895379" y="1195932"/>
            <a:ext cx="41703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312416" y="1546045"/>
            <a:ext cx="53077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word gives a description of a noun or a pronoun?</a:t>
            </a:r>
          </a:p>
          <a:p>
            <a:r>
              <a:rPr lang="en-US" dirty="0" smtClean="0"/>
              <a:t>What demonstrative adjective do we use for a singular noun that is nearby?</a:t>
            </a:r>
          </a:p>
          <a:p>
            <a:r>
              <a:rPr lang="en-US" dirty="0" smtClean="0"/>
              <a:t>Identify the adjectives, articles, and demonstrative adjectives:</a:t>
            </a:r>
          </a:p>
          <a:p>
            <a:pPr lvl="1"/>
            <a:r>
              <a:rPr lang="en-US" dirty="0" smtClean="0"/>
              <a:t>Travis looked for the new labels on those chests.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Independent Practice</a:t>
            </a:r>
          </a:p>
          <a:p>
            <a:pPr lvl="1"/>
            <a:r>
              <a:rPr lang="en-US" dirty="0" smtClean="0"/>
              <a:t>Practice book pg. 184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84942" y="6521498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1992</Words>
  <Application>Microsoft Macintosh PowerPoint</Application>
  <PresentationFormat>On-screen Show (4:3)</PresentationFormat>
  <Paragraphs>306</Paragraphs>
  <Slides>31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James Forten from Now is Your Time</vt:lpstr>
      <vt:lpstr>Day 1 Schedule</vt:lpstr>
      <vt:lpstr>Vocabulary Objective: We will define new vocabulary words</vt:lpstr>
      <vt:lpstr>Vocabulary We will insert words where they best fit the context.</vt:lpstr>
      <vt:lpstr>We will complete a K-W-L chart on James Forten (pb pg. 175)</vt:lpstr>
      <vt:lpstr>Daily Language Practice</vt:lpstr>
      <vt:lpstr>Adjectives </vt:lpstr>
      <vt:lpstr>Skill: We will identify adjectives, articles, and demonstrative adjectives</vt:lpstr>
      <vt:lpstr>Closure</vt:lpstr>
      <vt:lpstr>Day 2 Schedule</vt:lpstr>
      <vt:lpstr>Prefixes sub and sur</vt:lpstr>
      <vt:lpstr>Prefixes sub and sur</vt:lpstr>
      <vt:lpstr>Prefixes sub and sur</vt:lpstr>
      <vt:lpstr>Daily Language Practice</vt:lpstr>
      <vt:lpstr>Day 3 Schedule</vt:lpstr>
      <vt:lpstr>Following Directions: We will identify where to find information in a set of directions</vt:lpstr>
      <vt:lpstr>Skill</vt:lpstr>
      <vt:lpstr>Closure</vt:lpstr>
      <vt:lpstr>Daily Language Practice</vt:lpstr>
      <vt:lpstr>Proper Adjectives</vt:lpstr>
      <vt:lpstr>Proper Adjectives</vt:lpstr>
      <vt:lpstr>Skill</vt:lpstr>
      <vt:lpstr>Proper Adjectives</vt:lpstr>
      <vt:lpstr>Day 4 Schedule</vt:lpstr>
      <vt:lpstr>Antonyms</vt:lpstr>
      <vt:lpstr>Antonyms</vt:lpstr>
      <vt:lpstr>Skill</vt:lpstr>
      <vt:lpstr>Antonyms</vt:lpstr>
      <vt:lpstr>Daily Language Practice</vt:lpstr>
      <vt:lpstr>Capitalization</vt:lpstr>
      <vt:lpstr>Day 5 Schedule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Forten from Now is Your Time</dc:title>
  <dc:creator>Megan Kitt</dc:creator>
  <cp:lastModifiedBy>Megan Kitt</cp:lastModifiedBy>
  <cp:revision>2</cp:revision>
  <dcterms:created xsi:type="dcterms:W3CDTF">2010-11-02T23:15:56Z</dcterms:created>
  <dcterms:modified xsi:type="dcterms:W3CDTF">2010-11-03T04:56:22Z</dcterms:modified>
</cp:coreProperties>
</file>