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52.xml" ContentType="application/vnd.openxmlformats-officedocument.presentationml.slide+xml"/>
  <Override PartName="/ppt/slides/slide49.xml" ContentType="application/vnd.openxmlformats-officedocument.presentationml.slide+xml"/>
  <Override PartName="/ppt/slides/slide68.xml" ContentType="application/vnd.openxmlformats-officedocument.presentationml.slide+xml"/>
  <Override PartName="/ppt/slides/slide33.xml" ContentType="application/vnd.openxmlformats-officedocument.presentationml.slide+xml"/>
  <Override PartName="/ppt/diagrams/colors2.xml" ContentType="application/vnd.openxmlformats-officedocument.drawingml.diagramColors+xml"/>
  <Default Extension="bin" ContentType="application/vnd.openxmlformats-officedocument.presentationml.printerSettings"/>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56.xml" ContentType="application/vnd.openxmlformats-officedocument.presentationml.slide+xml"/>
  <Override PartName="/ppt/slides/slide75.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slides/slide61.xml" ContentType="application/vnd.openxmlformats-officedocument.presentationml.slide+xml"/>
  <Override PartName="/ppt/slides/slide80.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diagrams/quickStyle1.xml" ContentType="application/vnd.openxmlformats-officedocument.drawingml.diagramStyle+xml"/>
  <Override PartName="/ppt/slides/slide79.xml" ContentType="application/vnd.openxmlformats-officedocument.presentationml.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65.xml" ContentType="application/vnd.openxmlformats-officedocument.presentationml.slide+xml"/>
  <Override PartName="/ppt/slides/slide84.xml" ContentType="application/vnd.openxmlformats-officedocument.presentationml.slide+xml"/>
  <Override PartName="/ppt/slides/slide46.xml" ContentType="application/vnd.openxmlformats-officedocument.presentationml.slide+xml"/>
  <Override PartName="/ppt/slides/slide70.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53.xml" ContentType="application/vnd.openxmlformats-officedocument.presentationml.slide+xml"/>
  <Override PartName="/ppt/slides/slide15.xml" ContentType="application/vnd.openxmlformats-officedocument.presentationml.slide+xml"/>
  <Override PartName="/ppt/slides/slide69.xml" ContentType="application/vnd.openxmlformats-officedocument.presentationml.slide+xml"/>
  <Override PartName="/ppt/slides/slide72.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57.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slides/slide62.xml" ContentType="application/vnd.openxmlformats-officedocument.presentationml.slide+xml"/>
  <Override PartName="/ppt/slides/slide81.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diagrams/layout2.xml" ContentType="application/vnd.openxmlformats-officedocument.drawingml.diagramLayout+xml"/>
  <Override PartName="/docProps/core.xml" ContentType="application/vnd.openxmlformats-package.core-properties+xml"/>
  <Override PartName="/ppt/diagrams/quickStyle2.xml" ContentType="application/vnd.openxmlformats-officedocument.drawingml.diagramStyle+xml"/>
  <Default Extension="jpeg" ContentType="image/jpeg"/>
  <Override PartName="/ppt/slides/slide8.xml" ContentType="application/vnd.openxmlformats-officedocument.presentationml.slide+xml"/>
  <Override PartName="/ppt/slides/slide12.xml" ContentType="application/vnd.openxmlformats-officedocument.presentationml.slide+xml"/>
  <Override PartName="/ppt/slides/slide31.xml" ContentType="application/vnd.openxmlformats-officedocument.presentationml.slide+xml"/>
  <Override PartName="/ppt/slides/slide28.xml" ContentType="application/vnd.openxmlformats-officedocument.presentationml.slide+xml"/>
  <Override PartName="/ppt/slides/slide50.xml" ContentType="application/vnd.openxmlformats-officedocument.presentationml.slide+xml"/>
  <Override PartName="/ppt/slides/slide66.xml" ContentType="application/vnd.openxmlformats-officedocument.presentationml.slide+xml"/>
  <Override PartName="/ppt/slides/slide85.xml" ContentType="application/vnd.openxmlformats-officedocument.presentationml.slide+xml"/>
  <Override PartName="/ppt/slides/slide47.xml" ContentType="application/vnd.openxmlformats-officedocument.presentationml.slide+xml"/>
  <Override PartName="/ppt/slideLayouts/slideLayout6.xml" ContentType="application/vnd.openxmlformats-officedocument.presentationml.slideLayout+xml"/>
  <Override PartName="/ppt/slides/slide71.xml" ContentType="application/vnd.openxmlformats-officedocument.presentationml.slide+xml"/>
  <Default Extension="rels" ContentType="application/vnd.openxmlformats-package.relationships+xml"/>
  <Override PartName="/ppt/slides/slide16.xml" ContentType="application/vnd.openxmlformats-officedocument.presentationml.slide+xml"/>
  <Override PartName="/ppt/slides/slide35.xml" ContentType="application/vnd.openxmlformats-officedocument.presentationml.slide+xml"/>
  <Override PartName="/ppt/slides/slide54.xml" ContentType="application/vnd.openxmlformats-officedocument.presentationml.slide+xml"/>
  <Override PartName="/ppt/slides/slide73.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40.xml" ContentType="application/vnd.openxmlformats-officedocument.presentationml.slide+xml"/>
  <Override PartName="/ppt/diagrams/drawing1.xml" ContentType="application/vnd.ms-office.drawingml.diagramDrawing+xml"/>
  <Override PartName="/ppt/notesSlides/notesSlide4.xml" ContentType="application/vnd.openxmlformats-officedocument.presentationml.notesSlide+xml"/>
  <Override PartName="/ppt/slides/slide39.xml" ContentType="application/vnd.openxmlformats-officedocument.presentationml.slide+xml"/>
  <Override PartName="/ppt/slides/slide58.xml" ContentType="application/vnd.openxmlformats-officedocument.presentationml.slide+xml"/>
  <Override PartName="/ppt/slides/slide7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slides/slide63.xml" ContentType="application/vnd.openxmlformats-officedocument.presentationml.slide+xml"/>
  <Override PartName="/ppt/slides/slide82.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diagrams/colors1.xml" ContentType="application/vnd.openxmlformats-officedocument.drawingml.diagramColors+xml"/>
  <Override PartName="/ppt/slides/slide67.xml" ContentType="application/vnd.openxmlformats-officedocument.presentationml.slide+xml"/>
  <Override PartName="/ppt/slides/slide51.xml" ContentType="application/vnd.openxmlformats-officedocument.presentationml.slide+xml"/>
  <Override PartName="/ppt/slides/slide48.xml" ContentType="application/vnd.openxmlformats-officedocument.presentationml.slide+xml"/>
  <Override PartName="/ppt/slides/slide32.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29.xml" ContentType="application/vnd.openxmlformats-officedocument.presentationml.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slides/slide55.xml" ContentType="application/vnd.openxmlformats-officedocument.presentationml.slide+xml"/>
  <Override PartName="/ppt/slides/slide74.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41.xml" ContentType="application/vnd.openxmlformats-officedocument.presentationml.slide+xml"/>
  <Override PartName="/ppt/slides/slide60.xml" ContentType="application/vnd.openxmlformats-officedocument.presentationml.slide+xml"/>
  <Override PartName="/ppt/diagrams/drawing2.xml" ContentType="application/vnd.ms-office.drawingml.diagramDrawing+xml"/>
  <Override PartName="/ppt/diagrams/data1.xml" ContentType="application/vnd.openxmlformats-officedocument.drawingml.diagramData+xml"/>
  <Override PartName="/ppt/slides/slide59.xml" ContentType="application/vnd.openxmlformats-officedocument.presentationml.slide+xml"/>
  <Override PartName="/ppt/slides/slide78.xml" ContentType="application/vnd.openxmlformats-officedocument.presentationml.slide+xml"/>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slides/slide64.xml" ContentType="application/vnd.openxmlformats-officedocument.presentationml.slide+xml"/>
  <Override PartName="/ppt/slides/slide83.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7"/>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58" r:id="rId17"/>
    <p:sldId id="278" r:id="rId18"/>
    <p:sldId id="279" r:id="rId19"/>
    <p:sldId id="284" r:id="rId20"/>
    <p:sldId id="281" r:id="rId21"/>
    <p:sldId id="282" r:id="rId22"/>
    <p:sldId id="283" r:id="rId23"/>
    <p:sldId id="285" r:id="rId24"/>
    <p:sldId id="286" r:id="rId25"/>
    <p:sldId id="287" r:id="rId26"/>
    <p:sldId id="259" r:id="rId27"/>
    <p:sldId id="288" r:id="rId28"/>
    <p:sldId id="289" r:id="rId29"/>
    <p:sldId id="290" r:id="rId30"/>
    <p:sldId id="291" r:id="rId31"/>
    <p:sldId id="292" r:id="rId32"/>
    <p:sldId id="293" r:id="rId33"/>
    <p:sldId id="294" r:id="rId34"/>
    <p:sldId id="260" r:id="rId35"/>
    <p:sldId id="300" r:id="rId36"/>
    <p:sldId id="301" r:id="rId37"/>
    <p:sldId id="302" r:id="rId38"/>
    <p:sldId id="295" r:id="rId39"/>
    <p:sldId id="296" r:id="rId40"/>
    <p:sldId id="297" r:id="rId41"/>
    <p:sldId id="298" r:id="rId42"/>
    <p:sldId id="299" r:id="rId43"/>
    <p:sldId id="303" r:id="rId44"/>
    <p:sldId id="304" r:id="rId45"/>
    <p:sldId id="261" r:id="rId46"/>
    <p:sldId id="307" r:id="rId47"/>
    <p:sldId id="308" r:id="rId48"/>
    <p:sldId id="305" r:id="rId49"/>
    <p:sldId id="306" r:id="rId50"/>
    <p:sldId id="275" r:id="rId51"/>
    <p:sldId id="309" r:id="rId52"/>
    <p:sldId id="310" r:id="rId53"/>
    <p:sldId id="311" r:id="rId54"/>
    <p:sldId id="312" r:id="rId55"/>
    <p:sldId id="313" r:id="rId56"/>
    <p:sldId id="314" r:id="rId57"/>
    <p:sldId id="315" r:id="rId58"/>
    <p:sldId id="316" r:id="rId59"/>
    <p:sldId id="317" r:id="rId60"/>
    <p:sldId id="318" r:id="rId61"/>
    <p:sldId id="319" r:id="rId62"/>
    <p:sldId id="276" r:id="rId63"/>
    <p:sldId id="320" r:id="rId64"/>
    <p:sldId id="321" r:id="rId65"/>
    <p:sldId id="322" r:id="rId66"/>
    <p:sldId id="323" r:id="rId67"/>
    <p:sldId id="324" r:id="rId68"/>
    <p:sldId id="325" r:id="rId69"/>
    <p:sldId id="326" r:id="rId70"/>
    <p:sldId id="327" r:id="rId71"/>
    <p:sldId id="328" r:id="rId72"/>
    <p:sldId id="329" r:id="rId73"/>
    <p:sldId id="330" r:id="rId74"/>
    <p:sldId id="277" r:id="rId75"/>
    <p:sldId id="331" r:id="rId76"/>
    <p:sldId id="332" r:id="rId77"/>
    <p:sldId id="333" r:id="rId78"/>
    <p:sldId id="334" r:id="rId79"/>
    <p:sldId id="335" r:id="rId80"/>
    <p:sldId id="336" r:id="rId81"/>
    <p:sldId id="337" r:id="rId82"/>
    <p:sldId id="338" r:id="rId83"/>
    <p:sldId id="339" r:id="rId84"/>
    <p:sldId id="340" r:id="rId85"/>
    <p:sldId id="341" r:id="rId8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viewProps" Target="viewProps.xml"/><Relationship Id="rId91" Type="http://schemas.openxmlformats.org/officeDocument/2006/relationships/theme" Target="theme/theme1.xml"/><Relationship Id="rId9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notesMaster" Target="notesMasters/notesMaster1.xml"/><Relationship Id="rId88" Type="http://schemas.openxmlformats.org/officeDocument/2006/relationships/printerSettings" Target="printerSettings/printerSettings1.bin"/><Relationship Id="rId8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32F8B9-072C-4842-A64B-7E70D4F370CF}" type="doc">
      <dgm:prSet loTypeId="urn:microsoft.com/office/officeart/2005/8/layout/process5" loCatId="process" qsTypeId="urn:microsoft.com/office/officeart/2005/8/quickstyle/simple4" qsCatId="simple" csTypeId="urn:microsoft.com/office/officeart/2005/8/colors/accent1_2" csCatId="accent1" phldr="1"/>
      <dgm:spPr/>
      <dgm:t>
        <a:bodyPr/>
        <a:lstStyle/>
        <a:p>
          <a:endParaRPr lang="en-US"/>
        </a:p>
      </dgm:t>
    </dgm:pt>
    <dgm:pt modelId="{EE76814A-1C9D-1A4D-A7AF-870431890030}">
      <dgm:prSet phldrT="[Text]"/>
      <dgm:spPr/>
      <dgm:t>
        <a:bodyPr/>
        <a:lstStyle/>
        <a:p>
          <a:r>
            <a:rPr lang="en-US" dirty="0" smtClean="0"/>
            <a:t>Paleo Indians</a:t>
          </a:r>
          <a:endParaRPr lang="en-US" dirty="0"/>
        </a:p>
      </dgm:t>
    </dgm:pt>
    <dgm:pt modelId="{1BDBF211-CBE4-0A46-94F7-6D8C22225B17}" type="parTrans" cxnId="{91D7AE6C-4015-0740-B678-A86478912537}">
      <dgm:prSet/>
      <dgm:spPr/>
      <dgm:t>
        <a:bodyPr/>
        <a:lstStyle/>
        <a:p>
          <a:endParaRPr lang="en-US"/>
        </a:p>
      </dgm:t>
    </dgm:pt>
    <dgm:pt modelId="{400F79C4-66ED-0D4B-BB1D-8AEB8B81B396}" type="sibTrans" cxnId="{91D7AE6C-4015-0740-B678-A86478912537}">
      <dgm:prSet/>
      <dgm:spPr/>
      <dgm:t>
        <a:bodyPr/>
        <a:lstStyle/>
        <a:p>
          <a:endParaRPr lang="en-US" dirty="0"/>
        </a:p>
      </dgm:t>
    </dgm:pt>
    <dgm:pt modelId="{76501A91-1CE0-EF42-8588-3B251D832C4D}">
      <dgm:prSet phldrT="[Text]"/>
      <dgm:spPr/>
      <dgm:t>
        <a:bodyPr/>
        <a:lstStyle/>
        <a:p>
          <a:r>
            <a:rPr lang="en-US" dirty="0" smtClean="0"/>
            <a:t>Archaic Indians</a:t>
          </a:r>
          <a:endParaRPr lang="en-US" dirty="0"/>
        </a:p>
      </dgm:t>
    </dgm:pt>
    <dgm:pt modelId="{A5CB5ECD-2364-A34D-9551-45FB9207E227}" type="parTrans" cxnId="{64DABF45-E9EB-8C49-8B24-D97972148AA4}">
      <dgm:prSet/>
      <dgm:spPr/>
      <dgm:t>
        <a:bodyPr/>
        <a:lstStyle/>
        <a:p>
          <a:endParaRPr lang="en-US"/>
        </a:p>
      </dgm:t>
    </dgm:pt>
    <dgm:pt modelId="{66DFB979-D154-544C-8FBF-F86AF9703BFB}" type="sibTrans" cxnId="{64DABF45-E9EB-8C49-8B24-D97972148AA4}">
      <dgm:prSet/>
      <dgm:spPr/>
      <dgm:t>
        <a:bodyPr/>
        <a:lstStyle/>
        <a:p>
          <a:endParaRPr lang="en-US" dirty="0"/>
        </a:p>
      </dgm:t>
    </dgm:pt>
    <dgm:pt modelId="{A406F880-29A0-2E4C-992D-3B9BA4F582B7}">
      <dgm:prSet phldrT="[Text]"/>
      <dgm:spPr/>
      <dgm:t>
        <a:bodyPr/>
        <a:lstStyle/>
        <a:p>
          <a:r>
            <a:rPr lang="en-US" dirty="0" smtClean="0"/>
            <a:t>Ancestral Pueblans</a:t>
          </a:r>
          <a:endParaRPr lang="en-US" dirty="0"/>
        </a:p>
      </dgm:t>
    </dgm:pt>
    <dgm:pt modelId="{5B2ACFB7-84D6-FB48-AB1C-733C2DE5913B}" type="parTrans" cxnId="{A25756F3-233D-684F-8E99-DC6F57DBEF60}">
      <dgm:prSet/>
      <dgm:spPr/>
      <dgm:t>
        <a:bodyPr/>
        <a:lstStyle/>
        <a:p>
          <a:endParaRPr lang="en-US"/>
        </a:p>
      </dgm:t>
    </dgm:pt>
    <dgm:pt modelId="{92647131-7908-4F41-A22C-88ECBF79038C}" type="sibTrans" cxnId="{A25756F3-233D-684F-8E99-DC6F57DBEF60}">
      <dgm:prSet/>
      <dgm:spPr/>
      <dgm:t>
        <a:bodyPr/>
        <a:lstStyle/>
        <a:p>
          <a:endParaRPr lang="en-US" dirty="0"/>
        </a:p>
      </dgm:t>
    </dgm:pt>
    <dgm:pt modelId="{F94C456D-C854-0E45-A7FD-31CD1096D02C}">
      <dgm:prSet phldrT="[Text]"/>
      <dgm:spPr/>
      <dgm:t>
        <a:bodyPr/>
        <a:lstStyle/>
        <a:p>
          <a:r>
            <a:rPr lang="en-US" dirty="0" smtClean="0"/>
            <a:t>Hopi, Zuni, Acoma, Laguna</a:t>
          </a:r>
          <a:endParaRPr lang="en-US" dirty="0"/>
        </a:p>
      </dgm:t>
    </dgm:pt>
    <dgm:pt modelId="{1E88B75C-09D5-6046-8976-4F2AF260C671}" type="parTrans" cxnId="{2DD3702C-7F0A-5941-9A2F-8E6D62ADCC81}">
      <dgm:prSet/>
      <dgm:spPr/>
      <dgm:t>
        <a:bodyPr/>
        <a:lstStyle/>
        <a:p>
          <a:endParaRPr lang="en-US"/>
        </a:p>
      </dgm:t>
    </dgm:pt>
    <dgm:pt modelId="{9C12FB5E-BF8E-CA44-95ED-FF793E75CE5B}" type="sibTrans" cxnId="{2DD3702C-7F0A-5941-9A2F-8E6D62ADCC81}">
      <dgm:prSet/>
      <dgm:spPr/>
      <dgm:t>
        <a:bodyPr/>
        <a:lstStyle/>
        <a:p>
          <a:endParaRPr lang="en-US" dirty="0"/>
        </a:p>
      </dgm:t>
    </dgm:pt>
    <dgm:pt modelId="{99917AF0-EB8C-D84D-B1DF-1F0D0545C22D}">
      <dgm:prSet phldrT="[Text]"/>
      <dgm:spPr/>
      <dgm:t>
        <a:bodyPr/>
        <a:lstStyle/>
        <a:p>
          <a:r>
            <a:rPr lang="en-US" dirty="0" smtClean="0"/>
            <a:t>Current Native Americans</a:t>
          </a:r>
          <a:endParaRPr lang="en-US" dirty="0"/>
        </a:p>
      </dgm:t>
    </dgm:pt>
    <dgm:pt modelId="{3ECE668E-2521-0F42-A854-0BC80EC6C0BC}" type="parTrans" cxnId="{B8891522-2A9D-414E-95EA-75E07C8F25AB}">
      <dgm:prSet/>
      <dgm:spPr/>
      <dgm:t>
        <a:bodyPr/>
        <a:lstStyle/>
        <a:p>
          <a:endParaRPr lang="en-US"/>
        </a:p>
      </dgm:t>
    </dgm:pt>
    <dgm:pt modelId="{26BF085A-6D18-BE43-A0B0-0094066E5335}" type="sibTrans" cxnId="{B8891522-2A9D-414E-95EA-75E07C8F25AB}">
      <dgm:prSet/>
      <dgm:spPr/>
      <dgm:t>
        <a:bodyPr/>
        <a:lstStyle/>
        <a:p>
          <a:endParaRPr lang="en-US"/>
        </a:p>
      </dgm:t>
    </dgm:pt>
    <dgm:pt modelId="{D33539B3-B31E-CB46-9EAE-9A548B1E9DF6}" type="pres">
      <dgm:prSet presAssocID="{6F32F8B9-072C-4842-A64B-7E70D4F370CF}" presName="diagram" presStyleCnt="0">
        <dgm:presLayoutVars>
          <dgm:dir/>
          <dgm:resizeHandles val="exact"/>
        </dgm:presLayoutVars>
      </dgm:prSet>
      <dgm:spPr/>
      <dgm:t>
        <a:bodyPr/>
        <a:lstStyle/>
        <a:p>
          <a:endParaRPr lang="en-US"/>
        </a:p>
      </dgm:t>
    </dgm:pt>
    <dgm:pt modelId="{52596A98-7BED-814F-BF49-9D4A2FB9F7AC}" type="pres">
      <dgm:prSet presAssocID="{EE76814A-1C9D-1A4D-A7AF-870431890030}" presName="node" presStyleLbl="node1" presStyleIdx="0" presStyleCnt="5">
        <dgm:presLayoutVars>
          <dgm:bulletEnabled val="1"/>
        </dgm:presLayoutVars>
      </dgm:prSet>
      <dgm:spPr/>
      <dgm:t>
        <a:bodyPr/>
        <a:lstStyle/>
        <a:p>
          <a:endParaRPr lang="en-US"/>
        </a:p>
      </dgm:t>
    </dgm:pt>
    <dgm:pt modelId="{CD1BE964-F8C0-064D-AF18-B6449D2BB1A0}" type="pres">
      <dgm:prSet presAssocID="{400F79C4-66ED-0D4B-BB1D-8AEB8B81B396}" presName="sibTrans" presStyleLbl="sibTrans2D1" presStyleIdx="0" presStyleCnt="4"/>
      <dgm:spPr/>
      <dgm:t>
        <a:bodyPr/>
        <a:lstStyle/>
        <a:p>
          <a:endParaRPr lang="en-US"/>
        </a:p>
      </dgm:t>
    </dgm:pt>
    <dgm:pt modelId="{9743047B-B8DC-D24C-AC94-D5168AFDD53E}" type="pres">
      <dgm:prSet presAssocID="{400F79C4-66ED-0D4B-BB1D-8AEB8B81B396}" presName="connectorText" presStyleLbl="sibTrans2D1" presStyleIdx="0" presStyleCnt="4"/>
      <dgm:spPr/>
      <dgm:t>
        <a:bodyPr/>
        <a:lstStyle/>
        <a:p>
          <a:endParaRPr lang="en-US"/>
        </a:p>
      </dgm:t>
    </dgm:pt>
    <dgm:pt modelId="{37236985-047C-924C-B220-AF7251788BF3}" type="pres">
      <dgm:prSet presAssocID="{76501A91-1CE0-EF42-8588-3B251D832C4D}" presName="node" presStyleLbl="node1" presStyleIdx="1" presStyleCnt="5">
        <dgm:presLayoutVars>
          <dgm:bulletEnabled val="1"/>
        </dgm:presLayoutVars>
      </dgm:prSet>
      <dgm:spPr/>
      <dgm:t>
        <a:bodyPr/>
        <a:lstStyle/>
        <a:p>
          <a:endParaRPr lang="en-US"/>
        </a:p>
      </dgm:t>
    </dgm:pt>
    <dgm:pt modelId="{62CDB866-93D2-4447-8B62-E13EAA016FDD}" type="pres">
      <dgm:prSet presAssocID="{66DFB979-D154-544C-8FBF-F86AF9703BFB}" presName="sibTrans" presStyleLbl="sibTrans2D1" presStyleIdx="1" presStyleCnt="4"/>
      <dgm:spPr/>
      <dgm:t>
        <a:bodyPr/>
        <a:lstStyle/>
        <a:p>
          <a:endParaRPr lang="en-US"/>
        </a:p>
      </dgm:t>
    </dgm:pt>
    <dgm:pt modelId="{D434EDAA-82A6-CA44-8E23-81EF641B10B8}" type="pres">
      <dgm:prSet presAssocID="{66DFB979-D154-544C-8FBF-F86AF9703BFB}" presName="connectorText" presStyleLbl="sibTrans2D1" presStyleIdx="1" presStyleCnt="4"/>
      <dgm:spPr/>
      <dgm:t>
        <a:bodyPr/>
        <a:lstStyle/>
        <a:p>
          <a:endParaRPr lang="en-US"/>
        </a:p>
      </dgm:t>
    </dgm:pt>
    <dgm:pt modelId="{D89BB116-610E-D444-91C3-E8C33F664A3A}" type="pres">
      <dgm:prSet presAssocID="{A406F880-29A0-2E4C-992D-3B9BA4F582B7}" presName="node" presStyleLbl="node1" presStyleIdx="2" presStyleCnt="5">
        <dgm:presLayoutVars>
          <dgm:bulletEnabled val="1"/>
        </dgm:presLayoutVars>
      </dgm:prSet>
      <dgm:spPr/>
      <dgm:t>
        <a:bodyPr/>
        <a:lstStyle/>
        <a:p>
          <a:endParaRPr lang="en-US"/>
        </a:p>
      </dgm:t>
    </dgm:pt>
    <dgm:pt modelId="{B5121965-802C-154C-845B-C589107359A7}" type="pres">
      <dgm:prSet presAssocID="{92647131-7908-4F41-A22C-88ECBF79038C}" presName="sibTrans" presStyleLbl="sibTrans2D1" presStyleIdx="2" presStyleCnt="4"/>
      <dgm:spPr/>
      <dgm:t>
        <a:bodyPr/>
        <a:lstStyle/>
        <a:p>
          <a:endParaRPr lang="en-US"/>
        </a:p>
      </dgm:t>
    </dgm:pt>
    <dgm:pt modelId="{A34B3914-72A9-CB4F-969F-141E521B3137}" type="pres">
      <dgm:prSet presAssocID="{92647131-7908-4F41-A22C-88ECBF79038C}" presName="connectorText" presStyleLbl="sibTrans2D1" presStyleIdx="2" presStyleCnt="4"/>
      <dgm:spPr/>
      <dgm:t>
        <a:bodyPr/>
        <a:lstStyle/>
        <a:p>
          <a:endParaRPr lang="en-US"/>
        </a:p>
      </dgm:t>
    </dgm:pt>
    <dgm:pt modelId="{9F181A6A-2CF8-7F4A-B468-3ADCB5219436}" type="pres">
      <dgm:prSet presAssocID="{F94C456D-C854-0E45-A7FD-31CD1096D02C}" presName="node" presStyleLbl="node1" presStyleIdx="3" presStyleCnt="5">
        <dgm:presLayoutVars>
          <dgm:bulletEnabled val="1"/>
        </dgm:presLayoutVars>
      </dgm:prSet>
      <dgm:spPr/>
      <dgm:t>
        <a:bodyPr/>
        <a:lstStyle/>
        <a:p>
          <a:endParaRPr lang="en-US"/>
        </a:p>
      </dgm:t>
    </dgm:pt>
    <dgm:pt modelId="{EACB1E71-6FC4-3040-B6E9-2173D3D2CCD2}" type="pres">
      <dgm:prSet presAssocID="{9C12FB5E-BF8E-CA44-95ED-FF793E75CE5B}" presName="sibTrans" presStyleLbl="sibTrans2D1" presStyleIdx="3" presStyleCnt="4"/>
      <dgm:spPr/>
      <dgm:t>
        <a:bodyPr/>
        <a:lstStyle/>
        <a:p>
          <a:endParaRPr lang="en-US"/>
        </a:p>
      </dgm:t>
    </dgm:pt>
    <dgm:pt modelId="{2EF71322-5C2A-8243-99BA-EB968EDBA83F}" type="pres">
      <dgm:prSet presAssocID="{9C12FB5E-BF8E-CA44-95ED-FF793E75CE5B}" presName="connectorText" presStyleLbl="sibTrans2D1" presStyleIdx="3" presStyleCnt="4"/>
      <dgm:spPr/>
      <dgm:t>
        <a:bodyPr/>
        <a:lstStyle/>
        <a:p>
          <a:endParaRPr lang="en-US"/>
        </a:p>
      </dgm:t>
    </dgm:pt>
    <dgm:pt modelId="{230092D3-5E32-9149-8EB9-12FB8A9DD623}" type="pres">
      <dgm:prSet presAssocID="{99917AF0-EB8C-D84D-B1DF-1F0D0545C22D}" presName="node" presStyleLbl="node1" presStyleIdx="4" presStyleCnt="5">
        <dgm:presLayoutVars>
          <dgm:bulletEnabled val="1"/>
        </dgm:presLayoutVars>
      </dgm:prSet>
      <dgm:spPr/>
      <dgm:t>
        <a:bodyPr/>
        <a:lstStyle/>
        <a:p>
          <a:endParaRPr lang="en-US"/>
        </a:p>
      </dgm:t>
    </dgm:pt>
  </dgm:ptLst>
  <dgm:cxnLst>
    <dgm:cxn modelId="{64DABF45-E9EB-8C49-8B24-D97972148AA4}" srcId="{6F32F8B9-072C-4842-A64B-7E70D4F370CF}" destId="{76501A91-1CE0-EF42-8588-3B251D832C4D}" srcOrd="1" destOrd="0" parTransId="{A5CB5ECD-2364-A34D-9551-45FB9207E227}" sibTransId="{66DFB979-D154-544C-8FBF-F86AF9703BFB}"/>
    <dgm:cxn modelId="{F7BD053C-B23B-3345-9A63-3703B5A49AF4}" type="presOf" srcId="{6F32F8B9-072C-4842-A64B-7E70D4F370CF}" destId="{D33539B3-B31E-CB46-9EAE-9A548B1E9DF6}" srcOrd="0" destOrd="0" presId="urn:microsoft.com/office/officeart/2005/8/layout/process5"/>
    <dgm:cxn modelId="{91D7AE6C-4015-0740-B678-A86478912537}" srcId="{6F32F8B9-072C-4842-A64B-7E70D4F370CF}" destId="{EE76814A-1C9D-1A4D-A7AF-870431890030}" srcOrd="0" destOrd="0" parTransId="{1BDBF211-CBE4-0A46-94F7-6D8C22225B17}" sibTransId="{400F79C4-66ED-0D4B-BB1D-8AEB8B81B396}"/>
    <dgm:cxn modelId="{5B4A9BAF-32CC-2348-90C4-AFE9A86D4EC2}" type="presOf" srcId="{9C12FB5E-BF8E-CA44-95ED-FF793E75CE5B}" destId="{EACB1E71-6FC4-3040-B6E9-2173D3D2CCD2}" srcOrd="0" destOrd="0" presId="urn:microsoft.com/office/officeart/2005/8/layout/process5"/>
    <dgm:cxn modelId="{A25756F3-233D-684F-8E99-DC6F57DBEF60}" srcId="{6F32F8B9-072C-4842-A64B-7E70D4F370CF}" destId="{A406F880-29A0-2E4C-992D-3B9BA4F582B7}" srcOrd="2" destOrd="0" parTransId="{5B2ACFB7-84D6-FB48-AB1C-733C2DE5913B}" sibTransId="{92647131-7908-4F41-A22C-88ECBF79038C}"/>
    <dgm:cxn modelId="{472CB31B-D730-AC43-85DF-879FE3E34067}" type="presOf" srcId="{92647131-7908-4F41-A22C-88ECBF79038C}" destId="{A34B3914-72A9-CB4F-969F-141E521B3137}" srcOrd="1" destOrd="0" presId="urn:microsoft.com/office/officeart/2005/8/layout/process5"/>
    <dgm:cxn modelId="{C03E085E-4E43-1E4A-8864-9C91BF665120}" type="presOf" srcId="{92647131-7908-4F41-A22C-88ECBF79038C}" destId="{B5121965-802C-154C-845B-C589107359A7}" srcOrd="0" destOrd="0" presId="urn:microsoft.com/office/officeart/2005/8/layout/process5"/>
    <dgm:cxn modelId="{931C731D-B9D9-B545-8912-B652535A92C3}" type="presOf" srcId="{66DFB979-D154-544C-8FBF-F86AF9703BFB}" destId="{D434EDAA-82A6-CA44-8E23-81EF641B10B8}" srcOrd="1" destOrd="0" presId="urn:microsoft.com/office/officeart/2005/8/layout/process5"/>
    <dgm:cxn modelId="{4C565417-787F-594C-872A-D966347BFA71}" type="presOf" srcId="{F94C456D-C854-0E45-A7FD-31CD1096D02C}" destId="{9F181A6A-2CF8-7F4A-B468-3ADCB5219436}" srcOrd="0" destOrd="0" presId="urn:microsoft.com/office/officeart/2005/8/layout/process5"/>
    <dgm:cxn modelId="{0CA75292-DAB9-8345-A09F-219AC91063B4}" type="presOf" srcId="{9C12FB5E-BF8E-CA44-95ED-FF793E75CE5B}" destId="{2EF71322-5C2A-8243-99BA-EB968EDBA83F}" srcOrd="1" destOrd="0" presId="urn:microsoft.com/office/officeart/2005/8/layout/process5"/>
    <dgm:cxn modelId="{78783410-92A6-314D-8F97-0F99F1E61205}" type="presOf" srcId="{76501A91-1CE0-EF42-8588-3B251D832C4D}" destId="{37236985-047C-924C-B220-AF7251788BF3}" srcOrd="0" destOrd="0" presId="urn:microsoft.com/office/officeart/2005/8/layout/process5"/>
    <dgm:cxn modelId="{2DD3702C-7F0A-5941-9A2F-8E6D62ADCC81}" srcId="{6F32F8B9-072C-4842-A64B-7E70D4F370CF}" destId="{F94C456D-C854-0E45-A7FD-31CD1096D02C}" srcOrd="3" destOrd="0" parTransId="{1E88B75C-09D5-6046-8976-4F2AF260C671}" sibTransId="{9C12FB5E-BF8E-CA44-95ED-FF793E75CE5B}"/>
    <dgm:cxn modelId="{C1CFF8F2-0E12-354E-93F4-10B2DC4261ED}" type="presOf" srcId="{EE76814A-1C9D-1A4D-A7AF-870431890030}" destId="{52596A98-7BED-814F-BF49-9D4A2FB9F7AC}" srcOrd="0" destOrd="0" presId="urn:microsoft.com/office/officeart/2005/8/layout/process5"/>
    <dgm:cxn modelId="{8F9EC86F-92E4-6B4C-8572-6F4E4743D37D}" type="presOf" srcId="{A406F880-29A0-2E4C-992D-3B9BA4F582B7}" destId="{D89BB116-610E-D444-91C3-E8C33F664A3A}" srcOrd="0" destOrd="0" presId="urn:microsoft.com/office/officeart/2005/8/layout/process5"/>
    <dgm:cxn modelId="{74C68315-D15A-9C4B-927D-9CF33A04D639}" type="presOf" srcId="{400F79C4-66ED-0D4B-BB1D-8AEB8B81B396}" destId="{CD1BE964-F8C0-064D-AF18-B6449D2BB1A0}" srcOrd="0" destOrd="0" presId="urn:microsoft.com/office/officeart/2005/8/layout/process5"/>
    <dgm:cxn modelId="{B27A9C95-3795-214F-B1D9-734A1BF60703}" type="presOf" srcId="{400F79C4-66ED-0D4B-BB1D-8AEB8B81B396}" destId="{9743047B-B8DC-D24C-AC94-D5168AFDD53E}" srcOrd="1" destOrd="0" presId="urn:microsoft.com/office/officeart/2005/8/layout/process5"/>
    <dgm:cxn modelId="{EFFB59EB-06A8-7143-92A6-5057785E6C7A}" type="presOf" srcId="{66DFB979-D154-544C-8FBF-F86AF9703BFB}" destId="{62CDB866-93D2-4447-8B62-E13EAA016FDD}" srcOrd="0" destOrd="0" presId="urn:microsoft.com/office/officeart/2005/8/layout/process5"/>
    <dgm:cxn modelId="{B8891522-2A9D-414E-95EA-75E07C8F25AB}" srcId="{6F32F8B9-072C-4842-A64B-7E70D4F370CF}" destId="{99917AF0-EB8C-D84D-B1DF-1F0D0545C22D}" srcOrd="4" destOrd="0" parTransId="{3ECE668E-2521-0F42-A854-0BC80EC6C0BC}" sibTransId="{26BF085A-6D18-BE43-A0B0-0094066E5335}"/>
    <dgm:cxn modelId="{CADEE148-7976-0B40-9F53-EF9312B27B71}" type="presOf" srcId="{99917AF0-EB8C-D84D-B1DF-1F0D0545C22D}" destId="{230092D3-5E32-9149-8EB9-12FB8A9DD623}" srcOrd="0" destOrd="0" presId="urn:microsoft.com/office/officeart/2005/8/layout/process5"/>
    <dgm:cxn modelId="{8723080B-8C6F-2449-96BE-607290B8CB47}" type="presParOf" srcId="{D33539B3-B31E-CB46-9EAE-9A548B1E9DF6}" destId="{52596A98-7BED-814F-BF49-9D4A2FB9F7AC}" srcOrd="0" destOrd="0" presId="urn:microsoft.com/office/officeart/2005/8/layout/process5"/>
    <dgm:cxn modelId="{748B8882-2FDE-CD4C-B221-29724C5C571A}" type="presParOf" srcId="{D33539B3-B31E-CB46-9EAE-9A548B1E9DF6}" destId="{CD1BE964-F8C0-064D-AF18-B6449D2BB1A0}" srcOrd="1" destOrd="0" presId="urn:microsoft.com/office/officeart/2005/8/layout/process5"/>
    <dgm:cxn modelId="{90C2BCAF-FEEB-D640-9707-01AFE2A15792}" type="presParOf" srcId="{CD1BE964-F8C0-064D-AF18-B6449D2BB1A0}" destId="{9743047B-B8DC-D24C-AC94-D5168AFDD53E}" srcOrd="0" destOrd="0" presId="urn:microsoft.com/office/officeart/2005/8/layout/process5"/>
    <dgm:cxn modelId="{DBD3EE4D-1118-D04D-AC87-A0CB8AC672AA}" type="presParOf" srcId="{D33539B3-B31E-CB46-9EAE-9A548B1E9DF6}" destId="{37236985-047C-924C-B220-AF7251788BF3}" srcOrd="2" destOrd="0" presId="urn:microsoft.com/office/officeart/2005/8/layout/process5"/>
    <dgm:cxn modelId="{1CCA91DA-AFEA-0C41-81E7-FEE5DD511A4B}" type="presParOf" srcId="{D33539B3-B31E-CB46-9EAE-9A548B1E9DF6}" destId="{62CDB866-93D2-4447-8B62-E13EAA016FDD}" srcOrd="3" destOrd="0" presId="urn:microsoft.com/office/officeart/2005/8/layout/process5"/>
    <dgm:cxn modelId="{BAB4A762-C9F8-7A43-A1E0-A5852184A41F}" type="presParOf" srcId="{62CDB866-93D2-4447-8B62-E13EAA016FDD}" destId="{D434EDAA-82A6-CA44-8E23-81EF641B10B8}" srcOrd="0" destOrd="0" presId="urn:microsoft.com/office/officeart/2005/8/layout/process5"/>
    <dgm:cxn modelId="{CE159DA4-0479-E54D-8EDB-71081132B9A3}" type="presParOf" srcId="{D33539B3-B31E-CB46-9EAE-9A548B1E9DF6}" destId="{D89BB116-610E-D444-91C3-E8C33F664A3A}" srcOrd="4" destOrd="0" presId="urn:microsoft.com/office/officeart/2005/8/layout/process5"/>
    <dgm:cxn modelId="{8AF0F7C7-AF74-4742-BF6A-4340B8375357}" type="presParOf" srcId="{D33539B3-B31E-CB46-9EAE-9A548B1E9DF6}" destId="{B5121965-802C-154C-845B-C589107359A7}" srcOrd="5" destOrd="0" presId="urn:microsoft.com/office/officeart/2005/8/layout/process5"/>
    <dgm:cxn modelId="{302FF280-8B26-8641-A3FE-F4D98A0E6F87}" type="presParOf" srcId="{B5121965-802C-154C-845B-C589107359A7}" destId="{A34B3914-72A9-CB4F-969F-141E521B3137}" srcOrd="0" destOrd="0" presId="urn:microsoft.com/office/officeart/2005/8/layout/process5"/>
    <dgm:cxn modelId="{E2EA7A42-7689-2542-9F39-797EDB768E2B}" type="presParOf" srcId="{D33539B3-B31E-CB46-9EAE-9A548B1E9DF6}" destId="{9F181A6A-2CF8-7F4A-B468-3ADCB5219436}" srcOrd="6" destOrd="0" presId="urn:microsoft.com/office/officeart/2005/8/layout/process5"/>
    <dgm:cxn modelId="{0469BA1C-83BE-6B4E-B948-534DDE2699FC}" type="presParOf" srcId="{D33539B3-B31E-CB46-9EAE-9A548B1E9DF6}" destId="{EACB1E71-6FC4-3040-B6E9-2173D3D2CCD2}" srcOrd="7" destOrd="0" presId="urn:microsoft.com/office/officeart/2005/8/layout/process5"/>
    <dgm:cxn modelId="{38304BC8-F7A2-A54E-8913-7ABA6EA4DEE4}" type="presParOf" srcId="{EACB1E71-6FC4-3040-B6E9-2173D3D2CCD2}" destId="{2EF71322-5C2A-8243-99BA-EB968EDBA83F}" srcOrd="0" destOrd="0" presId="urn:microsoft.com/office/officeart/2005/8/layout/process5"/>
    <dgm:cxn modelId="{0DB90095-1E38-FD49-B7AA-6D5969A8ADC7}" type="presParOf" srcId="{D33539B3-B31E-CB46-9EAE-9A548B1E9DF6}" destId="{230092D3-5E32-9149-8EB9-12FB8A9DD623}"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92DE23-1CA3-6A4E-B7D7-D914DA9F2C7F}"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en-US"/>
        </a:p>
      </dgm:t>
    </dgm:pt>
    <dgm:pt modelId="{213B8EA8-E311-1544-9200-F263A05AED2F}">
      <dgm:prSet phldrT="[Text]" custT="1"/>
      <dgm:spPr/>
      <dgm:t>
        <a:bodyPr/>
        <a:lstStyle/>
        <a:p>
          <a:r>
            <a:rPr lang="en-US" sz="2400" dirty="0" smtClean="0"/>
            <a:t>Problem:</a:t>
          </a:r>
          <a:endParaRPr lang="en-US" sz="2400" dirty="0"/>
        </a:p>
      </dgm:t>
    </dgm:pt>
    <dgm:pt modelId="{F4D240BA-B7F5-324C-B898-252F2EA452D4}" type="parTrans" cxnId="{A919E88C-151A-544A-BB84-29A58151258E}">
      <dgm:prSet/>
      <dgm:spPr/>
      <dgm:t>
        <a:bodyPr/>
        <a:lstStyle/>
        <a:p>
          <a:endParaRPr lang="en-US"/>
        </a:p>
      </dgm:t>
    </dgm:pt>
    <dgm:pt modelId="{484C2391-12B4-1E4E-BB0C-6CA6BBE0B823}" type="sibTrans" cxnId="{A919E88C-151A-544A-BB84-29A58151258E}">
      <dgm:prSet/>
      <dgm:spPr/>
      <dgm:t>
        <a:bodyPr/>
        <a:lstStyle/>
        <a:p>
          <a:endParaRPr lang="en-US"/>
        </a:p>
      </dgm:t>
    </dgm:pt>
    <dgm:pt modelId="{450C46B5-8DD1-3A46-9850-13370CA7F329}" type="asst">
      <dgm:prSet phldrT="[Text]" custT="1"/>
      <dgm:spPr/>
      <dgm:t>
        <a:bodyPr/>
        <a:lstStyle/>
        <a:p>
          <a:r>
            <a:rPr lang="en-US" sz="2400" dirty="0" smtClean="0"/>
            <a:t>Solution:</a:t>
          </a:r>
          <a:endParaRPr lang="en-US" sz="2400" dirty="0"/>
        </a:p>
      </dgm:t>
    </dgm:pt>
    <dgm:pt modelId="{5E05C3E8-21C2-B947-BE09-A838761FE91E}" type="parTrans" cxnId="{CA77DA9D-8818-CC49-962F-BB1D79D62824}">
      <dgm:prSet/>
      <dgm:spPr/>
      <dgm:t>
        <a:bodyPr/>
        <a:lstStyle/>
        <a:p>
          <a:endParaRPr lang="en-US"/>
        </a:p>
      </dgm:t>
    </dgm:pt>
    <dgm:pt modelId="{C9A49569-BAC3-8D4D-9459-BF7F81B6B216}" type="sibTrans" cxnId="{CA77DA9D-8818-CC49-962F-BB1D79D62824}">
      <dgm:prSet/>
      <dgm:spPr/>
      <dgm:t>
        <a:bodyPr/>
        <a:lstStyle/>
        <a:p>
          <a:endParaRPr lang="en-US"/>
        </a:p>
      </dgm:t>
    </dgm:pt>
    <dgm:pt modelId="{869712F3-42BE-AD4B-97E5-515C7AF2E7F4}">
      <dgm:prSet phldrT="[Text]" custT="1"/>
      <dgm:spPr/>
      <dgm:t>
        <a:bodyPr/>
        <a:lstStyle/>
        <a:p>
          <a:r>
            <a:rPr lang="en-US" sz="2400" dirty="0" smtClean="0"/>
            <a:t>Reason:</a:t>
          </a:r>
          <a:endParaRPr lang="en-US" sz="2400" dirty="0"/>
        </a:p>
      </dgm:t>
    </dgm:pt>
    <dgm:pt modelId="{5DDFBE49-B3DC-E847-97ED-E13D8E9F02BB}" type="parTrans" cxnId="{ACC3FF76-70B1-0047-A01A-B8D7D03DE40E}">
      <dgm:prSet/>
      <dgm:spPr/>
      <dgm:t>
        <a:bodyPr/>
        <a:lstStyle/>
        <a:p>
          <a:endParaRPr lang="en-US"/>
        </a:p>
      </dgm:t>
    </dgm:pt>
    <dgm:pt modelId="{6D3A5D05-FCC1-E843-89B9-FB06835DBF72}" type="sibTrans" cxnId="{ACC3FF76-70B1-0047-A01A-B8D7D03DE40E}">
      <dgm:prSet/>
      <dgm:spPr/>
      <dgm:t>
        <a:bodyPr/>
        <a:lstStyle/>
        <a:p>
          <a:endParaRPr lang="en-US"/>
        </a:p>
      </dgm:t>
    </dgm:pt>
    <dgm:pt modelId="{57C9D81E-E37C-CD43-8C7E-097553D32957}">
      <dgm:prSet phldrT="[Text]" custT="1"/>
      <dgm:spPr/>
      <dgm:t>
        <a:bodyPr/>
        <a:lstStyle/>
        <a:p>
          <a:r>
            <a:rPr lang="en-US" sz="2400" dirty="0" smtClean="0"/>
            <a:t>Reason:</a:t>
          </a:r>
          <a:endParaRPr lang="en-US" sz="2400" dirty="0"/>
        </a:p>
      </dgm:t>
    </dgm:pt>
    <dgm:pt modelId="{A4B1516A-6DDE-0742-A80D-2249048BBFF5}" type="parTrans" cxnId="{7222E5AA-5A07-9344-9D7D-0F2F99161F5B}">
      <dgm:prSet/>
      <dgm:spPr/>
      <dgm:t>
        <a:bodyPr/>
        <a:lstStyle/>
        <a:p>
          <a:endParaRPr lang="en-US"/>
        </a:p>
      </dgm:t>
    </dgm:pt>
    <dgm:pt modelId="{4ABECDF9-CD2A-F04D-BAB1-9DE48272C74C}" type="sibTrans" cxnId="{7222E5AA-5A07-9344-9D7D-0F2F99161F5B}">
      <dgm:prSet/>
      <dgm:spPr/>
      <dgm:t>
        <a:bodyPr/>
        <a:lstStyle/>
        <a:p>
          <a:endParaRPr lang="en-US"/>
        </a:p>
      </dgm:t>
    </dgm:pt>
    <dgm:pt modelId="{791F7D41-35E1-284F-9C37-56E1D5964799}" type="pres">
      <dgm:prSet presAssocID="{8392DE23-1CA3-6A4E-B7D7-D914DA9F2C7F}" presName="hierChild1" presStyleCnt="0">
        <dgm:presLayoutVars>
          <dgm:orgChart val="1"/>
          <dgm:chPref val="1"/>
          <dgm:dir/>
          <dgm:animOne val="branch"/>
          <dgm:animLvl val="lvl"/>
          <dgm:resizeHandles/>
        </dgm:presLayoutVars>
      </dgm:prSet>
      <dgm:spPr/>
      <dgm:t>
        <a:bodyPr/>
        <a:lstStyle/>
        <a:p>
          <a:endParaRPr lang="en-US"/>
        </a:p>
      </dgm:t>
    </dgm:pt>
    <dgm:pt modelId="{75120803-CA95-6D4D-BADD-03997F6D8951}" type="pres">
      <dgm:prSet presAssocID="{213B8EA8-E311-1544-9200-F263A05AED2F}" presName="hierRoot1" presStyleCnt="0">
        <dgm:presLayoutVars>
          <dgm:hierBranch val="init"/>
        </dgm:presLayoutVars>
      </dgm:prSet>
      <dgm:spPr/>
    </dgm:pt>
    <dgm:pt modelId="{519A876D-2A89-CB47-BE20-49665A07A5E2}" type="pres">
      <dgm:prSet presAssocID="{213B8EA8-E311-1544-9200-F263A05AED2F}" presName="rootComposite1" presStyleCnt="0"/>
      <dgm:spPr/>
    </dgm:pt>
    <dgm:pt modelId="{BB58FF05-E89E-0E44-91CA-5E6813A28A7E}" type="pres">
      <dgm:prSet presAssocID="{213B8EA8-E311-1544-9200-F263A05AED2F}" presName="rootText1" presStyleLbl="node0" presStyleIdx="0" presStyleCnt="1" custScaleX="141828" custScaleY="227750" custLinFactNeighborX="-4900" custLinFactNeighborY="20892">
        <dgm:presLayoutVars>
          <dgm:chPref val="3"/>
        </dgm:presLayoutVars>
      </dgm:prSet>
      <dgm:spPr/>
      <dgm:t>
        <a:bodyPr/>
        <a:lstStyle/>
        <a:p>
          <a:endParaRPr lang="en-US"/>
        </a:p>
      </dgm:t>
    </dgm:pt>
    <dgm:pt modelId="{B9166C57-BA36-F54E-9889-17A72F70BA0E}" type="pres">
      <dgm:prSet presAssocID="{213B8EA8-E311-1544-9200-F263A05AED2F}" presName="rootConnector1" presStyleLbl="node1" presStyleIdx="0" presStyleCnt="0"/>
      <dgm:spPr/>
      <dgm:t>
        <a:bodyPr/>
        <a:lstStyle/>
        <a:p>
          <a:endParaRPr lang="en-US"/>
        </a:p>
      </dgm:t>
    </dgm:pt>
    <dgm:pt modelId="{6E134EF7-D6F2-2B45-ADC0-33505F064171}" type="pres">
      <dgm:prSet presAssocID="{213B8EA8-E311-1544-9200-F263A05AED2F}" presName="hierChild2" presStyleCnt="0"/>
      <dgm:spPr/>
    </dgm:pt>
    <dgm:pt modelId="{2321BB8C-5D51-4349-952D-0D6D47211303}" type="pres">
      <dgm:prSet presAssocID="{5DDFBE49-B3DC-E847-97ED-E13D8E9F02BB}" presName="Name37" presStyleLbl="parChTrans1D2" presStyleIdx="0" presStyleCnt="3"/>
      <dgm:spPr/>
      <dgm:t>
        <a:bodyPr/>
        <a:lstStyle/>
        <a:p>
          <a:endParaRPr lang="en-US"/>
        </a:p>
      </dgm:t>
    </dgm:pt>
    <dgm:pt modelId="{8516F775-5047-6E48-A021-FC06CB743E66}" type="pres">
      <dgm:prSet presAssocID="{869712F3-42BE-AD4B-97E5-515C7AF2E7F4}" presName="hierRoot2" presStyleCnt="0">
        <dgm:presLayoutVars>
          <dgm:hierBranch val="init"/>
        </dgm:presLayoutVars>
      </dgm:prSet>
      <dgm:spPr/>
    </dgm:pt>
    <dgm:pt modelId="{7431F62A-2C08-1D4D-97FD-D85967674BDD}" type="pres">
      <dgm:prSet presAssocID="{869712F3-42BE-AD4B-97E5-515C7AF2E7F4}" presName="rootComposite" presStyleCnt="0"/>
      <dgm:spPr/>
    </dgm:pt>
    <dgm:pt modelId="{29DB6EB6-3D34-AC4D-99FE-FFBD74F26B4C}" type="pres">
      <dgm:prSet presAssocID="{869712F3-42BE-AD4B-97E5-515C7AF2E7F4}" presName="rootText" presStyleLbl="node2" presStyleIdx="0" presStyleCnt="2">
        <dgm:presLayoutVars>
          <dgm:chPref val="3"/>
        </dgm:presLayoutVars>
      </dgm:prSet>
      <dgm:spPr/>
      <dgm:t>
        <a:bodyPr/>
        <a:lstStyle/>
        <a:p>
          <a:endParaRPr lang="en-US"/>
        </a:p>
      </dgm:t>
    </dgm:pt>
    <dgm:pt modelId="{7763836C-CF32-B042-8826-86A4FB622F33}" type="pres">
      <dgm:prSet presAssocID="{869712F3-42BE-AD4B-97E5-515C7AF2E7F4}" presName="rootConnector" presStyleLbl="node2" presStyleIdx="0" presStyleCnt="2"/>
      <dgm:spPr/>
      <dgm:t>
        <a:bodyPr/>
        <a:lstStyle/>
        <a:p>
          <a:endParaRPr lang="en-US"/>
        </a:p>
      </dgm:t>
    </dgm:pt>
    <dgm:pt modelId="{D21D6C16-C49A-0D46-A6FD-7A409EAE1A54}" type="pres">
      <dgm:prSet presAssocID="{869712F3-42BE-AD4B-97E5-515C7AF2E7F4}" presName="hierChild4" presStyleCnt="0"/>
      <dgm:spPr/>
    </dgm:pt>
    <dgm:pt modelId="{ABEF68AC-4B0C-B245-A0EC-8E03EB714FA2}" type="pres">
      <dgm:prSet presAssocID="{869712F3-42BE-AD4B-97E5-515C7AF2E7F4}" presName="hierChild5" presStyleCnt="0"/>
      <dgm:spPr/>
    </dgm:pt>
    <dgm:pt modelId="{47D8C7A8-FA47-DA42-B5E6-95343DA904C6}" type="pres">
      <dgm:prSet presAssocID="{A4B1516A-6DDE-0742-A80D-2249048BBFF5}" presName="Name37" presStyleLbl="parChTrans1D2" presStyleIdx="1" presStyleCnt="3"/>
      <dgm:spPr/>
      <dgm:t>
        <a:bodyPr/>
        <a:lstStyle/>
        <a:p>
          <a:endParaRPr lang="en-US"/>
        </a:p>
      </dgm:t>
    </dgm:pt>
    <dgm:pt modelId="{E518828A-08B3-A543-BF2B-AC985F0AA8E2}" type="pres">
      <dgm:prSet presAssocID="{57C9D81E-E37C-CD43-8C7E-097553D32957}" presName="hierRoot2" presStyleCnt="0">
        <dgm:presLayoutVars>
          <dgm:hierBranch val="init"/>
        </dgm:presLayoutVars>
      </dgm:prSet>
      <dgm:spPr/>
    </dgm:pt>
    <dgm:pt modelId="{E5CA361C-519F-7047-98A2-FCF5CCAF4F3F}" type="pres">
      <dgm:prSet presAssocID="{57C9D81E-E37C-CD43-8C7E-097553D32957}" presName="rootComposite" presStyleCnt="0"/>
      <dgm:spPr/>
    </dgm:pt>
    <dgm:pt modelId="{B4EAA3D4-D954-454C-BC0B-35457826F4FE}" type="pres">
      <dgm:prSet presAssocID="{57C9D81E-E37C-CD43-8C7E-097553D32957}" presName="rootText" presStyleLbl="node2" presStyleIdx="1" presStyleCnt="2">
        <dgm:presLayoutVars>
          <dgm:chPref val="3"/>
        </dgm:presLayoutVars>
      </dgm:prSet>
      <dgm:spPr/>
      <dgm:t>
        <a:bodyPr/>
        <a:lstStyle/>
        <a:p>
          <a:endParaRPr lang="en-US"/>
        </a:p>
      </dgm:t>
    </dgm:pt>
    <dgm:pt modelId="{446AFDB8-68A2-DE4F-AC03-FCE23B7BDA2F}" type="pres">
      <dgm:prSet presAssocID="{57C9D81E-E37C-CD43-8C7E-097553D32957}" presName="rootConnector" presStyleLbl="node2" presStyleIdx="1" presStyleCnt="2"/>
      <dgm:spPr/>
      <dgm:t>
        <a:bodyPr/>
        <a:lstStyle/>
        <a:p>
          <a:endParaRPr lang="en-US"/>
        </a:p>
      </dgm:t>
    </dgm:pt>
    <dgm:pt modelId="{5ABD17AA-D471-6948-8C30-68219C84D273}" type="pres">
      <dgm:prSet presAssocID="{57C9D81E-E37C-CD43-8C7E-097553D32957}" presName="hierChild4" presStyleCnt="0"/>
      <dgm:spPr/>
    </dgm:pt>
    <dgm:pt modelId="{08D209A4-24E3-D146-AF41-A8874D2339E9}" type="pres">
      <dgm:prSet presAssocID="{57C9D81E-E37C-CD43-8C7E-097553D32957}" presName="hierChild5" presStyleCnt="0"/>
      <dgm:spPr/>
    </dgm:pt>
    <dgm:pt modelId="{808DD1DB-FB58-5148-9997-B94777D94402}" type="pres">
      <dgm:prSet presAssocID="{213B8EA8-E311-1544-9200-F263A05AED2F}" presName="hierChild3" presStyleCnt="0"/>
      <dgm:spPr/>
    </dgm:pt>
    <dgm:pt modelId="{00215BD3-510A-D74A-BA5A-0929B711F9D9}" type="pres">
      <dgm:prSet presAssocID="{5E05C3E8-21C2-B947-BE09-A838761FE91E}" presName="Name111" presStyleLbl="parChTrans1D2" presStyleIdx="2" presStyleCnt="3"/>
      <dgm:spPr/>
      <dgm:t>
        <a:bodyPr/>
        <a:lstStyle/>
        <a:p>
          <a:endParaRPr lang="en-US"/>
        </a:p>
      </dgm:t>
    </dgm:pt>
    <dgm:pt modelId="{22F04646-24A3-A04F-BAFE-D7F06ED16686}" type="pres">
      <dgm:prSet presAssocID="{450C46B5-8DD1-3A46-9850-13370CA7F329}" presName="hierRoot3" presStyleCnt="0">
        <dgm:presLayoutVars>
          <dgm:hierBranch val="init"/>
        </dgm:presLayoutVars>
      </dgm:prSet>
      <dgm:spPr/>
    </dgm:pt>
    <dgm:pt modelId="{CB28DB72-6F33-E240-94E7-AE04CE745E67}" type="pres">
      <dgm:prSet presAssocID="{450C46B5-8DD1-3A46-9850-13370CA7F329}" presName="rootComposite3" presStyleCnt="0"/>
      <dgm:spPr/>
    </dgm:pt>
    <dgm:pt modelId="{8E3FE7B8-D858-8E4D-99DE-212597CAF37D}" type="pres">
      <dgm:prSet presAssocID="{450C46B5-8DD1-3A46-9850-13370CA7F329}" presName="rootText3" presStyleLbl="asst1" presStyleIdx="0" presStyleCnt="1" custLinFactX="22947" custLinFactNeighborX="100000">
        <dgm:presLayoutVars>
          <dgm:chPref val="3"/>
        </dgm:presLayoutVars>
      </dgm:prSet>
      <dgm:spPr/>
      <dgm:t>
        <a:bodyPr/>
        <a:lstStyle/>
        <a:p>
          <a:endParaRPr lang="en-US"/>
        </a:p>
      </dgm:t>
    </dgm:pt>
    <dgm:pt modelId="{16A50A7A-E9E6-9E48-9DA2-4F79BF9B5696}" type="pres">
      <dgm:prSet presAssocID="{450C46B5-8DD1-3A46-9850-13370CA7F329}" presName="rootConnector3" presStyleLbl="asst1" presStyleIdx="0" presStyleCnt="1"/>
      <dgm:spPr/>
      <dgm:t>
        <a:bodyPr/>
        <a:lstStyle/>
        <a:p>
          <a:endParaRPr lang="en-US"/>
        </a:p>
      </dgm:t>
    </dgm:pt>
    <dgm:pt modelId="{563AE7F2-A639-CE42-94B1-E655A957D616}" type="pres">
      <dgm:prSet presAssocID="{450C46B5-8DD1-3A46-9850-13370CA7F329}" presName="hierChild6" presStyleCnt="0"/>
      <dgm:spPr/>
    </dgm:pt>
    <dgm:pt modelId="{9C982CE7-9368-EF49-811C-E51B56760516}" type="pres">
      <dgm:prSet presAssocID="{450C46B5-8DD1-3A46-9850-13370CA7F329}" presName="hierChild7" presStyleCnt="0"/>
      <dgm:spPr/>
    </dgm:pt>
  </dgm:ptLst>
  <dgm:cxnLst>
    <dgm:cxn modelId="{1035864B-7BB0-6745-AFF6-288B6FE867A8}" type="presOf" srcId="{57C9D81E-E37C-CD43-8C7E-097553D32957}" destId="{B4EAA3D4-D954-454C-BC0B-35457826F4FE}" srcOrd="0" destOrd="0" presId="urn:microsoft.com/office/officeart/2005/8/layout/orgChart1"/>
    <dgm:cxn modelId="{CA77DA9D-8818-CC49-962F-BB1D79D62824}" srcId="{213B8EA8-E311-1544-9200-F263A05AED2F}" destId="{450C46B5-8DD1-3A46-9850-13370CA7F329}" srcOrd="0" destOrd="0" parTransId="{5E05C3E8-21C2-B947-BE09-A838761FE91E}" sibTransId="{C9A49569-BAC3-8D4D-9459-BF7F81B6B216}"/>
    <dgm:cxn modelId="{C09915CB-3B09-4D41-959C-755751DE6655}" type="presOf" srcId="{5E05C3E8-21C2-B947-BE09-A838761FE91E}" destId="{00215BD3-510A-D74A-BA5A-0929B711F9D9}" srcOrd="0" destOrd="0" presId="urn:microsoft.com/office/officeart/2005/8/layout/orgChart1"/>
    <dgm:cxn modelId="{B78FEC67-263D-BF46-8020-F5BE31883875}" type="presOf" srcId="{A4B1516A-6DDE-0742-A80D-2249048BBFF5}" destId="{47D8C7A8-FA47-DA42-B5E6-95343DA904C6}" srcOrd="0" destOrd="0" presId="urn:microsoft.com/office/officeart/2005/8/layout/orgChart1"/>
    <dgm:cxn modelId="{7222E5AA-5A07-9344-9D7D-0F2F99161F5B}" srcId="{213B8EA8-E311-1544-9200-F263A05AED2F}" destId="{57C9D81E-E37C-CD43-8C7E-097553D32957}" srcOrd="2" destOrd="0" parTransId="{A4B1516A-6DDE-0742-A80D-2249048BBFF5}" sibTransId="{4ABECDF9-CD2A-F04D-BAB1-9DE48272C74C}"/>
    <dgm:cxn modelId="{088C9D91-4727-E543-A55C-59FE3E7BB6D2}" type="presOf" srcId="{450C46B5-8DD1-3A46-9850-13370CA7F329}" destId="{16A50A7A-E9E6-9E48-9DA2-4F79BF9B5696}" srcOrd="1" destOrd="0" presId="urn:microsoft.com/office/officeart/2005/8/layout/orgChart1"/>
    <dgm:cxn modelId="{073E5BD8-6E25-7E40-A507-B236A1797D8E}" type="presOf" srcId="{213B8EA8-E311-1544-9200-F263A05AED2F}" destId="{B9166C57-BA36-F54E-9889-17A72F70BA0E}" srcOrd="1" destOrd="0" presId="urn:microsoft.com/office/officeart/2005/8/layout/orgChart1"/>
    <dgm:cxn modelId="{ACDA50D2-C3CA-7E41-892B-DD1B5A414F2B}" type="presOf" srcId="{5DDFBE49-B3DC-E847-97ED-E13D8E9F02BB}" destId="{2321BB8C-5D51-4349-952D-0D6D47211303}" srcOrd="0" destOrd="0" presId="urn:microsoft.com/office/officeart/2005/8/layout/orgChart1"/>
    <dgm:cxn modelId="{D9A6758B-BCC8-AC42-9434-1E22965516BD}" type="presOf" srcId="{57C9D81E-E37C-CD43-8C7E-097553D32957}" destId="{446AFDB8-68A2-DE4F-AC03-FCE23B7BDA2F}" srcOrd="1" destOrd="0" presId="urn:microsoft.com/office/officeart/2005/8/layout/orgChart1"/>
    <dgm:cxn modelId="{8E4075C1-9E64-494E-98B5-743B0775F683}" type="presOf" srcId="{869712F3-42BE-AD4B-97E5-515C7AF2E7F4}" destId="{29DB6EB6-3D34-AC4D-99FE-FFBD74F26B4C}" srcOrd="0" destOrd="0" presId="urn:microsoft.com/office/officeart/2005/8/layout/orgChart1"/>
    <dgm:cxn modelId="{0389365E-2ADE-C640-8262-9E1A88ADD14B}" type="presOf" srcId="{8392DE23-1CA3-6A4E-B7D7-D914DA9F2C7F}" destId="{791F7D41-35E1-284F-9C37-56E1D5964799}" srcOrd="0" destOrd="0" presId="urn:microsoft.com/office/officeart/2005/8/layout/orgChart1"/>
    <dgm:cxn modelId="{ACC3FF76-70B1-0047-A01A-B8D7D03DE40E}" srcId="{213B8EA8-E311-1544-9200-F263A05AED2F}" destId="{869712F3-42BE-AD4B-97E5-515C7AF2E7F4}" srcOrd="1" destOrd="0" parTransId="{5DDFBE49-B3DC-E847-97ED-E13D8E9F02BB}" sibTransId="{6D3A5D05-FCC1-E843-89B9-FB06835DBF72}"/>
    <dgm:cxn modelId="{B0AA08BC-34FF-9A46-AF61-F2F1090D6907}" type="presOf" srcId="{450C46B5-8DD1-3A46-9850-13370CA7F329}" destId="{8E3FE7B8-D858-8E4D-99DE-212597CAF37D}" srcOrd="0" destOrd="0" presId="urn:microsoft.com/office/officeart/2005/8/layout/orgChart1"/>
    <dgm:cxn modelId="{A919E88C-151A-544A-BB84-29A58151258E}" srcId="{8392DE23-1CA3-6A4E-B7D7-D914DA9F2C7F}" destId="{213B8EA8-E311-1544-9200-F263A05AED2F}" srcOrd="0" destOrd="0" parTransId="{F4D240BA-B7F5-324C-B898-252F2EA452D4}" sibTransId="{484C2391-12B4-1E4E-BB0C-6CA6BBE0B823}"/>
    <dgm:cxn modelId="{C6C20ED2-1590-794D-80DB-8B060514AC3D}" type="presOf" srcId="{869712F3-42BE-AD4B-97E5-515C7AF2E7F4}" destId="{7763836C-CF32-B042-8826-86A4FB622F33}" srcOrd="1" destOrd="0" presId="urn:microsoft.com/office/officeart/2005/8/layout/orgChart1"/>
    <dgm:cxn modelId="{9C3F8767-971F-3E44-9ADC-98C6FC91F678}" type="presOf" srcId="{213B8EA8-E311-1544-9200-F263A05AED2F}" destId="{BB58FF05-E89E-0E44-91CA-5E6813A28A7E}" srcOrd="0" destOrd="0" presId="urn:microsoft.com/office/officeart/2005/8/layout/orgChart1"/>
    <dgm:cxn modelId="{9B1B7FCD-318E-7647-832C-2CB34B102849}" type="presParOf" srcId="{791F7D41-35E1-284F-9C37-56E1D5964799}" destId="{75120803-CA95-6D4D-BADD-03997F6D8951}" srcOrd="0" destOrd="0" presId="urn:microsoft.com/office/officeart/2005/8/layout/orgChart1"/>
    <dgm:cxn modelId="{512DE71E-2E80-574D-8563-CEA34EEFC1DD}" type="presParOf" srcId="{75120803-CA95-6D4D-BADD-03997F6D8951}" destId="{519A876D-2A89-CB47-BE20-49665A07A5E2}" srcOrd="0" destOrd="0" presId="urn:microsoft.com/office/officeart/2005/8/layout/orgChart1"/>
    <dgm:cxn modelId="{6D3C6576-F057-FA4E-B780-4A09524CD41D}" type="presParOf" srcId="{519A876D-2A89-CB47-BE20-49665A07A5E2}" destId="{BB58FF05-E89E-0E44-91CA-5E6813A28A7E}" srcOrd="0" destOrd="0" presId="urn:microsoft.com/office/officeart/2005/8/layout/orgChart1"/>
    <dgm:cxn modelId="{4DF75C7A-1F20-834A-9FCA-CF63789AE5F0}" type="presParOf" srcId="{519A876D-2A89-CB47-BE20-49665A07A5E2}" destId="{B9166C57-BA36-F54E-9889-17A72F70BA0E}" srcOrd="1" destOrd="0" presId="urn:microsoft.com/office/officeart/2005/8/layout/orgChart1"/>
    <dgm:cxn modelId="{5C43AEF1-A23E-5D4E-BAC3-53298A8CAE98}" type="presParOf" srcId="{75120803-CA95-6D4D-BADD-03997F6D8951}" destId="{6E134EF7-D6F2-2B45-ADC0-33505F064171}" srcOrd="1" destOrd="0" presId="urn:microsoft.com/office/officeart/2005/8/layout/orgChart1"/>
    <dgm:cxn modelId="{54212E15-9B6D-EA48-9119-2A5D1EA0B5A4}" type="presParOf" srcId="{6E134EF7-D6F2-2B45-ADC0-33505F064171}" destId="{2321BB8C-5D51-4349-952D-0D6D47211303}" srcOrd="0" destOrd="0" presId="urn:microsoft.com/office/officeart/2005/8/layout/orgChart1"/>
    <dgm:cxn modelId="{51120213-5901-6241-A7A4-702A478959B6}" type="presParOf" srcId="{6E134EF7-D6F2-2B45-ADC0-33505F064171}" destId="{8516F775-5047-6E48-A021-FC06CB743E66}" srcOrd="1" destOrd="0" presId="urn:microsoft.com/office/officeart/2005/8/layout/orgChart1"/>
    <dgm:cxn modelId="{5A6DBC91-2155-B349-956D-7EC082D2EFC7}" type="presParOf" srcId="{8516F775-5047-6E48-A021-FC06CB743E66}" destId="{7431F62A-2C08-1D4D-97FD-D85967674BDD}" srcOrd="0" destOrd="0" presId="urn:microsoft.com/office/officeart/2005/8/layout/orgChart1"/>
    <dgm:cxn modelId="{B20D8D17-0D51-CB43-9C49-B8ECD79FA2F7}" type="presParOf" srcId="{7431F62A-2C08-1D4D-97FD-D85967674BDD}" destId="{29DB6EB6-3D34-AC4D-99FE-FFBD74F26B4C}" srcOrd="0" destOrd="0" presId="urn:microsoft.com/office/officeart/2005/8/layout/orgChart1"/>
    <dgm:cxn modelId="{01A40B90-4A5A-144D-93F0-FEB4CC7BB0BE}" type="presParOf" srcId="{7431F62A-2C08-1D4D-97FD-D85967674BDD}" destId="{7763836C-CF32-B042-8826-86A4FB622F33}" srcOrd="1" destOrd="0" presId="urn:microsoft.com/office/officeart/2005/8/layout/orgChart1"/>
    <dgm:cxn modelId="{B050D342-F6B3-4D40-8797-1B2F52C4AB79}" type="presParOf" srcId="{8516F775-5047-6E48-A021-FC06CB743E66}" destId="{D21D6C16-C49A-0D46-A6FD-7A409EAE1A54}" srcOrd="1" destOrd="0" presId="urn:microsoft.com/office/officeart/2005/8/layout/orgChart1"/>
    <dgm:cxn modelId="{925F97D1-91BB-D84E-A9E9-31266CA0E7ED}" type="presParOf" srcId="{8516F775-5047-6E48-A021-FC06CB743E66}" destId="{ABEF68AC-4B0C-B245-A0EC-8E03EB714FA2}" srcOrd="2" destOrd="0" presId="urn:microsoft.com/office/officeart/2005/8/layout/orgChart1"/>
    <dgm:cxn modelId="{99EA802D-3594-8649-994C-F2672D6C00AD}" type="presParOf" srcId="{6E134EF7-D6F2-2B45-ADC0-33505F064171}" destId="{47D8C7A8-FA47-DA42-B5E6-95343DA904C6}" srcOrd="2" destOrd="0" presId="urn:microsoft.com/office/officeart/2005/8/layout/orgChart1"/>
    <dgm:cxn modelId="{898220EF-F750-FF46-9C5C-7EC9F12BAF37}" type="presParOf" srcId="{6E134EF7-D6F2-2B45-ADC0-33505F064171}" destId="{E518828A-08B3-A543-BF2B-AC985F0AA8E2}" srcOrd="3" destOrd="0" presId="urn:microsoft.com/office/officeart/2005/8/layout/orgChart1"/>
    <dgm:cxn modelId="{61886756-7F7B-1E4B-B5B3-8BBC5CD50A02}" type="presParOf" srcId="{E518828A-08B3-A543-BF2B-AC985F0AA8E2}" destId="{E5CA361C-519F-7047-98A2-FCF5CCAF4F3F}" srcOrd="0" destOrd="0" presId="urn:microsoft.com/office/officeart/2005/8/layout/orgChart1"/>
    <dgm:cxn modelId="{23411E8B-BAF6-AE47-8D6C-549B4BA1BBA8}" type="presParOf" srcId="{E5CA361C-519F-7047-98A2-FCF5CCAF4F3F}" destId="{B4EAA3D4-D954-454C-BC0B-35457826F4FE}" srcOrd="0" destOrd="0" presId="urn:microsoft.com/office/officeart/2005/8/layout/orgChart1"/>
    <dgm:cxn modelId="{15769010-9254-654D-88E4-6CF389820642}" type="presParOf" srcId="{E5CA361C-519F-7047-98A2-FCF5CCAF4F3F}" destId="{446AFDB8-68A2-DE4F-AC03-FCE23B7BDA2F}" srcOrd="1" destOrd="0" presId="urn:microsoft.com/office/officeart/2005/8/layout/orgChart1"/>
    <dgm:cxn modelId="{137BDF40-4A85-544D-B603-5E3D6FAEDBEF}" type="presParOf" srcId="{E518828A-08B3-A543-BF2B-AC985F0AA8E2}" destId="{5ABD17AA-D471-6948-8C30-68219C84D273}" srcOrd="1" destOrd="0" presId="urn:microsoft.com/office/officeart/2005/8/layout/orgChart1"/>
    <dgm:cxn modelId="{A60ABC61-141E-8443-8A26-FA3591C40BBD}" type="presParOf" srcId="{E518828A-08B3-A543-BF2B-AC985F0AA8E2}" destId="{08D209A4-24E3-D146-AF41-A8874D2339E9}" srcOrd="2" destOrd="0" presId="urn:microsoft.com/office/officeart/2005/8/layout/orgChart1"/>
    <dgm:cxn modelId="{16665675-6969-1F4E-AC87-567F8A3D2FC1}" type="presParOf" srcId="{75120803-CA95-6D4D-BADD-03997F6D8951}" destId="{808DD1DB-FB58-5148-9997-B94777D94402}" srcOrd="2" destOrd="0" presId="urn:microsoft.com/office/officeart/2005/8/layout/orgChart1"/>
    <dgm:cxn modelId="{A16C70C2-E6FD-0A48-84D7-6A181EF7FB35}" type="presParOf" srcId="{808DD1DB-FB58-5148-9997-B94777D94402}" destId="{00215BD3-510A-D74A-BA5A-0929B711F9D9}" srcOrd="0" destOrd="0" presId="urn:microsoft.com/office/officeart/2005/8/layout/orgChart1"/>
    <dgm:cxn modelId="{0F0A1197-4EF4-0346-91A6-B721EDB19F5E}" type="presParOf" srcId="{808DD1DB-FB58-5148-9997-B94777D94402}" destId="{22F04646-24A3-A04F-BAFE-D7F06ED16686}" srcOrd="1" destOrd="0" presId="urn:microsoft.com/office/officeart/2005/8/layout/orgChart1"/>
    <dgm:cxn modelId="{3E165222-CCD4-964B-ABCA-E6C98E83BBBB}" type="presParOf" srcId="{22F04646-24A3-A04F-BAFE-D7F06ED16686}" destId="{CB28DB72-6F33-E240-94E7-AE04CE745E67}" srcOrd="0" destOrd="0" presId="urn:microsoft.com/office/officeart/2005/8/layout/orgChart1"/>
    <dgm:cxn modelId="{E65C83C0-511F-8745-A10B-E9E6C980C938}" type="presParOf" srcId="{CB28DB72-6F33-E240-94E7-AE04CE745E67}" destId="{8E3FE7B8-D858-8E4D-99DE-212597CAF37D}" srcOrd="0" destOrd="0" presId="urn:microsoft.com/office/officeart/2005/8/layout/orgChart1"/>
    <dgm:cxn modelId="{487C7D60-7EB0-6B41-95EC-418930254BEC}" type="presParOf" srcId="{CB28DB72-6F33-E240-94E7-AE04CE745E67}" destId="{16A50A7A-E9E6-9E48-9DA2-4F79BF9B5696}" srcOrd="1" destOrd="0" presId="urn:microsoft.com/office/officeart/2005/8/layout/orgChart1"/>
    <dgm:cxn modelId="{7CBFFFDC-7286-564E-81A9-387D790B131B}" type="presParOf" srcId="{22F04646-24A3-A04F-BAFE-D7F06ED16686}" destId="{563AE7F2-A639-CE42-94B1-E655A957D616}" srcOrd="1" destOrd="0" presId="urn:microsoft.com/office/officeart/2005/8/layout/orgChart1"/>
    <dgm:cxn modelId="{D11534F5-24CD-BF46-BC1B-233B7418C4E4}" type="presParOf" srcId="{22F04646-24A3-A04F-BAFE-D7F06ED16686}" destId="{9C982CE7-9368-EF49-811C-E51B56760516}"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596A98-7BED-814F-BF49-9D4A2FB9F7AC}">
      <dsp:nvSpPr>
        <dsp:cNvPr id="0" name=""/>
        <dsp:cNvSpPr/>
      </dsp:nvSpPr>
      <dsp:spPr>
        <a:xfrm>
          <a:off x="7233" y="533479"/>
          <a:ext cx="2161877" cy="1297126"/>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Paleo Indians</a:t>
          </a:r>
          <a:endParaRPr lang="en-US" sz="2400" kern="1200" dirty="0"/>
        </a:p>
      </dsp:txBody>
      <dsp:txXfrm>
        <a:off x="7233" y="533479"/>
        <a:ext cx="2161877" cy="1297126"/>
      </dsp:txXfrm>
    </dsp:sp>
    <dsp:sp modelId="{CD1BE964-F8C0-064D-AF18-B6449D2BB1A0}">
      <dsp:nvSpPr>
        <dsp:cNvPr id="0" name=""/>
        <dsp:cNvSpPr/>
      </dsp:nvSpPr>
      <dsp:spPr>
        <a:xfrm>
          <a:off x="2359355" y="913970"/>
          <a:ext cx="458317" cy="536145"/>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2359355" y="913970"/>
        <a:ext cx="458317" cy="536145"/>
      </dsp:txXfrm>
    </dsp:sp>
    <dsp:sp modelId="{37236985-047C-924C-B220-AF7251788BF3}">
      <dsp:nvSpPr>
        <dsp:cNvPr id="0" name=""/>
        <dsp:cNvSpPr/>
      </dsp:nvSpPr>
      <dsp:spPr>
        <a:xfrm>
          <a:off x="3033861" y="533479"/>
          <a:ext cx="2161877" cy="1297126"/>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Archaic Indians</a:t>
          </a:r>
          <a:endParaRPr lang="en-US" sz="2400" kern="1200" dirty="0"/>
        </a:p>
      </dsp:txBody>
      <dsp:txXfrm>
        <a:off x="3033861" y="533479"/>
        <a:ext cx="2161877" cy="1297126"/>
      </dsp:txXfrm>
    </dsp:sp>
    <dsp:sp modelId="{62CDB866-93D2-4447-8B62-E13EAA016FDD}">
      <dsp:nvSpPr>
        <dsp:cNvPr id="0" name=""/>
        <dsp:cNvSpPr/>
      </dsp:nvSpPr>
      <dsp:spPr>
        <a:xfrm>
          <a:off x="5385983" y="913970"/>
          <a:ext cx="458317" cy="536145"/>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5385983" y="913970"/>
        <a:ext cx="458317" cy="536145"/>
      </dsp:txXfrm>
    </dsp:sp>
    <dsp:sp modelId="{D89BB116-610E-D444-91C3-E8C33F664A3A}">
      <dsp:nvSpPr>
        <dsp:cNvPr id="0" name=""/>
        <dsp:cNvSpPr/>
      </dsp:nvSpPr>
      <dsp:spPr>
        <a:xfrm>
          <a:off x="6060489" y="533479"/>
          <a:ext cx="2161877" cy="1297126"/>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Ancestral Pueblans</a:t>
          </a:r>
          <a:endParaRPr lang="en-US" sz="2400" kern="1200" dirty="0"/>
        </a:p>
      </dsp:txBody>
      <dsp:txXfrm>
        <a:off x="6060489" y="533479"/>
        <a:ext cx="2161877" cy="1297126"/>
      </dsp:txXfrm>
    </dsp:sp>
    <dsp:sp modelId="{B5121965-802C-154C-845B-C589107359A7}">
      <dsp:nvSpPr>
        <dsp:cNvPr id="0" name=""/>
        <dsp:cNvSpPr/>
      </dsp:nvSpPr>
      <dsp:spPr>
        <a:xfrm rot="5400000">
          <a:off x="6912269" y="1981937"/>
          <a:ext cx="458317" cy="536145"/>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6912269" y="1981937"/>
        <a:ext cx="458317" cy="536145"/>
      </dsp:txXfrm>
    </dsp:sp>
    <dsp:sp modelId="{9F181A6A-2CF8-7F4A-B468-3ADCB5219436}">
      <dsp:nvSpPr>
        <dsp:cNvPr id="0" name=""/>
        <dsp:cNvSpPr/>
      </dsp:nvSpPr>
      <dsp:spPr>
        <a:xfrm>
          <a:off x="6060489" y="2695356"/>
          <a:ext cx="2161877" cy="1297126"/>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Hopi, Zuni, Acoma, Laguna</a:t>
          </a:r>
          <a:endParaRPr lang="en-US" sz="2400" kern="1200" dirty="0"/>
        </a:p>
      </dsp:txBody>
      <dsp:txXfrm>
        <a:off x="6060489" y="2695356"/>
        <a:ext cx="2161877" cy="1297126"/>
      </dsp:txXfrm>
    </dsp:sp>
    <dsp:sp modelId="{EACB1E71-6FC4-3040-B6E9-2173D3D2CCD2}">
      <dsp:nvSpPr>
        <dsp:cNvPr id="0" name=""/>
        <dsp:cNvSpPr/>
      </dsp:nvSpPr>
      <dsp:spPr>
        <a:xfrm rot="10800000">
          <a:off x="5411926" y="3075847"/>
          <a:ext cx="458317" cy="536145"/>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5411926" y="3075847"/>
        <a:ext cx="458317" cy="536145"/>
      </dsp:txXfrm>
    </dsp:sp>
    <dsp:sp modelId="{230092D3-5E32-9149-8EB9-12FB8A9DD623}">
      <dsp:nvSpPr>
        <dsp:cNvPr id="0" name=""/>
        <dsp:cNvSpPr/>
      </dsp:nvSpPr>
      <dsp:spPr>
        <a:xfrm>
          <a:off x="3033861" y="2695356"/>
          <a:ext cx="2161877" cy="1297126"/>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Current Native Americans</a:t>
          </a:r>
          <a:endParaRPr lang="en-US" sz="2400" kern="1200" dirty="0"/>
        </a:p>
      </dsp:txBody>
      <dsp:txXfrm>
        <a:off x="3033861" y="2695356"/>
        <a:ext cx="2161877" cy="129712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739167-3CCB-374D-8750-B6CCAD2244B5}" type="datetimeFigureOut">
              <a:rPr lang="en-US" smtClean="0"/>
              <a:pPr/>
              <a:t>4/23/11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752368-317A-7B4E-ADC3-7854C9AFB4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Page T242</a:t>
            </a:r>
            <a:endParaRPr lang="en-US" dirty="0"/>
          </a:p>
        </p:txBody>
      </p:sp>
      <p:sp>
        <p:nvSpPr>
          <p:cNvPr id="4" name="Slide Number Placeholder 3"/>
          <p:cNvSpPr>
            <a:spLocks noGrp="1"/>
          </p:cNvSpPr>
          <p:nvPr>
            <p:ph type="sldNum" sz="quarter" idx="10"/>
          </p:nvPr>
        </p:nvSpPr>
        <p:spPr/>
        <p:txBody>
          <a:bodyPr/>
          <a:lstStyle/>
          <a:p>
            <a:fld id="{85752368-317A-7B4E-ADC3-7854C9AFB4EC}" type="slidenum">
              <a:rPr lang="en-US" smtClean="0"/>
              <a:pPr/>
              <a:t>63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Page T242</a:t>
            </a:r>
            <a:endParaRPr lang="en-US" dirty="0"/>
          </a:p>
        </p:txBody>
      </p:sp>
      <p:sp>
        <p:nvSpPr>
          <p:cNvPr id="4" name="Slide Number Placeholder 3"/>
          <p:cNvSpPr>
            <a:spLocks noGrp="1"/>
          </p:cNvSpPr>
          <p:nvPr>
            <p:ph type="sldNum" sz="quarter" idx="10"/>
          </p:nvPr>
        </p:nvSpPr>
        <p:spPr/>
        <p:txBody>
          <a:bodyPr/>
          <a:lstStyle/>
          <a:p>
            <a:fld id="{85752368-317A-7B4E-ADC3-7854C9AFB4EC}" type="slidenum">
              <a:rPr lang="en-US" smtClean="0"/>
              <a:pPr/>
              <a:t>64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Page T242</a:t>
            </a:r>
            <a:endParaRPr lang="en-US" dirty="0"/>
          </a:p>
        </p:txBody>
      </p:sp>
      <p:sp>
        <p:nvSpPr>
          <p:cNvPr id="4" name="Slide Number Placeholder 3"/>
          <p:cNvSpPr>
            <a:spLocks noGrp="1"/>
          </p:cNvSpPr>
          <p:nvPr>
            <p:ph type="sldNum" sz="quarter" idx="10"/>
          </p:nvPr>
        </p:nvSpPr>
        <p:spPr/>
        <p:txBody>
          <a:bodyPr/>
          <a:lstStyle/>
          <a:p>
            <a:fld id="{85752368-317A-7B4E-ADC3-7854C9AFB4EC}" type="slidenum">
              <a:rPr lang="en-US" smtClean="0"/>
              <a:pPr/>
              <a:t>65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Page T242</a:t>
            </a:r>
            <a:endParaRPr lang="en-US" dirty="0"/>
          </a:p>
        </p:txBody>
      </p:sp>
      <p:sp>
        <p:nvSpPr>
          <p:cNvPr id="4" name="Slide Number Placeholder 3"/>
          <p:cNvSpPr>
            <a:spLocks noGrp="1"/>
          </p:cNvSpPr>
          <p:nvPr>
            <p:ph type="sldNum" sz="quarter" idx="10"/>
          </p:nvPr>
        </p:nvSpPr>
        <p:spPr/>
        <p:txBody>
          <a:bodyPr/>
          <a:lstStyle/>
          <a:p>
            <a:fld id="{85752368-317A-7B4E-ADC3-7854C9AFB4EC}" type="slidenum">
              <a:rPr lang="en-US" smtClean="0"/>
              <a:pPr/>
              <a:t>75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081E99-03A5-4145-9341-37A8ABC04A5D}" type="datetimeFigureOut">
              <a:rPr lang="en-US" smtClean="0"/>
              <a:pPr/>
              <a:t>4/23/11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F39A75-2627-304F-BC6B-170E29402A2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81E99-03A5-4145-9341-37A8ABC04A5D}" type="datetimeFigureOut">
              <a:rPr lang="en-US" smtClean="0"/>
              <a:pPr/>
              <a:t>4/23/11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39A75-2627-304F-BC6B-170E29402A2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6.xml"/><Relationship Id="rId4" Type="http://schemas.openxmlformats.org/officeDocument/2006/relationships/slide" Target="slide26.xml"/><Relationship Id="rId5" Type="http://schemas.openxmlformats.org/officeDocument/2006/relationships/slide" Target="slide34.xml"/><Relationship Id="rId6" Type="http://schemas.openxmlformats.org/officeDocument/2006/relationships/slide" Target="slide45.xml"/><Relationship Id="rId7" Type="http://schemas.openxmlformats.org/officeDocument/2006/relationships/image" Target="../media/image1.png"/><Relationship Id="rId1" Type="http://schemas.openxmlformats.org/officeDocument/2006/relationships/slideLayout" Target="../slideLayouts/slideLayout4.xml"/><Relationship Id="rId2" Type="http://schemas.openxmlformats.org/officeDocument/2006/relationships/slide" Target="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slide" Target="slide18.xml"/><Relationship Id="rId4" Type="http://schemas.openxmlformats.org/officeDocument/2006/relationships/slide" Target="slide23.xml"/><Relationship Id="rId5" Type="http://schemas.openxmlformats.org/officeDocument/2006/relationships/slide" Target="slide50.xml"/><Relationship Id="rId6" Type="http://schemas.openxmlformats.org/officeDocument/2006/relationships/slide" Target="slide62.xml"/><Relationship Id="rId7" Type="http://schemas.openxmlformats.org/officeDocument/2006/relationships/slide" Target="slide74.xml"/><Relationship Id="rId8"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4" Type="http://schemas.openxmlformats.org/officeDocument/2006/relationships/slide" Target="slide7.xml"/><Relationship Id="rId5" Type="http://schemas.openxmlformats.org/officeDocument/2006/relationships/slide" Target="slide12.xml"/><Relationship Id="rId6" Type="http://schemas.openxmlformats.org/officeDocument/2006/relationships/slide" Target="slide50.xml"/><Relationship Id="rId7" Type="http://schemas.openxmlformats.org/officeDocument/2006/relationships/slide" Target="slide62.xml"/><Relationship Id="rId8" Type="http://schemas.openxmlformats.org/officeDocument/2006/relationships/slide" Target="slide74.xml"/><Relationship Id="rId9"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6.xml"/></Relationships>
</file>

<file path=ppt/slides/_rels/slide26.xml.rels><?xml version="1.0" encoding="UTF-8" standalone="yes"?>
<Relationships xmlns="http://schemas.openxmlformats.org/package/2006/relationships"><Relationship Id="rId3" Type="http://schemas.openxmlformats.org/officeDocument/2006/relationships/slide" Target="slide31.xml"/><Relationship Id="rId4" Type="http://schemas.openxmlformats.org/officeDocument/2006/relationships/slide" Target="slide50.xml"/><Relationship Id="rId5" Type="http://schemas.openxmlformats.org/officeDocument/2006/relationships/slide" Target="slide62.xml"/><Relationship Id="rId6" Type="http://schemas.openxmlformats.org/officeDocument/2006/relationships/slide" Target="slide74.xml"/><Relationship Id="rId7"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slide" Target="slide2.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slide" Target="slide26.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34.xml.rels><?xml version="1.0" encoding="UTF-8" standalone="yes"?>
<Relationships xmlns="http://schemas.openxmlformats.org/package/2006/relationships"><Relationship Id="rId3" Type="http://schemas.openxmlformats.org/officeDocument/2006/relationships/slide" Target="slide43.xml"/><Relationship Id="rId4" Type="http://schemas.openxmlformats.org/officeDocument/2006/relationships/slide" Target="slide50.xml"/><Relationship Id="rId5" Type="http://schemas.openxmlformats.org/officeDocument/2006/relationships/slide" Target="slide62.xml"/><Relationship Id="rId6" Type="http://schemas.openxmlformats.org/officeDocument/2006/relationships/slide" Target="slide74.xml"/><Relationship Id="rId7"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3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3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4.xml"/></Relationships>
</file>

<file path=ppt/slides/_rels/slide45.xml.rels><?xml version="1.0" encoding="UTF-8" standalone="yes"?>
<Relationships xmlns="http://schemas.openxmlformats.org/package/2006/relationships"><Relationship Id="rId3" Type="http://schemas.openxmlformats.org/officeDocument/2006/relationships/slide" Target="slide46.xml"/><Relationship Id="rId4" Type="http://schemas.openxmlformats.org/officeDocument/2006/relationships/slide" Target="slide50.xml"/><Relationship Id="rId5" Type="http://schemas.openxmlformats.org/officeDocument/2006/relationships/slide" Target="slide62.xml"/><Relationship Id="rId6" Type="http://schemas.openxmlformats.org/officeDocument/2006/relationships/slide" Target="slide74.xml"/><Relationship Id="rId7" Type="http://schemas.openxmlformats.org/officeDocument/2006/relationships/slide" Target="slide1.xml"/><Relationship Id="rId1" Type="http://schemas.openxmlformats.org/officeDocument/2006/relationships/slideLayout" Target="../slideLayouts/slideLayout5.xml"/><Relationship Id="rId2" Type="http://schemas.openxmlformats.org/officeDocument/2006/relationships/slide" Target="slide4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4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slide" Target="slide51.xml"/><Relationship Id="rId4" Type="http://schemas.openxmlformats.org/officeDocument/2006/relationships/slide" Target="slide53.xml"/><Relationship Id="rId5" Type="http://schemas.openxmlformats.org/officeDocument/2006/relationships/slide" Target="slide55.xml"/><Relationship Id="rId6" Type="http://schemas.openxmlformats.org/officeDocument/2006/relationships/slide" Target="slide56.xml"/><Relationship Id="rId7" Type="http://schemas.openxmlformats.org/officeDocument/2006/relationships/slide" Target="slide60.xml"/><Relationship Id="rId8" Type="http://schemas.openxmlformats.org/officeDocument/2006/relationships/slide" Target="slide1.xml"/><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5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5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5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50.xml"/></Relationships>
</file>

<file path=ppt/slides/_rels/slide62.xml.rels><?xml version="1.0" encoding="UTF-8" standalone="yes"?>
<Relationships xmlns="http://schemas.openxmlformats.org/package/2006/relationships"><Relationship Id="rId3" Type="http://schemas.openxmlformats.org/officeDocument/2006/relationships/slide" Target="slide65.xml"/><Relationship Id="rId4" Type="http://schemas.openxmlformats.org/officeDocument/2006/relationships/slide" Target="slide67.xml"/><Relationship Id="rId5" Type="http://schemas.openxmlformats.org/officeDocument/2006/relationships/slide" Target="slide68.xml"/><Relationship Id="rId6" Type="http://schemas.openxmlformats.org/officeDocument/2006/relationships/slide" Target="slide72.xml"/><Relationship Id="rId7" Type="http://schemas.openxmlformats.org/officeDocument/2006/relationships/image" Target="../media/image3.png"/><Relationship Id="rId8" Type="http://schemas.openxmlformats.org/officeDocument/2006/relationships/slide" Target="slide1.xml"/><Relationship Id="rId1" Type="http://schemas.openxmlformats.org/officeDocument/2006/relationships/slideLayout" Target="../slideLayouts/slideLayout4.xml"/><Relationship Id="rId2" Type="http://schemas.openxmlformats.org/officeDocument/2006/relationships/slide" Target="slide6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slide" Target="slide6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6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6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6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62.xml"/></Relationships>
</file>

<file path=ppt/slides/_rels/slide74.xml.rels><?xml version="1.0" encoding="UTF-8" standalone="yes"?>
<Relationships xmlns="http://schemas.openxmlformats.org/package/2006/relationships"><Relationship Id="rId3" Type="http://schemas.openxmlformats.org/officeDocument/2006/relationships/slide" Target="slide75.xml"/><Relationship Id="rId4" Type="http://schemas.openxmlformats.org/officeDocument/2006/relationships/slide" Target="slide77.xml"/><Relationship Id="rId5" Type="http://schemas.openxmlformats.org/officeDocument/2006/relationships/slide" Target="slide79.xml"/><Relationship Id="rId6" Type="http://schemas.openxmlformats.org/officeDocument/2006/relationships/slide" Target="slide80.xml"/><Relationship Id="rId7" Type="http://schemas.openxmlformats.org/officeDocument/2006/relationships/slide" Target="slide84.xml"/><Relationship Id="rId8" Type="http://schemas.openxmlformats.org/officeDocument/2006/relationships/slide" Target="slide1.xml"/><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7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7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7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7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 Target="slide7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Week 2</a:t>
            </a:r>
            <a:br>
              <a:rPr lang="en-US" dirty="0" smtClean="0"/>
            </a:br>
            <a:r>
              <a:rPr lang="en-US" sz="3556" dirty="0" smtClean="0"/>
              <a:t>How does exploring expand our world?</a:t>
            </a:r>
            <a:endParaRPr lang="en-US" sz="3556" dirty="0"/>
          </a:p>
        </p:txBody>
      </p:sp>
      <p:sp>
        <p:nvSpPr>
          <p:cNvPr id="5" name="Content Placeholder 4"/>
          <p:cNvSpPr>
            <a:spLocks noGrp="1"/>
          </p:cNvSpPr>
          <p:nvPr>
            <p:ph sz="half" idx="1"/>
          </p:nvPr>
        </p:nvSpPr>
        <p:spPr/>
        <p:txBody>
          <a:bodyPr/>
          <a:lstStyle/>
          <a:p>
            <a:r>
              <a:rPr lang="en-US" dirty="0" smtClean="0">
                <a:hlinkClick r:id="rId2" action="ppaction://hlinksldjump"/>
              </a:rPr>
              <a:t>Day 1</a:t>
            </a:r>
            <a:endParaRPr lang="en-US" dirty="0" smtClean="0"/>
          </a:p>
          <a:p>
            <a:r>
              <a:rPr lang="en-US" dirty="0" smtClean="0">
                <a:hlinkClick r:id="rId3" action="ppaction://hlinksldjump"/>
              </a:rPr>
              <a:t>Day 2</a:t>
            </a:r>
            <a:endParaRPr lang="en-US" dirty="0" smtClean="0"/>
          </a:p>
          <a:p>
            <a:r>
              <a:rPr lang="en-US" dirty="0" smtClean="0">
                <a:hlinkClick r:id="rId4" action="ppaction://hlinksldjump"/>
              </a:rPr>
              <a:t>Day 3</a:t>
            </a:r>
            <a:endParaRPr lang="en-US" dirty="0" smtClean="0"/>
          </a:p>
          <a:p>
            <a:r>
              <a:rPr lang="en-US" dirty="0" smtClean="0">
                <a:hlinkClick r:id="rId5" action="ppaction://hlinksldjump"/>
              </a:rPr>
              <a:t>Day 4</a:t>
            </a:r>
            <a:endParaRPr lang="en-US" dirty="0" smtClean="0"/>
          </a:p>
          <a:p>
            <a:r>
              <a:rPr lang="en-US" dirty="0" smtClean="0">
                <a:hlinkClick r:id="rId6" action="ppaction://hlinksldjump"/>
              </a:rPr>
              <a:t>Day 5</a:t>
            </a:r>
            <a:endParaRPr lang="en-US" dirty="0"/>
          </a:p>
        </p:txBody>
      </p:sp>
      <p:pic>
        <p:nvPicPr>
          <p:cNvPr id="7" name="Content Placeholder 6" descr="Screen shot 2011-04-11 at 2.27.31 PM.png"/>
          <p:cNvPicPr>
            <a:picLocks noGrp="1" noChangeAspect="1"/>
          </p:cNvPicPr>
          <p:nvPr>
            <p:ph sz="half" idx="2"/>
          </p:nvPr>
        </p:nvPicPr>
        <p:blipFill>
          <a:blip r:embed="rId7"/>
          <a:srcRect l="-7768" r="-7768"/>
          <a:stretch>
            <a:fillRect/>
          </a:stretch>
        </p:blipFill>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and Abbreviations</a:t>
            </a:r>
            <a:endParaRPr lang="en-US" dirty="0"/>
          </a:p>
        </p:txBody>
      </p:sp>
      <p:sp>
        <p:nvSpPr>
          <p:cNvPr id="3" name="Text Placeholder 2"/>
          <p:cNvSpPr>
            <a:spLocks noGrp="1"/>
          </p:cNvSpPr>
          <p:nvPr>
            <p:ph type="body" idx="1"/>
          </p:nvPr>
        </p:nvSpPr>
        <p:spPr/>
        <p:txBody>
          <a:bodyPr/>
          <a:lstStyle/>
          <a:p>
            <a:r>
              <a:rPr lang="en-US" dirty="0" smtClean="0"/>
              <a:t>Skill </a:t>
            </a:r>
            <a:endParaRPr lang="en-US" dirty="0"/>
          </a:p>
        </p:txBody>
      </p:sp>
      <p:sp>
        <p:nvSpPr>
          <p:cNvPr id="4" name="Content Placeholder 3"/>
          <p:cNvSpPr>
            <a:spLocks noGrp="1"/>
          </p:cNvSpPr>
          <p:nvPr>
            <p:ph sz="half" idx="2"/>
          </p:nvPr>
        </p:nvSpPr>
        <p:spPr/>
        <p:txBody>
          <a:bodyPr>
            <a:normAutofit fontScale="92500" lnSpcReduction="10000"/>
          </a:bodyPr>
          <a:lstStyle/>
          <a:p>
            <a:pPr>
              <a:buNone/>
            </a:pPr>
            <a:r>
              <a:rPr lang="en-US" dirty="0" smtClean="0"/>
              <a:t>.  Capitalize the first, last, and all other important words.</a:t>
            </a:r>
          </a:p>
          <a:p>
            <a:pPr marL="457200" indent="-457200">
              <a:buAutoNum type="arabicPeriod" startAt="2"/>
            </a:pPr>
            <a:r>
              <a:rPr lang="en-US" dirty="0" smtClean="0"/>
              <a:t>Longer works like books, magazines, and moves, are underlined.</a:t>
            </a:r>
          </a:p>
          <a:p>
            <a:pPr marL="857250" lvl="1" indent="-457200">
              <a:buNone/>
            </a:pPr>
            <a:r>
              <a:rPr lang="en-US" dirty="0" smtClean="0"/>
              <a:t>a.  </a:t>
            </a:r>
            <a:r>
              <a:rPr lang="en-US" u="sng" dirty="0" smtClean="0"/>
              <a:t>The Pain and the Great One</a:t>
            </a:r>
            <a:r>
              <a:rPr lang="en-US" dirty="0" smtClean="0"/>
              <a:t> (book)</a:t>
            </a:r>
            <a:endParaRPr lang="en-US" u="sng" dirty="0" smtClean="0"/>
          </a:p>
          <a:p>
            <a:pPr marL="457200" indent="-457200">
              <a:buAutoNum type="arabicPeriod" startAt="2"/>
            </a:pPr>
            <a:r>
              <a:rPr lang="en-US" dirty="0" smtClean="0"/>
              <a:t>Shorter works like songs, articles, and poems are set off by quotation marks.</a:t>
            </a:r>
          </a:p>
          <a:p>
            <a:pPr marL="857250" lvl="1" indent="-457200">
              <a:buNone/>
            </a:pPr>
            <a:r>
              <a:rPr lang="en-US" dirty="0" smtClean="0"/>
              <a:t>a.  “Somewhere Over the Rainbow” (song)</a:t>
            </a:r>
          </a:p>
          <a:p>
            <a:endParaRPr lang="en-US" dirty="0"/>
          </a:p>
        </p:txBody>
      </p:sp>
      <p:sp>
        <p:nvSpPr>
          <p:cNvPr id="5" name="Text Placeholder 4"/>
          <p:cNvSpPr>
            <a:spLocks noGrp="1"/>
          </p:cNvSpPr>
          <p:nvPr>
            <p:ph type="body" sz="quarter" idx="3"/>
          </p:nvPr>
        </p:nvSpPr>
        <p:spPr/>
        <p:txBody>
          <a:bodyPr/>
          <a:lstStyle/>
          <a:p>
            <a:r>
              <a:rPr lang="en-US" dirty="0" smtClean="0"/>
              <a:t>You do</a:t>
            </a:r>
            <a:endParaRPr lang="en-US" dirty="0"/>
          </a:p>
        </p:txBody>
      </p:sp>
      <p:sp>
        <p:nvSpPr>
          <p:cNvPr id="6" name="Content Placeholder 5"/>
          <p:cNvSpPr>
            <a:spLocks noGrp="1"/>
          </p:cNvSpPr>
          <p:nvPr>
            <p:ph sz="quarter" idx="4"/>
          </p:nvPr>
        </p:nvSpPr>
        <p:spPr/>
        <p:txBody>
          <a:bodyPr/>
          <a:lstStyle/>
          <a:p>
            <a:r>
              <a:rPr lang="en-US" dirty="0" smtClean="0"/>
              <a:t>Do you know who wrote commas, apostrophes, and periods? (song)</a:t>
            </a:r>
            <a:endParaRPr lang="en-US" dirty="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a:t>
            </a:r>
            <a:endParaRPr lang="en-US" dirty="0"/>
          </a:p>
        </p:txBody>
      </p:sp>
      <p:sp>
        <p:nvSpPr>
          <p:cNvPr id="3" name="Text Placeholder 2"/>
          <p:cNvSpPr>
            <a:spLocks noGrp="1"/>
          </p:cNvSpPr>
          <p:nvPr>
            <p:ph type="body" idx="1"/>
          </p:nvPr>
        </p:nvSpPr>
        <p:spPr/>
        <p:txBody>
          <a:bodyPr/>
          <a:lstStyle/>
          <a:p>
            <a:r>
              <a:rPr lang="en-US" dirty="0" smtClean="0"/>
              <a:t>Closure</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Which types of works are set off with quotation marks?</a:t>
            </a:r>
          </a:p>
          <a:p>
            <a:r>
              <a:rPr lang="en-US" dirty="0" smtClean="0"/>
              <a:t>What is the correct way to write the following: I read an article in national geographic for my research report. (magazine)</a:t>
            </a:r>
          </a:p>
          <a:p>
            <a:pPr marL="914400" lvl="1" indent="-457200">
              <a:buAutoNum type="alphaLcParenR"/>
            </a:pPr>
            <a:r>
              <a:rPr lang="en-US" dirty="0" smtClean="0"/>
              <a:t>“National Geographic”</a:t>
            </a:r>
          </a:p>
          <a:p>
            <a:pPr marL="914400" lvl="1" indent="-457200">
              <a:buAutoNum type="alphaLcParenR"/>
            </a:pPr>
            <a:r>
              <a:rPr lang="en-US" u="sng" dirty="0" smtClean="0"/>
              <a:t>National Geographic</a:t>
            </a:r>
          </a:p>
          <a:p>
            <a:r>
              <a:rPr lang="en-US" dirty="0" smtClean="0"/>
              <a:t>What is one thing you learned today?</a:t>
            </a:r>
            <a:endParaRPr lang="en-US" dirty="0"/>
          </a:p>
        </p:txBody>
      </p:sp>
      <p:sp>
        <p:nvSpPr>
          <p:cNvPr id="5" name="Text Placeholder 4"/>
          <p:cNvSpPr>
            <a:spLocks noGrp="1"/>
          </p:cNvSpPr>
          <p:nvPr>
            <p:ph type="body" sz="quarter" idx="3"/>
          </p:nvPr>
        </p:nvSpPr>
        <p:spPr/>
        <p:txBody>
          <a:bodyPr/>
          <a:lstStyle/>
          <a:p>
            <a:r>
              <a:rPr lang="en-US" dirty="0" smtClean="0"/>
              <a:t>Independent Practice</a:t>
            </a:r>
            <a:endParaRPr lang="en-US" dirty="0"/>
          </a:p>
        </p:txBody>
      </p:sp>
      <p:sp>
        <p:nvSpPr>
          <p:cNvPr id="6" name="Content Placeholder 5"/>
          <p:cNvSpPr>
            <a:spLocks noGrp="1"/>
          </p:cNvSpPr>
          <p:nvPr>
            <p:ph sz="quarter" idx="4"/>
          </p:nvPr>
        </p:nvSpPr>
        <p:spPr/>
        <p:txBody>
          <a:bodyPr/>
          <a:lstStyle/>
          <a:p>
            <a:r>
              <a:rPr lang="en-US" dirty="0" smtClean="0"/>
              <a:t>I enjoyed the movie </a:t>
            </a:r>
            <a:r>
              <a:rPr lang="en-US" dirty="0" err="1" smtClean="0"/>
              <a:t>james</a:t>
            </a:r>
            <a:r>
              <a:rPr lang="en-US" dirty="0" smtClean="0"/>
              <a:t> and the giant peach.</a:t>
            </a:r>
          </a:p>
          <a:p>
            <a:r>
              <a:rPr lang="en-US" dirty="0" smtClean="0"/>
              <a:t>Carlos recited the road not taken by Robert Frost. (poem)</a:t>
            </a:r>
          </a:p>
          <a:p>
            <a:r>
              <a:rPr lang="en-US" dirty="0" smtClean="0"/>
              <a:t>My mother reads the new </a:t>
            </a:r>
            <a:r>
              <a:rPr lang="en-US" dirty="0" err="1" smtClean="0"/>
              <a:t>york</a:t>
            </a:r>
            <a:r>
              <a:rPr lang="en-US" dirty="0" smtClean="0"/>
              <a:t> times. (newspaper)</a:t>
            </a:r>
            <a:endParaRPr lang="en-US" dirty="0"/>
          </a:p>
        </p:txBody>
      </p:sp>
      <p:sp>
        <p:nvSpPr>
          <p:cNvPr id="7" name="TextBox 6"/>
          <p:cNvSpPr txBox="1"/>
          <p:nvPr/>
        </p:nvSpPr>
        <p:spPr>
          <a:xfrm>
            <a:off x="6303804" y="6536592"/>
            <a:ext cx="1621620" cy="369332"/>
          </a:xfrm>
          <a:prstGeom prst="rect">
            <a:avLst/>
          </a:prstGeom>
          <a:noFill/>
        </p:spPr>
        <p:txBody>
          <a:bodyPr wrap="none" rtlCol="0">
            <a:spAutoFit/>
          </a:bodyPr>
          <a:lstStyle/>
          <a:p>
            <a:r>
              <a:rPr lang="en-US" dirty="0" smtClean="0">
                <a:hlinkClick r:id="rId2" action="ppaction://hlinksldjump"/>
              </a:rPr>
              <a:t>Back to Day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1000"/>
                                        <p:tgtEl>
                                          <p:spTgt spid="6">
                                            <p:txEl>
                                              <p:pRg st="1" end="1"/>
                                            </p:txEl>
                                          </p:spTgt>
                                        </p:tgtEl>
                                      </p:cBhvr>
                                    </p:animEffect>
                                    <p:anim calcmode="lin" valueType="num">
                                      <p:cBhvr>
                                        <p:cTn id="1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1000"/>
                                        <p:tgtEl>
                                          <p:spTgt spid="6">
                                            <p:txEl>
                                              <p:pRg st="2" end="2"/>
                                            </p:txEl>
                                          </p:spTgt>
                                        </p:tgtEl>
                                      </p:cBhvr>
                                    </p:animEffect>
                                    <p:anim calcmode="lin" valueType="num">
                                      <p:cBhvr>
                                        <p:cTn id="2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lide(fromBottom)">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Problem/Solution Paragraph</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identify the parts of a problem/solution paragraph.</a:t>
            </a:r>
            <a:endParaRPr lang="en-US" dirty="0"/>
          </a:p>
        </p:txBody>
      </p:sp>
      <p:sp>
        <p:nvSpPr>
          <p:cNvPr id="5" name="Text Placeholder 4"/>
          <p:cNvSpPr>
            <a:spLocks noGrp="1"/>
          </p:cNvSpPr>
          <p:nvPr>
            <p:ph type="body" sz="quarter" idx="3"/>
          </p:nvPr>
        </p:nvSpPr>
        <p:spPr/>
        <p:txBody>
          <a:bodyPr>
            <a:normAutofit fontScale="85000" lnSpcReduction="20000"/>
          </a:bodyPr>
          <a:lstStyle/>
          <a:p>
            <a:r>
              <a:rPr lang="en-US" dirty="0" smtClean="0"/>
              <a:t>What makes a great problem/solution paragraph?</a:t>
            </a:r>
            <a:endParaRPr lang="en-US" dirty="0"/>
          </a:p>
        </p:txBody>
      </p:sp>
      <p:sp>
        <p:nvSpPr>
          <p:cNvPr id="6" name="Content Placeholder 5"/>
          <p:cNvSpPr>
            <a:spLocks noGrp="1"/>
          </p:cNvSpPr>
          <p:nvPr>
            <p:ph sz="quarter" idx="4"/>
          </p:nvPr>
        </p:nvSpPr>
        <p:spPr/>
        <p:txBody>
          <a:bodyPr/>
          <a:lstStyle/>
          <a:p>
            <a:r>
              <a:rPr lang="en-US" dirty="0" smtClean="0"/>
              <a:t>The opening clearly states a </a:t>
            </a:r>
            <a:r>
              <a:rPr lang="en-US" b="1" dirty="0" smtClean="0"/>
              <a:t>problem</a:t>
            </a:r>
            <a:r>
              <a:rPr lang="en-US" dirty="0" smtClean="0"/>
              <a:t>.</a:t>
            </a:r>
          </a:p>
          <a:p>
            <a:r>
              <a:rPr lang="en-US" dirty="0" smtClean="0"/>
              <a:t>It proposes a solution to the problem and offers strong reasons to support the </a:t>
            </a:r>
            <a:r>
              <a:rPr lang="en-US" b="1" dirty="0" smtClean="0"/>
              <a:t>solution</a:t>
            </a:r>
            <a:r>
              <a:rPr lang="en-US" dirty="0" smtClean="0"/>
              <a:t>.</a:t>
            </a:r>
          </a:p>
          <a:p>
            <a:r>
              <a:rPr lang="en-US" dirty="0" smtClean="0"/>
              <a:t>A strong </a:t>
            </a:r>
            <a:r>
              <a:rPr lang="en-US" b="1" dirty="0" smtClean="0"/>
              <a:t>conclusion</a:t>
            </a:r>
            <a:r>
              <a:rPr lang="en-US" dirty="0" smtClean="0"/>
              <a:t> sums up the solution.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Problem/Solution Paragraph</a:t>
            </a:r>
            <a:endParaRPr lang="en-US" dirty="0"/>
          </a:p>
        </p:txBody>
      </p:sp>
      <p:sp>
        <p:nvSpPr>
          <p:cNvPr id="3" name="Content Placeholder 2"/>
          <p:cNvSpPr>
            <a:spLocks noGrp="1"/>
          </p:cNvSpPr>
          <p:nvPr>
            <p:ph idx="1"/>
          </p:nvPr>
        </p:nvSpPr>
        <p:spPr/>
        <p:txBody>
          <a:bodyPr/>
          <a:lstStyle/>
          <a:p>
            <a:r>
              <a:rPr lang="en-US" u="sng" dirty="0" smtClean="0"/>
              <a:t>Prompt</a:t>
            </a:r>
            <a:r>
              <a:rPr lang="en-US" dirty="0" smtClean="0"/>
              <a:t>: Write a problem/solution paragraph about how to learn about an interesting topic in history or culture.</a:t>
            </a:r>
            <a:endParaRPr lang="en-US" u="sn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18"/>
            <a:ext cx="8229600" cy="499840"/>
          </a:xfrm>
        </p:spPr>
        <p:txBody>
          <a:bodyPr>
            <a:normAutofit fontScale="90000"/>
          </a:bodyPr>
          <a:lstStyle/>
          <a:p>
            <a:r>
              <a:rPr lang="en-US" dirty="0" smtClean="0"/>
              <a:t>Problem/Solution Paragraph</a:t>
            </a:r>
            <a:endParaRPr lang="en-US" dirty="0"/>
          </a:p>
        </p:txBody>
      </p:sp>
      <p:sp>
        <p:nvSpPr>
          <p:cNvPr id="5" name="TextBox 4"/>
          <p:cNvSpPr txBox="1"/>
          <p:nvPr/>
        </p:nvSpPr>
        <p:spPr>
          <a:xfrm>
            <a:off x="1208100" y="820946"/>
            <a:ext cx="7668110" cy="4893647"/>
          </a:xfrm>
          <a:prstGeom prst="rect">
            <a:avLst/>
          </a:prstGeom>
          <a:noFill/>
        </p:spPr>
        <p:txBody>
          <a:bodyPr wrap="square" rtlCol="0">
            <a:spAutoFit/>
          </a:bodyPr>
          <a:lstStyle/>
          <a:p>
            <a:r>
              <a:rPr lang="en-US" sz="2000" dirty="0" smtClean="0"/>
              <a:t>	</a:t>
            </a:r>
            <a:r>
              <a:rPr lang="en-US" sz="2400" dirty="0" smtClean="0"/>
              <a:t>As far back as 335 B.C.E., the Greek philosopher Plato wrote about the lost continent of Atlantis.  Did Atlantis actually exist, or is it simply a myth?  One way to find out is to write or talk to an expert on ancient history at a museum, college, or university.  In many ways, talking to an expert can be more helpful than looking for answers in a book.  For example, an expert is likely to have the most up-to-date information about the topic he or she studies.  Also, an expert will be able to discuss your specific questions with you.  As long as you go prepared with strong questions, you will be able to draw your own conclusions about Atlantis. </a:t>
            </a:r>
          </a:p>
          <a:p>
            <a:r>
              <a:rPr lang="en-US" sz="2400" dirty="0" smtClean="0"/>
              <a:t>	</a:t>
            </a:r>
            <a:endParaRPr lang="en-US" sz="2400" dirty="0"/>
          </a:p>
        </p:txBody>
      </p:sp>
      <p:sp>
        <p:nvSpPr>
          <p:cNvPr id="6" name="TextBox 5"/>
          <p:cNvSpPr txBox="1"/>
          <p:nvPr/>
        </p:nvSpPr>
        <p:spPr>
          <a:xfrm>
            <a:off x="0" y="1239164"/>
            <a:ext cx="1044201" cy="369332"/>
          </a:xfrm>
          <a:prstGeom prst="rect">
            <a:avLst/>
          </a:prstGeom>
          <a:noFill/>
        </p:spPr>
        <p:txBody>
          <a:bodyPr wrap="none" rtlCol="0">
            <a:spAutoFit/>
          </a:bodyPr>
          <a:lstStyle/>
          <a:p>
            <a:r>
              <a:rPr lang="en-US" dirty="0" smtClean="0">
                <a:solidFill>
                  <a:schemeClr val="bg1"/>
                </a:solidFill>
              </a:rPr>
              <a:t>Problem</a:t>
            </a:r>
            <a:endParaRPr lang="en-US" dirty="0">
              <a:solidFill>
                <a:schemeClr val="bg1"/>
              </a:solidFill>
            </a:endParaRPr>
          </a:p>
        </p:txBody>
      </p:sp>
      <p:sp>
        <p:nvSpPr>
          <p:cNvPr id="7" name="TextBox 6"/>
          <p:cNvSpPr txBox="1"/>
          <p:nvPr/>
        </p:nvSpPr>
        <p:spPr>
          <a:xfrm>
            <a:off x="216838" y="2092298"/>
            <a:ext cx="1018841" cy="369332"/>
          </a:xfrm>
          <a:prstGeom prst="rect">
            <a:avLst/>
          </a:prstGeom>
          <a:noFill/>
        </p:spPr>
        <p:txBody>
          <a:bodyPr wrap="none" rtlCol="0">
            <a:spAutoFit/>
          </a:bodyPr>
          <a:lstStyle/>
          <a:p>
            <a:r>
              <a:rPr lang="en-US" dirty="0" smtClean="0">
                <a:solidFill>
                  <a:srgbClr val="FFFFFF"/>
                </a:solidFill>
              </a:rPr>
              <a:t>Solution</a:t>
            </a:r>
            <a:endParaRPr lang="en-US" dirty="0">
              <a:solidFill>
                <a:srgbClr val="FFFFFF"/>
              </a:solidFill>
            </a:endParaRPr>
          </a:p>
        </p:txBody>
      </p:sp>
      <p:sp>
        <p:nvSpPr>
          <p:cNvPr id="8" name="TextBox 7"/>
          <p:cNvSpPr txBox="1"/>
          <p:nvPr/>
        </p:nvSpPr>
        <p:spPr>
          <a:xfrm>
            <a:off x="0" y="3454171"/>
            <a:ext cx="1095710" cy="1200329"/>
          </a:xfrm>
          <a:prstGeom prst="rect">
            <a:avLst/>
          </a:prstGeom>
          <a:noFill/>
        </p:spPr>
        <p:txBody>
          <a:bodyPr wrap="square" rtlCol="0">
            <a:spAutoFit/>
          </a:bodyPr>
          <a:lstStyle/>
          <a:p>
            <a:r>
              <a:rPr lang="en-US" dirty="0" smtClean="0">
                <a:solidFill>
                  <a:srgbClr val="FFFFFF"/>
                </a:solidFill>
              </a:rPr>
              <a:t>Reasons why solution works</a:t>
            </a:r>
            <a:endParaRPr lang="en-US" dirty="0">
              <a:solidFill>
                <a:srgbClr val="FFFFFF"/>
              </a:solidFill>
            </a:endParaRPr>
          </a:p>
        </p:txBody>
      </p:sp>
      <p:sp>
        <p:nvSpPr>
          <p:cNvPr id="11" name="Double Brace 10"/>
          <p:cNvSpPr/>
          <p:nvPr/>
        </p:nvSpPr>
        <p:spPr>
          <a:xfrm>
            <a:off x="991262" y="820946"/>
            <a:ext cx="7884950" cy="1156882"/>
          </a:xfrm>
          <a:prstGeom prst="bracePair">
            <a:avLst/>
          </a:prstGeom>
          <a:ln>
            <a:solidFill>
              <a:schemeClr val="bg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Double Brace 14"/>
          <p:cNvSpPr/>
          <p:nvPr/>
        </p:nvSpPr>
        <p:spPr>
          <a:xfrm>
            <a:off x="1208100" y="1977828"/>
            <a:ext cx="7478700" cy="717354"/>
          </a:xfrm>
          <a:prstGeom prst="bracePair">
            <a:avLst/>
          </a:prstGeom>
          <a:ln>
            <a:solidFill>
              <a:srgbClr val="FFFF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Double Brace 15"/>
          <p:cNvSpPr/>
          <p:nvPr/>
        </p:nvSpPr>
        <p:spPr>
          <a:xfrm>
            <a:off x="1044201" y="2695182"/>
            <a:ext cx="8099799" cy="2679693"/>
          </a:xfrm>
          <a:prstGeom prst="bracePair">
            <a:avLst/>
          </a:prstGeom>
          <a:ln>
            <a:solidFill>
              <a:srgbClr val="CCFFCC"/>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slide(fromBottom)">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900" decel="100000" fill="hold"/>
                                        <p:tgtEl>
                                          <p:spTgt spid="7"/>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20" fill="hold">
                            <p:stCondLst>
                              <p:cond delay="1000"/>
                            </p:stCondLst>
                            <p:childTnLst>
                              <p:par>
                                <p:cTn id="21" presetID="12" presetClass="entr" presetSubtype="4"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slide(fromBottom)">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lide(fromBottom)">
                                      <p:cBhvr>
                                        <p:cTn id="28" dur="500"/>
                                        <p:tgtEl>
                                          <p:spTgt spid="8"/>
                                        </p:tgtEl>
                                      </p:cBhvr>
                                    </p:animEffect>
                                  </p:childTnLst>
                                </p:cTn>
                              </p:par>
                            </p:childTnLst>
                          </p:cTn>
                        </p:par>
                        <p:par>
                          <p:cTn id="29" fill="hold">
                            <p:stCondLst>
                              <p:cond delay="500"/>
                            </p:stCondLst>
                            <p:childTnLst>
                              <p:par>
                                <p:cTn id="30" presetID="12" presetClass="entr" presetSubtype="4"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slide(fromBottom)">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animBg="1"/>
      <p:bldP spid="15" grpId="0" animBg="1"/>
      <p:bldP spid="16"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40891"/>
            <a:ext cx="8229600" cy="267496"/>
          </a:xfrm>
        </p:spPr>
        <p:txBody>
          <a:bodyPr>
            <a:normAutofit fontScale="90000"/>
          </a:bodyPr>
          <a:lstStyle/>
          <a:p>
            <a:r>
              <a:rPr lang="en-US" dirty="0" smtClean="0"/>
              <a:t>Problem/Solution Paragraph</a:t>
            </a:r>
            <a:endParaRPr lang="en-US" dirty="0"/>
          </a:p>
        </p:txBody>
      </p:sp>
      <p:sp>
        <p:nvSpPr>
          <p:cNvPr id="3" name="TextBox 2"/>
          <p:cNvSpPr txBox="1"/>
          <p:nvPr/>
        </p:nvSpPr>
        <p:spPr>
          <a:xfrm>
            <a:off x="1254564" y="604093"/>
            <a:ext cx="7432235" cy="6001642"/>
          </a:xfrm>
          <a:prstGeom prst="rect">
            <a:avLst/>
          </a:prstGeom>
          <a:noFill/>
        </p:spPr>
        <p:txBody>
          <a:bodyPr wrap="square" rtlCol="0">
            <a:spAutoFit/>
          </a:bodyPr>
          <a:lstStyle/>
          <a:p>
            <a:r>
              <a:rPr lang="en-US" dirty="0" smtClean="0"/>
              <a:t>	</a:t>
            </a:r>
            <a:r>
              <a:rPr lang="en-US" sz="2400" dirty="0" smtClean="0"/>
              <a:t>You may wonder if some of the fantastic stories you have heard about history are actually true.  For example, you may have heard that some of the people who explored the tomb of the ancient Egyptian King Tut died from a curse on his tomb.  To find the truth behind a story like this one, consider looking in journals about history of science.  The articles in these journals are written and reviewed by experts, so you can be sure they will not be full of rumors!  Also, the people who write these articles are required to give strong evidence to support their arguments.  Many of them live in countries other than the United States.  A research librarian can help you find articles about the topic that interests you  Before you know it, you just might find the truth about a mystery that has always puzzled you.</a:t>
            </a:r>
            <a:endParaRPr lang="en-US" sz="2400" dirty="0"/>
          </a:p>
        </p:txBody>
      </p:sp>
      <p:sp>
        <p:nvSpPr>
          <p:cNvPr id="4" name="TextBox 3"/>
          <p:cNvSpPr txBox="1"/>
          <p:nvPr/>
        </p:nvSpPr>
        <p:spPr>
          <a:xfrm>
            <a:off x="7065179" y="6337645"/>
            <a:ext cx="1621620" cy="369332"/>
          </a:xfrm>
          <a:prstGeom prst="rect">
            <a:avLst/>
          </a:prstGeom>
          <a:noFill/>
        </p:spPr>
        <p:txBody>
          <a:bodyPr wrap="none" rtlCol="0">
            <a:spAutoFit/>
          </a:bodyPr>
          <a:lstStyle/>
          <a:p>
            <a:r>
              <a:rPr lang="en-US" dirty="0" smtClean="0">
                <a:hlinkClick r:id="rId2" action="ppaction://hlinksldjump"/>
              </a:rPr>
              <a:t>Back to Day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2</a:t>
            </a:r>
            <a:endParaRPr lang="en-US" dirty="0"/>
          </a:p>
        </p:txBody>
      </p:sp>
      <p:sp>
        <p:nvSpPr>
          <p:cNvPr id="5" name="Text Placeholder 4"/>
          <p:cNvSpPr>
            <a:spLocks noGrp="1"/>
          </p:cNvSpPr>
          <p:nvPr>
            <p:ph type="body" idx="1"/>
          </p:nvPr>
        </p:nvSpPr>
        <p:spPr/>
        <p:txBody>
          <a:bodyPr/>
          <a:lstStyle/>
          <a:p>
            <a:r>
              <a:rPr lang="en-US" dirty="0" smtClean="0"/>
              <a:t>Magazine</a:t>
            </a:r>
            <a:endParaRPr lang="en-US" dirty="0"/>
          </a:p>
        </p:txBody>
      </p:sp>
      <p:sp>
        <p:nvSpPr>
          <p:cNvPr id="6" name="Content Placeholder 5"/>
          <p:cNvSpPr>
            <a:spLocks noGrp="1"/>
          </p:cNvSpPr>
          <p:nvPr>
            <p:ph sz="half" idx="2"/>
          </p:nvPr>
        </p:nvSpPr>
        <p:spPr/>
        <p:txBody>
          <a:bodyPr>
            <a:normAutofit fontScale="85000" lnSpcReduction="20000"/>
          </a:bodyPr>
          <a:lstStyle/>
          <a:p>
            <a:r>
              <a:rPr lang="en-US" b="1" dirty="0" smtClean="0"/>
              <a:t>Vocabulary and Oral Language</a:t>
            </a:r>
          </a:p>
          <a:p>
            <a:pPr lvl="1"/>
            <a:r>
              <a:rPr lang="en-US" dirty="0" smtClean="0"/>
              <a:t>Context Cards (T56)</a:t>
            </a:r>
          </a:p>
          <a:p>
            <a:r>
              <a:rPr lang="en-US" b="1" dirty="0" smtClean="0"/>
              <a:t>Comprehension</a:t>
            </a:r>
          </a:p>
          <a:p>
            <a:pPr lvl="1"/>
            <a:r>
              <a:rPr lang="en-US" dirty="0" smtClean="0"/>
              <a:t>“Mysteries at Cliff Palace” (T60-T67)</a:t>
            </a:r>
          </a:p>
          <a:p>
            <a:pPr lvl="1"/>
            <a:r>
              <a:rPr lang="en-US" dirty="0" smtClean="0"/>
              <a:t>Column Chart (T64)</a:t>
            </a:r>
          </a:p>
          <a:p>
            <a:pPr lvl="1"/>
            <a:r>
              <a:rPr lang="en-US" dirty="0" smtClean="0">
                <a:hlinkClick r:id="rId2" action="ppaction://hlinksldjump"/>
              </a:rPr>
              <a:t>Analyze/Evaluate</a:t>
            </a:r>
            <a:endParaRPr lang="en-US" dirty="0" smtClean="0"/>
          </a:p>
          <a:p>
            <a:r>
              <a:rPr lang="en-US" b="1" dirty="0" smtClean="0"/>
              <a:t>Spelling</a:t>
            </a:r>
          </a:p>
          <a:p>
            <a:pPr lvl="1"/>
            <a:r>
              <a:rPr lang="en-US" dirty="0" smtClean="0"/>
              <a:t>Day 2 (T84)</a:t>
            </a:r>
          </a:p>
          <a:p>
            <a:r>
              <a:rPr lang="en-US" b="1" dirty="0" smtClean="0"/>
              <a:t>Grammar</a:t>
            </a:r>
          </a:p>
          <a:p>
            <a:pPr lvl="1"/>
            <a:r>
              <a:rPr lang="en-US" dirty="0" smtClean="0">
                <a:hlinkClick r:id="rId3" action="ppaction://hlinksldjump"/>
              </a:rPr>
              <a:t>Day 2 (T86)</a:t>
            </a:r>
            <a:endParaRPr lang="en-US" dirty="0" smtClean="0"/>
          </a:p>
          <a:p>
            <a:r>
              <a:rPr lang="en-US" b="1" dirty="0" smtClean="0"/>
              <a:t>Writing</a:t>
            </a:r>
          </a:p>
          <a:p>
            <a:pPr lvl="1"/>
            <a:r>
              <a:rPr lang="en-US" dirty="0" smtClean="0">
                <a:hlinkClick r:id="rId4" action="ppaction://hlinksldjump"/>
              </a:rPr>
              <a:t>Day 2 (T89)</a:t>
            </a:r>
            <a:endParaRPr lang="en-US" dirty="0"/>
          </a:p>
        </p:txBody>
      </p:sp>
      <p:sp>
        <p:nvSpPr>
          <p:cNvPr id="7" name="Text Placeholder 6"/>
          <p:cNvSpPr>
            <a:spLocks noGrp="1"/>
          </p:cNvSpPr>
          <p:nvPr>
            <p:ph type="body" sz="quarter" idx="3"/>
          </p:nvPr>
        </p:nvSpPr>
        <p:spPr/>
        <p:txBody>
          <a:bodyPr/>
          <a:lstStyle/>
          <a:p>
            <a:r>
              <a:rPr lang="en-US" dirty="0" smtClean="0"/>
              <a:t>Novel</a:t>
            </a:r>
            <a:endParaRPr lang="en-US" dirty="0"/>
          </a:p>
        </p:txBody>
      </p:sp>
      <p:sp>
        <p:nvSpPr>
          <p:cNvPr id="8" name="Content Placeholder 7"/>
          <p:cNvSpPr>
            <a:spLocks noGrp="1"/>
          </p:cNvSpPr>
          <p:nvPr>
            <p:ph sz="quarter" idx="4"/>
          </p:nvPr>
        </p:nvSpPr>
        <p:spPr/>
        <p:txBody>
          <a:bodyPr/>
          <a:lstStyle/>
          <a:p>
            <a:r>
              <a:rPr lang="en-US" b="1" dirty="0" smtClean="0">
                <a:hlinkClick r:id="rId5" action="ppaction://hlinksldjump"/>
              </a:rPr>
              <a:t>Mysteries of the Mummy Kids</a:t>
            </a:r>
            <a:endParaRPr lang="en-US" b="1" dirty="0" smtClean="0"/>
          </a:p>
          <a:p>
            <a:r>
              <a:rPr lang="en-US" b="1" dirty="0" smtClean="0">
                <a:hlinkClick r:id="rId6" action="ppaction://hlinksldjump"/>
              </a:rPr>
              <a:t>Skunk Scout</a:t>
            </a:r>
            <a:endParaRPr lang="en-US" b="1" dirty="0" smtClean="0"/>
          </a:p>
          <a:p>
            <a:r>
              <a:rPr lang="en-US" b="1" dirty="0" smtClean="0">
                <a:hlinkClick r:id="rId7" action="ppaction://hlinksldjump"/>
              </a:rPr>
              <a:t>Frindle</a:t>
            </a:r>
            <a:endParaRPr lang="en-US" b="1" dirty="0"/>
          </a:p>
        </p:txBody>
      </p:sp>
      <p:sp>
        <p:nvSpPr>
          <p:cNvPr id="9" name="TextBox 8"/>
          <p:cNvSpPr txBox="1"/>
          <p:nvPr/>
        </p:nvSpPr>
        <p:spPr>
          <a:xfrm>
            <a:off x="6803330" y="6543769"/>
            <a:ext cx="1796999" cy="369332"/>
          </a:xfrm>
          <a:prstGeom prst="rect">
            <a:avLst/>
          </a:prstGeom>
          <a:noFill/>
        </p:spPr>
        <p:txBody>
          <a:bodyPr wrap="none" rtlCol="0">
            <a:spAutoFit/>
          </a:bodyPr>
          <a:lstStyle/>
          <a:p>
            <a:r>
              <a:rPr lang="en-US" dirty="0" smtClean="0">
                <a:hlinkClick r:id="rId8" action="ppaction://hlinksldjump"/>
              </a:rPr>
              <a:t>Back to Week 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Analyze/Evaluate</a:t>
            </a:r>
            <a:endParaRPr lang="en-US" dirty="0"/>
          </a:p>
        </p:txBody>
      </p:sp>
      <p:sp>
        <p:nvSpPr>
          <p:cNvPr id="3" name="Content Placeholder 2"/>
          <p:cNvSpPr>
            <a:spLocks noGrp="1"/>
          </p:cNvSpPr>
          <p:nvPr>
            <p:ph idx="1"/>
          </p:nvPr>
        </p:nvSpPr>
        <p:spPr/>
        <p:txBody>
          <a:bodyPr/>
          <a:lstStyle/>
          <a:p>
            <a:r>
              <a:rPr lang="en-US" dirty="0" smtClean="0"/>
              <a:t>Analyzing relationships between characters:</a:t>
            </a:r>
          </a:p>
          <a:p>
            <a:pPr lvl="1"/>
            <a:r>
              <a:rPr lang="en-US" dirty="0" smtClean="0"/>
              <a:t>What was the relationship like between Ruben and Rosa?</a:t>
            </a:r>
          </a:p>
          <a:p>
            <a:r>
              <a:rPr lang="en-US" dirty="0" smtClean="0"/>
              <a:t>Evaluating relationships between characters:</a:t>
            </a:r>
          </a:p>
          <a:p>
            <a:pPr lvl="1"/>
            <a:r>
              <a:rPr lang="en-US" dirty="0" smtClean="0"/>
              <a:t>Do you think Ruben and Rosa’s relationship is realistic?  Why?</a:t>
            </a:r>
            <a:endParaRPr lang="en-US" dirty="0"/>
          </a:p>
        </p:txBody>
      </p:sp>
      <p:sp>
        <p:nvSpPr>
          <p:cNvPr id="4" name="TextBox 3"/>
          <p:cNvSpPr txBox="1"/>
          <p:nvPr/>
        </p:nvSpPr>
        <p:spPr>
          <a:xfrm>
            <a:off x="5916592" y="6505613"/>
            <a:ext cx="1621620" cy="369332"/>
          </a:xfrm>
          <a:prstGeom prst="rect">
            <a:avLst/>
          </a:prstGeom>
          <a:noFill/>
        </p:spPr>
        <p:txBody>
          <a:bodyPr wrap="none" rtlCol="0">
            <a:spAutoFit/>
          </a:bodyPr>
          <a:lstStyle/>
          <a:p>
            <a:r>
              <a:rPr lang="en-US" dirty="0" smtClean="0">
                <a:hlinkClick r:id="rId2" action="ppaction://hlinksldjump"/>
              </a:rPr>
              <a:t>Back to Day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slide(fromBottom)">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correctly write abbreviations.</a:t>
            </a:r>
            <a:endParaRPr lang="en-US" dirty="0"/>
          </a:p>
        </p:txBody>
      </p:sp>
      <p:sp>
        <p:nvSpPr>
          <p:cNvPr id="5" name="Text Placeholder 4"/>
          <p:cNvSpPr>
            <a:spLocks noGrp="1"/>
          </p:cNvSpPr>
          <p:nvPr>
            <p:ph type="body" sz="quarter" idx="3"/>
          </p:nvPr>
        </p:nvSpPr>
        <p:spPr/>
        <p:txBody>
          <a:bodyPr/>
          <a:lstStyle/>
          <a:p>
            <a:r>
              <a:rPr lang="en-US" dirty="0" smtClean="0"/>
              <a:t>Concept</a:t>
            </a:r>
            <a:endParaRPr lang="en-US" dirty="0"/>
          </a:p>
        </p:txBody>
      </p:sp>
      <p:sp>
        <p:nvSpPr>
          <p:cNvPr id="6" name="Content Placeholder 5"/>
          <p:cNvSpPr>
            <a:spLocks noGrp="1"/>
          </p:cNvSpPr>
          <p:nvPr>
            <p:ph sz="quarter" idx="4"/>
          </p:nvPr>
        </p:nvSpPr>
        <p:spPr/>
        <p:txBody>
          <a:bodyPr>
            <a:normAutofit/>
          </a:bodyPr>
          <a:lstStyle/>
          <a:p>
            <a:pPr>
              <a:buNone/>
            </a:pPr>
            <a:r>
              <a:rPr lang="en-US" dirty="0" smtClean="0"/>
              <a:t>1.  </a:t>
            </a:r>
            <a:r>
              <a:rPr lang="en-US" u="sng" dirty="0" smtClean="0"/>
              <a:t>abbreviation</a:t>
            </a:r>
            <a:r>
              <a:rPr lang="en-US" dirty="0" smtClean="0"/>
              <a:t>: a shortened form of a word.</a:t>
            </a:r>
            <a:endParaRPr lang="en-US" dirty="0"/>
          </a:p>
        </p:txBody>
      </p:sp>
      <p:sp>
        <p:nvSpPr>
          <p:cNvPr id="7" name="TextBox 6"/>
          <p:cNvSpPr txBox="1"/>
          <p:nvPr/>
        </p:nvSpPr>
        <p:spPr>
          <a:xfrm>
            <a:off x="4677515" y="6335228"/>
            <a:ext cx="184666" cy="369332"/>
          </a:xfrm>
          <a:prstGeom prst="rect">
            <a:avLst/>
          </a:prstGeom>
          <a:noFill/>
        </p:spPr>
        <p:txBody>
          <a:bodyPr wrap="none" rtlCol="0">
            <a:spAutoFit/>
          </a:bodyPr>
          <a:lstStyle/>
          <a:p>
            <a:endParaRPr lang="en-US" dirty="0"/>
          </a:p>
        </p:txBody>
      </p:sp>
      <p:graphicFrame>
        <p:nvGraphicFramePr>
          <p:cNvPr id="8" name="Table 7"/>
          <p:cNvGraphicFramePr>
            <a:graphicFrameLocks noGrp="1"/>
          </p:cNvGraphicFramePr>
          <p:nvPr/>
        </p:nvGraphicFramePr>
        <p:xfrm>
          <a:off x="457200" y="3578087"/>
          <a:ext cx="8229600" cy="2834639"/>
        </p:xfrm>
        <a:graphic>
          <a:graphicData uri="http://schemas.openxmlformats.org/drawingml/2006/table">
            <a:tbl>
              <a:tblPr firstRow="1" bandRow="1">
                <a:tableStyleId>{5C22544A-7EE6-4342-B048-85BDC9FD1C3A}</a:tableStyleId>
              </a:tblPr>
              <a:tblGrid>
                <a:gridCol w="1371600"/>
                <a:gridCol w="1532196"/>
                <a:gridCol w="1533358"/>
                <a:gridCol w="1254565"/>
                <a:gridCol w="1166281"/>
                <a:gridCol w="1371600"/>
              </a:tblGrid>
              <a:tr h="370840">
                <a:tc>
                  <a:txBody>
                    <a:bodyPr/>
                    <a:lstStyle/>
                    <a:p>
                      <a:pPr algn="ctr"/>
                      <a:r>
                        <a:rPr lang="en-US" dirty="0" smtClean="0"/>
                        <a:t>Titles</a:t>
                      </a:r>
                      <a:endParaRPr lang="en-US" dirty="0"/>
                    </a:p>
                  </a:txBody>
                  <a:tcPr/>
                </a:tc>
                <a:tc>
                  <a:txBody>
                    <a:bodyPr/>
                    <a:lstStyle/>
                    <a:p>
                      <a:pPr algn="ctr"/>
                      <a:r>
                        <a:rPr lang="en-US" dirty="0" err="1" smtClean="0"/>
                        <a:t>Bussiness</a:t>
                      </a:r>
                      <a:endParaRPr lang="en-US" dirty="0"/>
                    </a:p>
                  </a:txBody>
                  <a:tcPr/>
                </a:tc>
                <a:tc>
                  <a:txBody>
                    <a:bodyPr/>
                    <a:lstStyle/>
                    <a:p>
                      <a:pPr algn="ctr"/>
                      <a:r>
                        <a:rPr lang="en-US" dirty="0" smtClean="0"/>
                        <a:t>Months/Days</a:t>
                      </a:r>
                      <a:endParaRPr lang="en-US" dirty="0"/>
                    </a:p>
                  </a:txBody>
                  <a:tcPr/>
                </a:tc>
                <a:tc>
                  <a:txBody>
                    <a:bodyPr/>
                    <a:lstStyle/>
                    <a:p>
                      <a:pPr algn="ctr"/>
                      <a:r>
                        <a:rPr lang="en-US" dirty="0" smtClean="0"/>
                        <a:t>Addresses</a:t>
                      </a:r>
                      <a:endParaRPr lang="en-US" dirty="0"/>
                    </a:p>
                  </a:txBody>
                  <a:tcPr/>
                </a:tc>
                <a:tc>
                  <a:txBody>
                    <a:bodyPr/>
                    <a:lstStyle/>
                    <a:p>
                      <a:pPr algn="ctr"/>
                      <a:r>
                        <a:rPr lang="en-US" dirty="0" smtClean="0"/>
                        <a:t>States</a:t>
                      </a:r>
                      <a:endParaRPr lang="en-US" dirty="0"/>
                    </a:p>
                  </a:txBody>
                  <a:tcPr/>
                </a:tc>
                <a:tc>
                  <a:txBody>
                    <a:bodyPr/>
                    <a:lstStyle/>
                    <a:p>
                      <a:pPr algn="ctr"/>
                      <a:r>
                        <a:rPr lang="en-US" dirty="0" smtClean="0"/>
                        <a:t>Units of Measure</a:t>
                      </a:r>
                      <a:endParaRPr lang="en-US" dirty="0"/>
                    </a:p>
                  </a:txBody>
                  <a:tcPr/>
                </a:tc>
              </a:tr>
              <a:tr h="370840">
                <a:tc>
                  <a:txBody>
                    <a:bodyPr/>
                    <a:lstStyle/>
                    <a:p>
                      <a:r>
                        <a:rPr lang="en-US" dirty="0" smtClean="0"/>
                        <a:t>Mister (Mr.)</a:t>
                      </a:r>
                      <a:endParaRPr lang="en-US" dirty="0"/>
                    </a:p>
                  </a:txBody>
                  <a:tcPr/>
                </a:tc>
                <a:tc>
                  <a:txBody>
                    <a:bodyPr/>
                    <a:lstStyle/>
                    <a:p>
                      <a:r>
                        <a:rPr lang="en-US" dirty="0" smtClean="0"/>
                        <a:t>Company (Co.)</a:t>
                      </a:r>
                      <a:endParaRPr lang="en-US" dirty="0"/>
                    </a:p>
                  </a:txBody>
                  <a:tcPr/>
                </a:tc>
                <a:tc>
                  <a:txBody>
                    <a:bodyPr/>
                    <a:lstStyle/>
                    <a:p>
                      <a:r>
                        <a:rPr lang="en-US" dirty="0" smtClean="0"/>
                        <a:t>Monday (Mon.)</a:t>
                      </a:r>
                      <a:endParaRPr lang="en-US" dirty="0"/>
                    </a:p>
                  </a:txBody>
                  <a:tcPr/>
                </a:tc>
                <a:tc>
                  <a:txBody>
                    <a:bodyPr/>
                    <a:lstStyle/>
                    <a:p>
                      <a:r>
                        <a:rPr lang="en-US" dirty="0" smtClean="0"/>
                        <a:t>Street (St.)</a:t>
                      </a:r>
                      <a:endParaRPr lang="en-US" dirty="0"/>
                    </a:p>
                  </a:txBody>
                  <a:tcPr/>
                </a:tc>
                <a:tc>
                  <a:txBody>
                    <a:bodyPr/>
                    <a:lstStyle/>
                    <a:p>
                      <a:r>
                        <a:rPr lang="en-US" dirty="0" smtClean="0"/>
                        <a:t>Nebraska</a:t>
                      </a:r>
                      <a:r>
                        <a:rPr lang="en-US" baseline="0" dirty="0" smtClean="0"/>
                        <a:t> (NE)</a:t>
                      </a:r>
                      <a:endParaRPr lang="en-US" dirty="0"/>
                    </a:p>
                  </a:txBody>
                  <a:tcPr/>
                </a:tc>
                <a:tc>
                  <a:txBody>
                    <a:bodyPr/>
                    <a:lstStyle/>
                    <a:p>
                      <a:r>
                        <a:rPr lang="en-US" dirty="0" smtClean="0"/>
                        <a:t>Inch (in.)</a:t>
                      </a:r>
                      <a:endParaRPr lang="en-US" dirty="0"/>
                    </a:p>
                  </a:txBody>
                  <a:tcPr/>
                </a:tc>
              </a:tr>
              <a:tr h="370840">
                <a:tc>
                  <a:txBody>
                    <a:bodyPr/>
                    <a:lstStyle/>
                    <a:p>
                      <a:r>
                        <a:rPr lang="en-US" dirty="0" smtClean="0"/>
                        <a:t>A married woman (Mrs.)</a:t>
                      </a:r>
                      <a:endParaRPr lang="en-US" dirty="0"/>
                    </a:p>
                  </a:txBody>
                  <a:tcPr/>
                </a:tc>
                <a:tc>
                  <a:txBody>
                    <a:bodyPr/>
                    <a:lstStyle/>
                    <a:p>
                      <a:r>
                        <a:rPr lang="en-US" dirty="0" smtClean="0"/>
                        <a:t>Corporation</a:t>
                      </a:r>
                      <a:r>
                        <a:rPr lang="en-US" baseline="0" dirty="0" smtClean="0"/>
                        <a:t> (Corp.)</a:t>
                      </a:r>
                      <a:endParaRPr lang="en-US" dirty="0"/>
                    </a:p>
                  </a:txBody>
                  <a:tcPr/>
                </a:tc>
                <a:tc>
                  <a:txBody>
                    <a:bodyPr/>
                    <a:lstStyle/>
                    <a:p>
                      <a:r>
                        <a:rPr lang="en-US" dirty="0" smtClean="0"/>
                        <a:t>Wednesday (Wed.)</a:t>
                      </a:r>
                      <a:endParaRPr lang="en-US" dirty="0"/>
                    </a:p>
                  </a:txBody>
                  <a:tcPr/>
                </a:tc>
                <a:tc>
                  <a:txBody>
                    <a:bodyPr/>
                    <a:lstStyle/>
                    <a:p>
                      <a:r>
                        <a:rPr lang="en-US" dirty="0" smtClean="0"/>
                        <a:t>Avenue (Ave.)</a:t>
                      </a:r>
                      <a:endParaRPr lang="en-US" dirty="0"/>
                    </a:p>
                  </a:txBody>
                  <a:tcPr/>
                </a:tc>
                <a:tc>
                  <a:txBody>
                    <a:bodyPr/>
                    <a:lstStyle/>
                    <a:p>
                      <a:r>
                        <a:rPr lang="en-US" dirty="0" smtClean="0"/>
                        <a:t>New York</a:t>
                      </a:r>
                      <a:r>
                        <a:rPr lang="en-US" baseline="0" dirty="0" smtClean="0"/>
                        <a:t> (NY)</a:t>
                      </a:r>
                      <a:endParaRPr lang="en-US" dirty="0"/>
                    </a:p>
                  </a:txBody>
                  <a:tcPr/>
                </a:tc>
                <a:tc>
                  <a:txBody>
                    <a:bodyPr/>
                    <a:lstStyle/>
                    <a:p>
                      <a:r>
                        <a:rPr lang="en-US" dirty="0" smtClean="0"/>
                        <a:t>Foot (ft.)</a:t>
                      </a:r>
                      <a:endParaRPr lang="en-US" dirty="0"/>
                    </a:p>
                  </a:txBody>
                  <a:tcPr/>
                </a:tc>
              </a:tr>
              <a:tr h="370840">
                <a:tc>
                  <a:txBody>
                    <a:bodyPr/>
                    <a:lstStyle/>
                    <a:p>
                      <a:r>
                        <a:rPr lang="en-US" dirty="0" smtClean="0"/>
                        <a:t>Doctor (Dr.)</a:t>
                      </a:r>
                      <a:endParaRPr lang="en-US" dirty="0"/>
                    </a:p>
                  </a:txBody>
                  <a:tcPr/>
                </a:tc>
                <a:tc>
                  <a:txBody>
                    <a:bodyPr/>
                    <a:lstStyle/>
                    <a:p>
                      <a:r>
                        <a:rPr lang="en-US" dirty="0" smtClean="0"/>
                        <a:t>Incorporated (Inc.)</a:t>
                      </a:r>
                      <a:endParaRPr lang="en-US" dirty="0"/>
                    </a:p>
                  </a:txBody>
                  <a:tcPr/>
                </a:tc>
                <a:tc>
                  <a:txBody>
                    <a:bodyPr/>
                    <a:lstStyle/>
                    <a:p>
                      <a:r>
                        <a:rPr lang="en-US" dirty="0" smtClean="0"/>
                        <a:t>January (Jan.)</a:t>
                      </a:r>
                      <a:endParaRPr lang="en-US" dirty="0"/>
                    </a:p>
                  </a:txBody>
                  <a:tcPr/>
                </a:tc>
                <a:tc>
                  <a:txBody>
                    <a:bodyPr/>
                    <a:lstStyle/>
                    <a:p>
                      <a:r>
                        <a:rPr lang="en-US" dirty="0" smtClean="0"/>
                        <a:t>Apartment</a:t>
                      </a:r>
                      <a:r>
                        <a:rPr lang="en-US" baseline="0" dirty="0" smtClean="0"/>
                        <a:t> (Apt.)</a:t>
                      </a:r>
                      <a:endParaRPr lang="en-US" dirty="0"/>
                    </a:p>
                  </a:txBody>
                  <a:tcPr/>
                </a:tc>
                <a:tc>
                  <a:txBody>
                    <a:bodyPr/>
                    <a:lstStyle/>
                    <a:p>
                      <a:r>
                        <a:rPr lang="en-US" dirty="0" smtClean="0"/>
                        <a:t>Illinois (IL)</a:t>
                      </a:r>
                      <a:endParaRPr lang="en-US" dirty="0"/>
                    </a:p>
                  </a:txBody>
                  <a:tcPr/>
                </a:tc>
                <a:tc>
                  <a:txBody>
                    <a:bodyPr/>
                    <a:lstStyle/>
                    <a:p>
                      <a:r>
                        <a:rPr lang="en-US" dirty="0" smtClean="0"/>
                        <a:t>Kilometer (km.)</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lide(fromBottom)">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Titles and Abbreviations</a:t>
            </a:r>
            <a:endParaRPr lang="en-US" dirty="0"/>
          </a:p>
        </p:txBody>
      </p:sp>
      <p:sp>
        <p:nvSpPr>
          <p:cNvPr id="6" name="Text Placeholder 5"/>
          <p:cNvSpPr>
            <a:spLocks noGrp="1"/>
          </p:cNvSpPr>
          <p:nvPr>
            <p:ph type="body" idx="1"/>
          </p:nvPr>
        </p:nvSpPr>
        <p:spPr/>
        <p:txBody>
          <a:bodyPr/>
          <a:lstStyle/>
          <a:p>
            <a:r>
              <a:rPr lang="en-US" dirty="0" smtClean="0"/>
              <a:t>Skill </a:t>
            </a:r>
            <a:endParaRPr lang="en-US" dirty="0"/>
          </a:p>
        </p:txBody>
      </p:sp>
      <p:sp>
        <p:nvSpPr>
          <p:cNvPr id="7" name="Content Placeholder 6"/>
          <p:cNvSpPr>
            <a:spLocks noGrp="1"/>
          </p:cNvSpPr>
          <p:nvPr>
            <p:ph sz="half" idx="2"/>
          </p:nvPr>
        </p:nvSpPr>
        <p:spPr/>
        <p:txBody>
          <a:bodyPr/>
          <a:lstStyle/>
          <a:p>
            <a:r>
              <a:rPr lang="en-US" dirty="0" smtClean="0"/>
              <a:t>Ask, “What is the shortened form of a word in the sentence?”</a:t>
            </a:r>
          </a:p>
          <a:p>
            <a:r>
              <a:rPr lang="en-US" dirty="0" smtClean="0"/>
              <a:t>An abbreviation usually begins with a capital letter and ends with a period.</a:t>
            </a:r>
            <a:endParaRPr lang="en-US" dirty="0"/>
          </a:p>
        </p:txBody>
      </p:sp>
      <p:sp>
        <p:nvSpPr>
          <p:cNvPr id="8" name="Text Placeholder 7"/>
          <p:cNvSpPr>
            <a:spLocks noGrp="1"/>
          </p:cNvSpPr>
          <p:nvPr>
            <p:ph type="body" sz="quarter" idx="3"/>
          </p:nvPr>
        </p:nvSpPr>
        <p:spPr/>
        <p:txBody>
          <a:bodyPr/>
          <a:lstStyle/>
          <a:p>
            <a:r>
              <a:rPr lang="en-US" dirty="0" smtClean="0"/>
              <a:t>I do</a:t>
            </a:r>
            <a:endParaRPr lang="en-US" dirty="0"/>
          </a:p>
        </p:txBody>
      </p:sp>
      <p:sp>
        <p:nvSpPr>
          <p:cNvPr id="9" name="Content Placeholder 8"/>
          <p:cNvSpPr>
            <a:spLocks noGrp="1"/>
          </p:cNvSpPr>
          <p:nvPr>
            <p:ph sz="quarter" idx="4"/>
          </p:nvPr>
        </p:nvSpPr>
        <p:spPr>
          <a:xfrm>
            <a:off x="4645025" y="2174874"/>
            <a:ext cx="4041775" cy="4408185"/>
          </a:xfrm>
        </p:spPr>
        <p:txBody>
          <a:bodyPr>
            <a:normAutofit lnSpcReduction="10000"/>
          </a:bodyPr>
          <a:lstStyle/>
          <a:p>
            <a:r>
              <a:rPr lang="en-US" dirty="0" smtClean="0"/>
              <a:t>I have an appointment with Doctor Mitchell on Friday.</a:t>
            </a:r>
          </a:p>
          <a:p>
            <a:pPr lvl="1"/>
            <a:r>
              <a:rPr lang="en-US" dirty="0" smtClean="0"/>
              <a:t>Which words in the sentence can be shortened?</a:t>
            </a:r>
          </a:p>
          <a:p>
            <a:pPr lvl="2"/>
            <a:r>
              <a:rPr lang="en-US" dirty="0" smtClean="0"/>
              <a:t>appointment</a:t>
            </a:r>
          </a:p>
          <a:p>
            <a:pPr lvl="2"/>
            <a:r>
              <a:rPr lang="en-US" dirty="0" smtClean="0"/>
              <a:t>Doctor</a:t>
            </a:r>
          </a:p>
          <a:p>
            <a:pPr lvl="2"/>
            <a:r>
              <a:rPr lang="en-US" dirty="0" smtClean="0"/>
              <a:t>Friday</a:t>
            </a:r>
          </a:p>
          <a:p>
            <a:pPr lvl="1"/>
            <a:r>
              <a:rPr lang="en-US" dirty="0" smtClean="0"/>
              <a:t>What are the abbreviations for each of the words?</a:t>
            </a:r>
          </a:p>
          <a:p>
            <a:pPr lvl="2"/>
            <a:r>
              <a:rPr lang="en-US" dirty="0" smtClean="0"/>
              <a:t>appt.</a:t>
            </a:r>
          </a:p>
          <a:p>
            <a:pPr lvl="2"/>
            <a:r>
              <a:rPr lang="en-US" dirty="0" smtClean="0"/>
              <a:t>Dr.</a:t>
            </a:r>
          </a:p>
          <a:p>
            <a:pPr lvl="2"/>
            <a:r>
              <a:rPr lang="en-US" dirty="0" smtClean="0"/>
              <a:t>Fri.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slide(fromBottom)">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slide(fromBottom)">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slide(fromBottom)">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slide(fromBottom)">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slide(fromBottom)">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slide(fromBottom)">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slide(fromBottom)">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slide(fromBottom)">
                                      <p:cBhvr>
                                        <p:cTn id="42" dur="500"/>
                                        <p:tgtEl>
                                          <p:spTgt spid="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9">
                                            <p:txEl>
                                              <p:pRg st="8" end="8"/>
                                            </p:txEl>
                                          </p:spTgt>
                                        </p:tgtEl>
                                        <p:attrNameLst>
                                          <p:attrName>style.visibility</p:attrName>
                                        </p:attrNameLst>
                                      </p:cBhvr>
                                      <p:to>
                                        <p:strVal val="visible"/>
                                      </p:to>
                                    </p:set>
                                    <p:animEffect transition="in" filter="slide(fromBottom)">
                                      <p:cBhvr>
                                        <p:cTn id="47"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a:t>
            </a:r>
            <a:endParaRPr lang="en-US" dirty="0"/>
          </a:p>
        </p:txBody>
      </p:sp>
      <p:sp>
        <p:nvSpPr>
          <p:cNvPr id="5" name="Text Placeholder 4"/>
          <p:cNvSpPr>
            <a:spLocks noGrp="1"/>
          </p:cNvSpPr>
          <p:nvPr>
            <p:ph type="body" idx="1"/>
          </p:nvPr>
        </p:nvSpPr>
        <p:spPr/>
        <p:txBody>
          <a:bodyPr/>
          <a:lstStyle/>
          <a:p>
            <a:r>
              <a:rPr lang="en-US" dirty="0" smtClean="0"/>
              <a:t>Magazine</a:t>
            </a:r>
            <a:endParaRPr lang="en-US" dirty="0"/>
          </a:p>
        </p:txBody>
      </p:sp>
      <p:sp>
        <p:nvSpPr>
          <p:cNvPr id="6" name="Content Placeholder 5"/>
          <p:cNvSpPr>
            <a:spLocks noGrp="1"/>
          </p:cNvSpPr>
          <p:nvPr>
            <p:ph sz="half" idx="2"/>
          </p:nvPr>
        </p:nvSpPr>
        <p:spPr/>
        <p:txBody>
          <a:bodyPr>
            <a:normAutofit fontScale="85000" lnSpcReduction="20000"/>
          </a:bodyPr>
          <a:lstStyle/>
          <a:p>
            <a:r>
              <a:rPr lang="en-US" b="1" dirty="0" smtClean="0"/>
              <a:t>Vocabulary and Oral Language</a:t>
            </a:r>
          </a:p>
          <a:p>
            <a:pPr lvl="1"/>
            <a:r>
              <a:rPr lang="en-US" dirty="0" smtClean="0"/>
              <a:t>Read Aloud “The Paleo Indians” (T54-T55)</a:t>
            </a:r>
          </a:p>
          <a:p>
            <a:pPr lvl="1"/>
            <a:r>
              <a:rPr lang="en-US" dirty="0" smtClean="0">
                <a:hlinkClick r:id="rId2" action="ppaction://hlinksldjump"/>
              </a:rPr>
              <a:t>Develop Background</a:t>
            </a:r>
            <a:r>
              <a:rPr lang="en-US" dirty="0" smtClean="0"/>
              <a:t> (T57)</a:t>
            </a:r>
          </a:p>
          <a:p>
            <a:r>
              <a:rPr lang="en-US" b="1" dirty="0" smtClean="0"/>
              <a:t>Comprehension</a:t>
            </a:r>
          </a:p>
          <a:p>
            <a:pPr lvl="1"/>
            <a:r>
              <a:rPr lang="en-US" dirty="0" smtClean="0">
                <a:hlinkClick r:id="rId3" action="ppaction://hlinksldjump"/>
              </a:rPr>
              <a:t>Understand Character; Analyze/Evaluate </a:t>
            </a:r>
            <a:r>
              <a:rPr lang="en-US" dirty="0" smtClean="0"/>
              <a:t>(T58-T59)</a:t>
            </a:r>
          </a:p>
          <a:p>
            <a:r>
              <a:rPr lang="en-US" b="1" dirty="0" smtClean="0"/>
              <a:t>Spelling</a:t>
            </a:r>
          </a:p>
          <a:p>
            <a:pPr lvl="1"/>
            <a:r>
              <a:rPr lang="en-US" dirty="0" smtClean="0"/>
              <a:t>Day 1 (T84)</a:t>
            </a:r>
          </a:p>
          <a:p>
            <a:r>
              <a:rPr lang="en-US" b="1" dirty="0" smtClean="0"/>
              <a:t>Grammar</a:t>
            </a:r>
          </a:p>
          <a:p>
            <a:pPr lvl="1"/>
            <a:r>
              <a:rPr lang="en-US" dirty="0" smtClean="0">
                <a:hlinkClick r:id="rId4" action="ppaction://hlinksldjump"/>
              </a:rPr>
              <a:t>Day 1 (T86)</a:t>
            </a:r>
            <a:endParaRPr lang="en-US" dirty="0" smtClean="0"/>
          </a:p>
          <a:p>
            <a:r>
              <a:rPr lang="en-US" b="1" dirty="0" smtClean="0"/>
              <a:t>Writing</a:t>
            </a:r>
          </a:p>
          <a:p>
            <a:pPr lvl="1"/>
            <a:r>
              <a:rPr lang="en-US" dirty="0" smtClean="0">
                <a:hlinkClick r:id="rId5" action="ppaction://hlinksldjump"/>
              </a:rPr>
              <a:t>Day 1 (T88)</a:t>
            </a:r>
            <a:endParaRPr lang="en-US" dirty="0"/>
          </a:p>
        </p:txBody>
      </p:sp>
      <p:sp>
        <p:nvSpPr>
          <p:cNvPr id="7" name="Text Placeholder 6"/>
          <p:cNvSpPr>
            <a:spLocks noGrp="1"/>
          </p:cNvSpPr>
          <p:nvPr>
            <p:ph type="body" sz="quarter" idx="3"/>
          </p:nvPr>
        </p:nvSpPr>
        <p:spPr/>
        <p:txBody>
          <a:bodyPr/>
          <a:lstStyle/>
          <a:p>
            <a:r>
              <a:rPr lang="en-US" dirty="0" smtClean="0"/>
              <a:t>Novel</a:t>
            </a:r>
            <a:endParaRPr lang="en-US" dirty="0"/>
          </a:p>
        </p:txBody>
      </p:sp>
      <p:sp>
        <p:nvSpPr>
          <p:cNvPr id="8" name="Content Placeholder 7"/>
          <p:cNvSpPr>
            <a:spLocks noGrp="1"/>
          </p:cNvSpPr>
          <p:nvPr>
            <p:ph sz="quarter" idx="4"/>
          </p:nvPr>
        </p:nvSpPr>
        <p:spPr/>
        <p:txBody>
          <a:bodyPr/>
          <a:lstStyle/>
          <a:p>
            <a:r>
              <a:rPr lang="en-US" b="1" dirty="0" smtClean="0">
                <a:hlinkClick r:id="rId6" action="ppaction://hlinksldjump"/>
              </a:rPr>
              <a:t>Mysteries of the Mummy Kids</a:t>
            </a:r>
            <a:endParaRPr lang="en-US" b="1" dirty="0" smtClean="0"/>
          </a:p>
          <a:p>
            <a:r>
              <a:rPr lang="en-US" b="1" dirty="0" smtClean="0">
                <a:hlinkClick r:id="rId7" action="ppaction://hlinksldjump"/>
              </a:rPr>
              <a:t>Skunk Scout</a:t>
            </a:r>
            <a:endParaRPr lang="en-US" b="1" dirty="0" smtClean="0"/>
          </a:p>
          <a:p>
            <a:r>
              <a:rPr lang="en-US" b="1" dirty="0" smtClean="0">
                <a:hlinkClick r:id="rId8" action="ppaction://hlinksldjump"/>
              </a:rPr>
              <a:t>Frindle</a:t>
            </a:r>
            <a:endParaRPr lang="en-US" b="1" dirty="0"/>
          </a:p>
        </p:txBody>
      </p:sp>
      <p:sp>
        <p:nvSpPr>
          <p:cNvPr id="9" name="TextBox 8"/>
          <p:cNvSpPr txBox="1"/>
          <p:nvPr/>
        </p:nvSpPr>
        <p:spPr>
          <a:xfrm>
            <a:off x="6284981" y="6504896"/>
            <a:ext cx="1796999" cy="369332"/>
          </a:xfrm>
          <a:prstGeom prst="rect">
            <a:avLst/>
          </a:prstGeom>
          <a:noFill/>
        </p:spPr>
        <p:txBody>
          <a:bodyPr wrap="none" rtlCol="0">
            <a:spAutoFit/>
          </a:bodyPr>
          <a:lstStyle/>
          <a:p>
            <a:r>
              <a:rPr lang="en-US" dirty="0" smtClean="0">
                <a:hlinkClick r:id="rId9" action="ppaction://hlinksldjump"/>
              </a:rPr>
              <a:t>Back to Week 2</a:t>
            </a:r>
            <a:endParaRPr lang="en-US" dirty="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and Abbreviations</a:t>
            </a:r>
            <a:endParaRPr lang="en-US"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normAutofit/>
          </a:bodyPr>
          <a:lstStyle/>
          <a:p>
            <a:r>
              <a:rPr lang="en-US" dirty="0" smtClean="0"/>
              <a:t> Ask, “What is the shortened form of a word in the sentence?”</a:t>
            </a:r>
          </a:p>
          <a:p>
            <a:r>
              <a:rPr lang="en-US" dirty="0" smtClean="0"/>
              <a:t>An abbreviation usually begins with a capital letter and ends with a period.</a:t>
            </a:r>
          </a:p>
          <a:p>
            <a:endParaRPr lang="en-US" dirty="0"/>
          </a:p>
        </p:txBody>
      </p:sp>
      <p:sp>
        <p:nvSpPr>
          <p:cNvPr id="5" name="Text Placeholder 4"/>
          <p:cNvSpPr>
            <a:spLocks noGrp="1"/>
          </p:cNvSpPr>
          <p:nvPr>
            <p:ph type="body" sz="quarter" idx="3"/>
          </p:nvPr>
        </p:nvSpPr>
        <p:spPr/>
        <p:txBody>
          <a:bodyPr/>
          <a:lstStyle/>
          <a:p>
            <a:r>
              <a:rPr lang="en-US" dirty="0" smtClean="0"/>
              <a:t>We do</a:t>
            </a:r>
            <a:endParaRPr lang="en-US" dirty="0"/>
          </a:p>
        </p:txBody>
      </p:sp>
      <p:sp>
        <p:nvSpPr>
          <p:cNvPr id="6" name="Content Placeholder 5"/>
          <p:cNvSpPr>
            <a:spLocks noGrp="1"/>
          </p:cNvSpPr>
          <p:nvPr>
            <p:ph sz="quarter" idx="4"/>
          </p:nvPr>
        </p:nvSpPr>
        <p:spPr/>
        <p:txBody>
          <a:bodyPr/>
          <a:lstStyle/>
          <a:p>
            <a:r>
              <a:rPr lang="en-US" dirty="0" smtClean="0"/>
              <a:t>My mom words on Circle Avenue for XYZ Corporation.</a:t>
            </a:r>
          </a:p>
          <a:p>
            <a:pPr lvl="1"/>
            <a:r>
              <a:rPr lang="en-US" dirty="0" smtClean="0"/>
              <a:t>Which words can we shorten?</a:t>
            </a:r>
          </a:p>
          <a:p>
            <a:pPr lvl="1"/>
            <a:r>
              <a:rPr lang="en-US" dirty="0" smtClean="0"/>
              <a:t>What are the abbreviations?</a:t>
            </a:r>
          </a:p>
          <a:p>
            <a:pPr lvl="1"/>
            <a:r>
              <a:rPr lang="en-US" dirty="0" smtClean="0"/>
              <a:t>How do you know?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1000"/>
                                        <p:tgtEl>
                                          <p:spTgt spid="6">
                                            <p:txEl>
                                              <p:pRg st="1" end="1"/>
                                            </p:txEl>
                                          </p:spTgt>
                                        </p:tgtEl>
                                      </p:cBhvr>
                                    </p:animEffect>
                                    <p:anim calcmode="lin" valueType="num">
                                      <p:cBhvr>
                                        <p:cTn id="1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1000"/>
                                        <p:tgtEl>
                                          <p:spTgt spid="6">
                                            <p:txEl>
                                              <p:pRg st="2" end="2"/>
                                            </p:txEl>
                                          </p:spTgt>
                                        </p:tgtEl>
                                      </p:cBhvr>
                                    </p:animEffect>
                                    <p:anim calcmode="lin" valueType="num">
                                      <p:cBhvr>
                                        <p:cTn id="2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fade">
                                      <p:cBhvr>
                                        <p:cTn id="31" dur="1000"/>
                                        <p:tgtEl>
                                          <p:spTgt spid="6">
                                            <p:txEl>
                                              <p:pRg st="3" end="3"/>
                                            </p:txEl>
                                          </p:spTgt>
                                        </p:tgtEl>
                                      </p:cBhvr>
                                    </p:animEffect>
                                    <p:anim calcmode="lin" valueType="num">
                                      <p:cBhvr>
                                        <p:cTn id="3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and Abbreviations</a:t>
            </a:r>
            <a:endParaRPr lang="en-US" dirty="0"/>
          </a:p>
        </p:txBody>
      </p:sp>
      <p:sp>
        <p:nvSpPr>
          <p:cNvPr id="3" name="Text Placeholder 2"/>
          <p:cNvSpPr>
            <a:spLocks noGrp="1"/>
          </p:cNvSpPr>
          <p:nvPr>
            <p:ph type="body" idx="1"/>
          </p:nvPr>
        </p:nvSpPr>
        <p:spPr/>
        <p:txBody>
          <a:bodyPr/>
          <a:lstStyle/>
          <a:p>
            <a:r>
              <a:rPr lang="en-US" dirty="0" smtClean="0"/>
              <a:t>Skill </a:t>
            </a:r>
            <a:endParaRPr lang="en-US" dirty="0"/>
          </a:p>
        </p:txBody>
      </p:sp>
      <p:sp>
        <p:nvSpPr>
          <p:cNvPr id="4" name="Content Placeholder 3"/>
          <p:cNvSpPr>
            <a:spLocks noGrp="1"/>
          </p:cNvSpPr>
          <p:nvPr>
            <p:ph sz="half" idx="2"/>
          </p:nvPr>
        </p:nvSpPr>
        <p:spPr/>
        <p:txBody>
          <a:bodyPr>
            <a:normAutofit/>
          </a:bodyPr>
          <a:lstStyle/>
          <a:p>
            <a:r>
              <a:rPr lang="en-US" dirty="0" smtClean="0"/>
              <a:t>Ask, “What is the shortened form of a word in the sentence?”</a:t>
            </a:r>
          </a:p>
          <a:p>
            <a:r>
              <a:rPr lang="en-US" dirty="0" smtClean="0"/>
              <a:t>An abbreviation usually begins with a capital letter and ends with a period.</a:t>
            </a:r>
          </a:p>
          <a:p>
            <a:pPr>
              <a:buNone/>
            </a:pPr>
            <a:endParaRPr lang="en-US" dirty="0"/>
          </a:p>
        </p:txBody>
      </p:sp>
      <p:sp>
        <p:nvSpPr>
          <p:cNvPr id="5" name="Text Placeholder 4"/>
          <p:cNvSpPr>
            <a:spLocks noGrp="1"/>
          </p:cNvSpPr>
          <p:nvPr>
            <p:ph type="body" sz="quarter" idx="3"/>
          </p:nvPr>
        </p:nvSpPr>
        <p:spPr/>
        <p:txBody>
          <a:bodyPr/>
          <a:lstStyle/>
          <a:p>
            <a:r>
              <a:rPr lang="en-US" dirty="0" smtClean="0"/>
              <a:t>You do</a:t>
            </a:r>
            <a:endParaRPr lang="en-US" dirty="0"/>
          </a:p>
        </p:txBody>
      </p:sp>
      <p:sp>
        <p:nvSpPr>
          <p:cNvPr id="6" name="Content Placeholder 5"/>
          <p:cNvSpPr>
            <a:spLocks noGrp="1"/>
          </p:cNvSpPr>
          <p:nvPr>
            <p:ph sz="quarter" idx="4"/>
          </p:nvPr>
        </p:nvSpPr>
        <p:spPr/>
        <p:txBody>
          <a:bodyPr/>
          <a:lstStyle/>
          <a:p>
            <a:r>
              <a:rPr lang="en-US" dirty="0" smtClean="0"/>
              <a:t>She is going to Sacramento, California on August 20, 2011.</a:t>
            </a:r>
          </a:p>
          <a:p>
            <a:r>
              <a:rPr lang="en-US" dirty="0" smtClean="0"/>
              <a:t>Write the abbreviations for 2 of the words in the sentence.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a:t>
            </a:r>
            <a:endParaRPr lang="en-US" dirty="0"/>
          </a:p>
        </p:txBody>
      </p:sp>
      <p:sp>
        <p:nvSpPr>
          <p:cNvPr id="3" name="Text Placeholder 2"/>
          <p:cNvSpPr>
            <a:spLocks noGrp="1"/>
          </p:cNvSpPr>
          <p:nvPr>
            <p:ph type="body" idx="1"/>
          </p:nvPr>
        </p:nvSpPr>
        <p:spPr/>
        <p:txBody>
          <a:bodyPr/>
          <a:lstStyle/>
          <a:p>
            <a:r>
              <a:rPr lang="en-US" dirty="0" smtClean="0"/>
              <a:t>Closure</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What is a shortened form of a word?</a:t>
            </a:r>
          </a:p>
          <a:p>
            <a:r>
              <a:rPr lang="en-US" dirty="0" smtClean="0"/>
              <a:t>What is the correct way to abbreviate the following: In October, Mister Simms watches the birds fly north. </a:t>
            </a:r>
          </a:p>
          <a:p>
            <a:pPr marL="914400" lvl="1" indent="-457200">
              <a:buAutoNum type="alphaLcParenR"/>
            </a:pPr>
            <a:r>
              <a:rPr lang="en-US" dirty="0" smtClean="0"/>
              <a:t>In Oct., Mrs. Simms watches the birds fly north.</a:t>
            </a:r>
          </a:p>
          <a:p>
            <a:pPr marL="914400" lvl="1" indent="-457200">
              <a:buAutoNum type="alphaLcParenR"/>
            </a:pPr>
            <a:r>
              <a:rPr lang="en-US" dirty="0" smtClean="0"/>
              <a:t>In Oct., Mr. Simms watches the birds fly north.</a:t>
            </a:r>
          </a:p>
          <a:p>
            <a:r>
              <a:rPr lang="en-US" dirty="0" smtClean="0"/>
              <a:t>What is one thing you learned today?</a:t>
            </a:r>
            <a:endParaRPr lang="en-US" dirty="0"/>
          </a:p>
        </p:txBody>
      </p:sp>
      <p:sp>
        <p:nvSpPr>
          <p:cNvPr id="5" name="Text Placeholder 4"/>
          <p:cNvSpPr>
            <a:spLocks noGrp="1"/>
          </p:cNvSpPr>
          <p:nvPr>
            <p:ph type="body" sz="quarter" idx="3"/>
          </p:nvPr>
        </p:nvSpPr>
        <p:spPr/>
        <p:txBody>
          <a:bodyPr/>
          <a:lstStyle/>
          <a:p>
            <a:r>
              <a:rPr lang="en-US" dirty="0" smtClean="0"/>
              <a:t>Independent Practice</a:t>
            </a:r>
            <a:endParaRPr lang="en-US" dirty="0"/>
          </a:p>
        </p:txBody>
      </p:sp>
      <p:sp>
        <p:nvSpPr>
          <p:cNvPr id="6" name="Content Placeholder 5"/>
          <p:cNvSpPr>
            <a:spLocks noGrp="1"/>
          </p:cNvSpPr>
          <p:nvPr>
            <p:ph sz="quarter" idx="4"/>
          </p:nvPr>
        </p:nvSpPr>
        <p:spPr/>
        <p:txBody>
          <a:bodyPr/>
          <a:lstStyle/>
          <a:p>
            <a:r>
              <a:rPr lang="en-US" dirty="0" smtClean="0"/>
              <a:t>Sunday</a:t>
            </a:r>
          </a:p>
          <a:p>
            <a:r>
              <a:rPr lang="en-US" dirty="0" smtClean="0"/>
              <a:t>West Virginia</a:t>
            </a:r>
          </a:p>
          <a:p>
            <a:r>
              <a:rPr lang="en-US" dirty="0" smtClean="0"/>
              <a:t>Boulevard</a:t>
            </a:r>
          </a:p>
          <a:p>
            <a:r>
              <a:rPr lang="en-US" dirty="0" smtClean="0"/>
              <a:t>Junior</a:t>
            </a:r>
          </a:p>
          <a:p>
            <a:r>
              <a:rPr lang="en-US" dirty="0" smtClean="0"/>
              <a:t>Department</a:t>
            </a:r>
            <a:endParaRPr lang="en-US" dirty="0"/>
          </a:p>
        </p:txBody>
      </p:sp>
      <p:sp>
        <p:nvSpPr>
          <p:cNvPr id="7" name="TextBox 6"/>
          <p:cNvSpPr txBox="1"/>
          <p:nvPr/>
        </p:nvSpPr>
        <p:spPr>
          <a:xfrm>
            <a:off x="6303804" y="6536592"/>
            <a:ext cx="1621620" cy="369332"/>
          </a:xfrm>
          <a:prstGeom prst="rect">
            <a:avLst/>
          </a:prstGeom>
          <a:noFill/>
        </p:spPr>
        <p:txBody>
          <a:bodyPr wrap="none" rtlCol="0">
            <a:spAutoFit/>
          </a:bodyPr>
          <a:lstStyle/>
          <a:p>
            <a:r>
              <a:rPr lang="en-US" dirty="0" smtClean="0">
                <a:hlinkClick r:id="rId2" action="ppaction://hlinksldjump"/>
              </a:rPr>
              <a:t>Back to Day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6">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slide(fromBottom)">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Introduce the Focus Trait: Organization</a:t>
            </a:r>
            <a:endParaRPr lang="en-US" dirty="0"/>
          </a:p>
        </p:txBody>
      </p:sp>
      <p:sp>
        <p:nvSpPr>
          <p:cNvPr id="3" name="Text Placeholder 2"/>
          <p:cNvSpPr>
            <a:spLocks noGrp="1"/>
          </p:cNvSpPr>
          <p:nvPr>
            <p:ph type="body" idx="1"/>
          </p:nvPr>
        </p:nvSpPr>
        <p:spPr/>
        <p:txBody>
          <a:bodyPr/>
          <a:lstStyle/>
          <a:p>
            <a:r>
              <a:rPr lang="en-US" dirty="0" smtClean="0"/>
              <a:t>Importance</a:t>
            </a:r>
            <a:endParaRPr lang="en-US" dirty="0"/>
          </a:p>
        </p:txBody>
      </p:sp>
      <p:sp>
        <p:nvSpPr>
          <p:cNvPr id="4" name="Content Placeholder 3"/>
          <p:cNvSpPr>
            <a:spLocks noGrp="1"/>
          </p:cNvSpPr>
          <p:nvPr>
            <p:ph sz="half" idx="2"/>
          </p:nvPr>
        </p:nvSpPr>
        <p:spPr/>
        <p:txBody>
          <a:bodyPr/>
          <a:lstStyle/>
          <a:p>
            <a:r>
              <a:rPr lang="en-US" dirty="0" smtClean="0"/>
              <a:t>Good writers make sure that the topic of their writing is clear from the beginning.</a:t>
            </a:r>
            <a:endParaRPr lang="en-US" dirty="0"/>
          </a:p>
        </p:txBody>
      </p:sp>
      <p:sp>
        <p:nvSpPr>
          <p:cNvPr id="5" name="Text Placeholder 4"/>
          <p:cNvSpPr>
            <a:spLocks noGrp="1"/>
          </p:cNvSpPr>
          <p:nvPr>
            <p:ph type="body" sz="quarter" idx="3"/>
          </p:nvPr>
        </p:nvSpPr>
        <p:spPr/>
        <p:txBody>
          <a:bodyPr/>
          <a:lstStyle/>
          <a:p>
            <a:r>
              <a:rPr lang="en-US" dirty="0" smtClean="0"/>
              <a:t>Skill</a:t>
            </a:r>
            <a:endParaRPr lang="en-US" dirty="0"/>
          </a:p>
        </p:txBody>
      </p:sp>
      <p:sp>
        <p:nvSpPr>
          <p:cNvPr id="6" name="Content Placeholder 5"/>
          <p:cNvSpPr>
            <a:spLocks noGrp="1"/>
          </p:cNvSpPr>
          <p:nvPr>
            <p:ph sz="quarter" idx="4"/>
          </p:nvPr>
        </p:nvSpPr>
        <p:spPr/>
        <p:txBody>
          <a:bodyPr/>
          <a:lstStyle/>
          <a:p>
            <a:r>
              <a:rPr lang="en-US" dirty="0" smtClean="0"/>
              <a:t>The problem should be stated clearly at the opening of a problem/solution paragraph.</a:t>
            </a:r>
          </a:p>
          <a:p>
            <a:r>
              <a:rPr lang="en-US" dirty="0" smtClean="0"/>
              <a:t>A clearly stated problem is detailed and specific.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lide(fromBottom)">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Introduce the Focus Trait: Organization</a:t>
            </a:r>
            <a:endParaRPr lang="en-US" dirty="0"/>
          </a:p>
        </p:txBody>
      </p:sp>
      <p:sp>
        <p:nvSpPr>
          <p:cNvPr id="3" name="Text Placeholder 2"/>
          <p:cNvSpPr>
            <a:spLocks noGrp="1"/>
          </p:cNvSpPr>
          <p:nvPr>
            <p:ph type="body" idx="1"/>
          </p:nvPr>
        </p:nvSpPr>
        <p:spPr/>
        <p:txBody>
          <a:bodyPr/>
          <a:lstStyle/>
          <a:p>
            <a:r>
              <a:rPr lang="en-US" dirty="0" smtClean="0"/>
              <a:t>“Mysteries at Cliff Palace”</a:t>
            </a:r>
            <a:endParaRPr lang="en-US" dirty="0"/>
          </a:p>
        </p:txBody>
      </p:sp>
      <p:graphicFrame>
        <p:nvGraphicFramePr>
          <p:cNvPr id="7" name="Content Placeholder 6"/>
          <p:cNvGraphicFramePr>
            <a:graphicFrameLocks noGrp="1"/>
          </p:cNvGraphicFramePr>
          <p:nvPr>
            <p:ph sz="half" idx="2"/>
          </p:nvPr>
        </p:nvGraphicFramePr>
        <p:xfrm>
          <a:off x="457200" y="2447350"/>
          <a:ext cx="4040188" cy="2651759"/>
        </p:xfrm>
        <a:graphic>
          <a:graphicData uri="http://schemas.openxmlformats.org/drawingml/2006/table">
            <a:tbl>
              <a:tblPr firstRow="1" bandRow="1">
                <a:tableStyleId>{5C22544A-7EE6-4342-B048-85BDC9FD1C3A}</a:tableStyleId>
              </a:tblPr>
              <a:tblGrid>
                <a:gridCol w="2020094"/>
                <a:gridCol w="2020094"/>
              </a:tblGrid>
              <a:tr h="370840">
                <a:tc>
                  <a:txBody>
                    <a:bodyPr/>
                    <a:lstStyle/>
                    <a:p>
                      <a:pPr algn="ctr"/>
                      <a:r>
                        <a:rPr lang="en-US" dirty="0" smtClean="0"/>
                        <a:t>Weak introduction</a:t>
                      </a:r>
                      <a:endParaRPr lang="en-US" dirty="0"/>
                    </a:p>
                  </a:txBody>
                  <a:tcPr/>
                </a:tc>
                <a:tc>
                  <a:txBody>
                    <a:bodyPr/>
                    <a:lstStyle/>
                    <a:p>
                      <a:pPr algn="ctr"/>
                      <a:r>
                        <a:rPr lang="en-US" dirty="0" smtClean="0"/>
                        <a:t>Strong introduction</a:t>
                      </a:r>
                      <a:endParaRPr lang="en-US" dirty="0"/>
                    </a:p>
                  </a:txBody>
                  <a:tcPr/>
                </a:tc>
              </a:tr>
              <a:tr h="370840">
                <a:tc>
                  <a:txBody>
                    <a:bodyPr/>
                    <a:lstStyle/>
                    <a:p>
                      <a:r>
                        <a:rPr lang="en-US" dirty="0" smtClean="0"/>
                        <a:t>Something happened to the Cliff Palace dwellers.</a:t>
                      </a:r>
                      <a:endParaRPr lang="en-US" dirty="0"/>
                    </a:p>
                  </a:txBody>
                  <a:tcPr/>
                </a:tc>
                <a:tc>
                  <a:txBody>
                    <a:bodyPr/>
                    <a:lstStyle/>
                    <a:p>
                      <a:r>
                        <a:rPr lang="en-US" dirty="0" smtClean="0"/>
                        <a:t>Researchers</a:t>
                      </a:r>
                      <a:r>
                        <a:rPr lang="en-US" baseline="0" dirty="0" smtClean="0"/>
                        <a:t> are still eager to learn why the people of Cliff Palace fled their home sometime after 1200.</a:t>
                      </a:r>
                      <a:endParaRPr lang="en-US" dirty="0"/>
                    </a:p>
                  </a:txBody>
                  <a:tcPr/>
                </a:tc>
              </a:tr>
            </a:tbl>
          </a:graphicData>
        </a:graphic>
      </p:graphicFrame>
      <p:sp>
        <p:nvSpPr>
          <p:cNvPr id="5" name="Text Placeholder 4"/>
          <p:cNvSpPr>
            <a:spLocks noGrp="1"/>
          </p:cNvSpPr>
          <p:nvPr>
            <p:ph type="body" sz="quarter" idx="3"/>
          </p:nvPr>
        </p:nvSpPr>
        <p:spPr/>
        <p:txBody>
          <a:bodyPr/>
          <a:lstStyle/>
          <a:p>
            <a:r>
              <a:rPr lang="en-US" dirty="0" smtClean="0"/>
              <a:t>Guided Practice</a:t>
            </a:r>
            <a:endParaRPr lang="en-US" dirty="0"/>
          </a:p>
        </p:txBody>
      </p:sp>
      <p:sp>
        <p:nvSpPr>
          <p:cNvPr id="6" name="Content Placeholder 5"/>
          <p:cNvSpPr>
            <a:spLocks noGrp="1"/>
          </p:cNvSpPr>
          <p:nvPr>
            <p:ph sz="quarter" idx="4"/>
          </p:nvPr>
        </p:nvSpPr>
        <p:spPr/>
        <p:txBody>
          <a:bodyPr/>
          <a:lstStyle/>
          <a:p>
            <a:r>
              <a:rPr lang="en-US" dirty="0" smtClean="0"/>
              <a:t>No one knows exactly what happened in the past.</a:t>
            </a:r>
          </a:p>
          <a:p>
            <a:r>
              <a:rPr lang="en-US" dirty="0" smtClean="0"/>
              <a:t>What details could we add to make this opening more clear and specific?</a:t>
            </a:r>
            <a:endParaRPr lang="en-US" dirty="0"/>
          </a:p>
        </p:txBody>
      </p:sp>
      <p:sp>
        <p:nvSpPr>
          <p:cNvPr id="8" name="TextBox 7"/>
          <p:cNvSpPr txBox="1"/>
          <p:nvPr/>
        </p:nvSpPr>
        <p:spPr>
          <a:xfrm>
            <a:off x="480141" y="5483302"/>
            <a:ext cx="4164883" cy="830997"/>
          </a:xfrm>
          <a:prstGeom prst="rect">
            <a:avLst/>
          </a:prstGeom>
          <a:noFill/>
        </p:spPr>
        <p:txBody>
          <a:bodyPr wrap="square" rtlCol="0">
            <a:spAutoFit/>
          </a:bodyPr>
          <a:lstStyle/>
          <a:p>
            <a:r>
              <a:rPr lang="en-US" sz="2400" dirty="0" smtClean="0"/>
              <a:t>Why is the second example stronger?</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slide(fromBottom)">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slide(fromBottom)">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Introduce the Focus Trait: Organization</a:t>
            </a:r>
            <a:endParaRPr lang="en-US" dirty="0"/>
          </a:p>
        </p:txBody>
      </p:sp>
      <p:sp>
        <p:nvSpPr>
          <p:cNvPr id="3" name="Text Placeholder 2"/>
          <p:cNvSpPr>
            <a:spLocks noGrp="1"/>
          </p:cNvSpPr>
          <p:nvPr>
            <p:ph type="body" idx="1"/>
          </p:nvPr>
        </p:nvSpPr>
        <p:spPr/>
        <p:txBody>
          <a:bodyPr/>
          <a:lstStyle/>
          <a:p>
            <a:r>
              <a:rPr lang="en-US" dirty="0" smtClean="0"/>
              <a:t>Apply</a:t>
            </a:r>
            <a:endParaRPr lang="en-US" dirty="0"/>
          </a:p>
        </p:txBody>
      </p:sp>
      <p:sp>
        <p:nvSpPr>
          <p:cNvPr id="4" name="Content Placeholder 3"/>
          <p:cNvSpPr>
            <a:spLocks noGrp="1"/>
          </p:cNvSpPr>
          <p:nvPr>
            <p:ph sz="half" idx="2"/>
          </p:nvPr>
        </p:nvSpPr>
        <p:spPr/>
        <p:txBody>
          <a:bodyPr/>
          <a:lstStyle/>
          <a:p>
            <a:r>
              <a:rPr lang="en-US" dirty="0" smtClean="0"/>
              <a:t>There are unanswered questions about the Cliff Palace dwellers.</a:t>
            </a:r>
          </a:p>
          <a:p>
            <a:endParaRPr lang="en-US" dirty="0" smtClean="0"/>
          </a:p>
          <a:p>
            <a:r>
              <a:rPr lang="en-US" dirty="0" smtClean="0"/>
              <a:t>Add details to make this opening more clear and specific.</a:t>
            </a:r>
            <a:endParaRPr lang="en-US" dirty="0"/>
          </a:p>
        </p:txBody>
      </p:sp>
      <p:sp>
        <p:nvSpPr>
          <p:cNvPr id="5" name="Text Placeholder 4"/>
          <p:cNvSpPr>
            <a:spLocks noGrp="1"/>
          </p:cNvSpPr>
          <p:nvPr>
            <p:ph type="body" sz="quarter" idx="3"/>
          </p:nvPr>
        </p:nvSpPr>
        <p:spPr/>
        <p:txBody>
          <a:bodyPr/>
          <a:lstStyle/>
          <a:p>
            <a:r>
              <a:rPr lang="en-US" dirty="0" smtClean="0"/>
              <a:t>Independent Practice</a:t>
            </a:r>
            <a:endParaRPr lang="en-US" dirty="0"/>
          </a:p>
        </p:txBody>
      </p:sp>
      <p:sp>
        <p:nvSpPr>
          <p:cNvPr id="6" name="Content Placeholder 5"/>
          <p:cNvSpPr>
            <a:spLocks noGrp="1"/>
          </p:cNvSpPr>
          <p:nvPr>
            <p:ph sz="quarter" idx="4"/>
          </p:nvPr>
        </p:nvSpPr>
        <p:spPr/>
        <p:txBody>
          <a:bodyPr/>
          <a:lstStyle/>
          <a:p>
            <a:r>
              <a:rPr lang="en-US" dirty="0" smtClean="0"/>
              <a:t>Focus Trait: Organization: Writing Clear and Specific Openings worksheet</a:t>
            </a:r>
            <a:endParaRPr lang="en-US" dirty="0"/>
          </a:p>
        </p:txBody>
      </p:sp>
      <p:sp>
        <p:nvSpPr>
          <p:cNvPr id="7" name="TextBox 6"/>
          <p:cNvSpPr txBox="1"/>
          <p:nvPr/>
        </p:nvSpPr>
        <p:spPr>
          <a:xfrm>
            <a:off x="5947569" y="6567571"/>
            <a:ext cx="1621620" cy="369332"/>
          </a:xfrm>
          <a:prstGeom prst="rect">
            <a:avLst/>
          </a:prstGeom>
          <a:noFill/>
        </p:spPr>
        <p:txBody>
          <a:bodyPr wrap="none" rtlCol="0">
            <a:spAutoFit/>
          </a:bodyPr>
          <a:lstStyle/>
          <a:p>
            <a:r>
              <a:rPr lang="en-US" dirty="0" smtClean="0">
                <a:hlinkClick r:id="rId2" action="ppaction://hlinksldjump"/>
              </a:rPr>
              <a:t>Back to Day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3</a:t>
            </a:r>
            <a:endParaRPr lang="en-US" dirty="0"/>
          </a:p>
        </p:txBody>
      </p:sp>
      <p:sp>
        <p:nvSpPr>
          <p:cNvPr id="5" name="Text Placeholder 4"/>
          <p:cNvSpPr>
            <a:spLocks noGrp="1"/>
          </p:cNvSpPr>
          <p:nvPr>
            <p:ph type="body" idx="1"/>
          </p:nvPr>
        </p:nvSpPr>
        <p:spPr/>
        <p:txBody>
          <a:bodyPr/>
          <a:lstStyle/>
          <a:p>
            <a:r>
              <a:rPr lang="en-US" dirty="0" smtClean="0"/>
              <a:t>Magazine</a:t>
            </a:r>
            <a:endParaRPr lang="en-US" dirty="0"/>
          </a:p>
        </p:txBody>
      </p:sp>
      <p:sp>
        <p:nvSpPr>
          <p:cNvPr id="6" name="Content Placeholder 5"/>
          <p:cNvSpPr>
            <a:spLocks noGrp="1"/>
          </p:cNvSpPr>
          <p:nvPr>
            <p:ph sz="half" idx="2"/>
          </p:nvPr>
        </p:nvSpPr>
        <p:spPr/>
        <p:txBody>
          <a:bodyPr>
            <a:normAutofit fontScale="92500" lnSpcReduction="20000"/>
          </a:bodyPr>
          <a:lstStyle/>
          <a:p>
            <a:r>
              <a:rPr lang="en-US" b="1" dirty="0" smtClean="0"/>
              <a:t>Vocabulary and Oral Language</a:t>
            </a:r>
          </a:p>
          <a:p>
            <a:pPr lvl="1"/>
            <a:r>
              <a:rPr lang="en-US" dirty="0" smtClean="0"/>
              <a:t>Context cards (T56)</a:t>
            </a:r>
          </a:p>
          <a:p>
            <a:r>
              <a:rPr lang="en-US" b="1" dirty="0" smtClean="0"/>
              <a:t>Comprehension</a:t>
            </a:r>
          </a:p>
          <a:p>
            <a:pPr lvl="1"/>
            <a:r>
              <a:rPr lang="en-US" dirty="0" smtClean="0"/>
              <a:t>“Cave of the Crystals” (T68-T69)</a:t>
            </a:r>
          </a:p>
          <a:p>
            <a:pPr lvl="1"/>
            <a:r>
              <a:rPr lang="en-US" dirty="0" smtClean="0"/>
              <a:t>Poetry Place (T70-T71)</a:t>
            </a:r>
          </a:p>
          <a:p>
            <a:r>
              <a:rPr lang="en-US" b="1" dirty="0" smtClean="0"/>
              <a:t>Spelling</a:t>
            </a:r>
          </a:p>
          <a:p>
            <a:pPr lvl="1"/>
            <a:r>
              <a:rPr lang="en-US" dirty="0" smtClean="0"/>
              <a:t>Day 3 (T85)</a:t>
            </a:r>
          </a:p>
          <a:p>
            <a:r>
              <a:rPr lang="en-US" b="1" dirty="0" smtClean="0"/>
              <a:t>Grammar</a:t>
            </a:r>
          </a:p>
          <a:p>
            <a:pPr lvl="1"/>
            <a:r>
              <a:rPr lang="en-US" dirty="0" smtClean="0">
                <a:hlinkClick r:id="rId2" action="ppaction://hlinksldjump"/>
              </a:rPr>
              <a:t>Day 3 (T87)</a:t>
            </a:r>
            <a:endParaRPr lang="en-US" dirty="0" smtClean="0"/>
          </a:p>
          <a:p>
            <a:r>
              <a:rPr lang="en-US" b="1" dirty="0" smtClean="0"/>
              <a:t>Writing</a:t>
            </a:r>
          </a:p>
          <a:p>
            <a:pPr lvl="1"/>
            <a:r>
              <a:rPr lang="en-US" dirty="0" smtClean="0">
                <a:hlinkClick r:id="rId3" action="ppaction://hlinksldjump"/>
              </a:rPr>
              <a:t>Day 3 (T89)</a:t>
            </a:r>
            <a:endParaRPr lang="en-US" dirty="0"/>
          </a:p>
        </p:txBody>
      </p:sp>
      <p:sp>
        <p:nvSpPr>
          <p:cNvPr id="7" name="Text Placeholder 6"/>
          <p:cNvSpPr>
            <a:spLocks noGrp="1"/>
          </p:cNvSpPr>
          <p:nvPr>
            <p:ph type="body" sz="quarter" idx="3"/>
          </p:nvPr>
        </p:nvSpPr>
        <p:spPr/>
        <p:txBody>
          <a:bodyPr/>
          <a:lstStyle/>
          <a:p>
            <a:r>
              <a:rPr lang="en-US" dirty="0" smtClean="0"/>
              <a:t>Novel</a:t>
            </a:r>
            <a:endParaRPr lang="en-US" dirty="0"/>
          </a:p>
        </p:txBody>
      </p:sp>
      <p:sp>
        <p:nvSpPr>
          <p:cNvPr id="8" name="Content Placeholder 7"/>
          <p:cNvSpPr>
            <a:spLocks noGrp="1"/>
          </p:cNvSpPr>
          <p:nvPr>
            <p:ph sz="quarter" idx="4"/>
          </p:nvPr>
        </p:nvSpPr>
        <p:spPr/>
        <p:txBody>
          <a:bodyPr/>
          <a:lstStyle/>
          <a:p>
            <a:r>
              <a:rPr lang="en-US" b="1" dirty="0" smtClean="0">
                <a:hlinkClick r:id="rId4" action="ppaction://hlinksldjump"/>
              </a:rPr>
              <a:t>Mysteries of the Mummy Kids</a:t>
            </a:r>
            <a:endParaRPr lang="en-US" b="1" dirty="0" smtClean="0"/>
          </a:p>
          <a:p>
            <a:r>
              <a:rPr lang="en-US" b="1" dirty="0" smtClean="0">
                <a:hlinkClick r:id="rId5" action="ppaction://hlinksldjump"/>
              </a:rPr>
              <a:t>Skunk Scout</a:t>
            </a:r>
            <a:endParaRPr lang="en-US" b="1" dirty="0" smtClean="0"/>
          </a:p>
          <a:p>
            <a:r>
              <a:rPr lang="en-US" b="1" dirty="0" smtClean="0">
                <a:hlinkClick r:id="rId6" action="ppaction://hlinksldjump"/>
              </a:rPr>
              <a:t>Frindle</a:t>
            </a:r>
            <a:endParaRPr lang="en-US" b="1" dirty="0"/>
          </a:p>
        </p:txBody>
      </p:sp>
      <p:sp>
        <p:nvSpPr>
          <p:cNvPr id="9" name="TextBox 8"/>
          <p:cNvSpPr txBox="1"/>
          <p:nvPr/>
        </p:nvSpPr>
        <p:spPr>
          <a:xfrm>
            <a:off x="6194270" y="6504896"/>
            <a:ext cx="1796999" cy="369332"/>
          </a:xfrm>
          <a:prstGeom prst="rect">
            <a:avLst/>
          </a:prstGeom>
          <a:noFill/>
        </p:spPr>
        <p:txBody>
          <a:bodyPr wrap="none" rtlCol="0">
            <a:spAutoFit/>
          </a:bodyPr>
          <a:lstStyle/>
          <a:p>
            <a:r>
              <a:rPr lang="en-US" dirty="0" smtClean="0">
                <a:hlinkClick r:id="rId7" action="ppaction://hlinksldjump"/>
              </a:rPr>
              <a:t>Back to Week 2</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 Review</a:t>
            </a:r>
            <a:endParaRPr lang="en-US" dirty="0"/>
          </a:p>
        </p:txBody>
      </p:sp>
      <p:sp>
        <p:nvSpPr>
          <p:cNvPr id="3" name="Content Placeholder 2"/>
          <p:cNvSpPr>
            <a:spLocks noGrp="1"/>
          </p:cNvSpPr>
          <p:nvPr>
            <p:ph idx="1"/>
          </p:nvPr>
        </p:nvSpPr>
        <p:spPr/>
        <p:txBody>
          <a:bodyPr/>
          <a:lstStyle/>
          <a:p>
            <a:r>
              <a:rPr lang="en-US" dirty="0" smtClean="0"/>
              <a:t>We do:</a:t>
            </a:r>
          </a:p>
          <a:p>
            <a:pPr lvl="1"/>
            <a:r>
              <a:rPr lang="en-US" dirty="0" smtClean="0"/>
              <a:t>I finally finished reading the book, </a:t>
            </a:r>
            <a:r>
              <a:rPr lang="en-US" dirty="0" err="1" smtClean="0"/>
              <a:t>ramona</a:t>
            </a:r>
            <a:r>
              <a:rPr lang="en-US" dirty="0" smtClean="0"/>
              <a:t> forever on Wednesday.</a:t>
            </a:r>
          </a:p>
          <a:p>
            <a:pPr lvl="1"/>
            <a:r>
              <a:rPr lang="en-US" dirty="0" smtClean="0"/>
              <a:t>What do we do with the book title?</a:t>
            </a:r>
          </a:p>
          <a:p>
            <a:pPr lvl="1"/>
            <a:r>
              <a:rPr lang="en-US" dirty="0" smtClean="0"/>
              <a:t>How do we abbreviate Wednesday?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 Review</a:t>
            </a:r>
            <a:endParaRPr lang="en-US" dirty="0"/>
          </a:p>
        </p:txBody>
      </p:sp>
      <p:sp>
        <p:nvSpPr>
          <p:cNvPr id="3" name="Content Placeholder 2"/>
          <p:cNvSpPr>
            <a:spLocks noGrp="1"/>
          </p:cNvSpPr>
          <p:nvPr>
            <p:ph idx="1"/>
          </p:nvPr>
        </p:nvSpPr>
        <p:spPr/>
        <p:txBody>
          <a:bodyPr/>
          <a:lstStyle/>
          <a:p>
            <a:r>
              <a:rPr lang="en-US" dirty="0" smtClean="0"/>
              <a:t>Read each question.  Choose the letter that matches the correct answer.</a:t>
            </a:r>
          </a:p>
          <a:p>
            <a:pPr marL="514350" indent="-514350">
              <a:buAutoNum type="arabicPeriod"/>
            </a:pPr>
            <a:r>
              <a:rPr lang="en-US" dirty="0" smtClean="0"/>
              <a:t>What is the correct way to write the title of this book?</a:t>
            </a:r>
          </a:p>
          <a:p>
            <a:pPr marL="914400" lvl="1" indent="-514350">
              <a:buAutoNum type="alphaLcPeriod"/>
            </a:pPr>
            <a:r>
              <a:rPr lang="en-US" u="sng" dirty="0" smtClean="0"/>
              <a:t>the Black Stallion</a:t>
            </a:r>
          </a:p>
          <a:p>
            <a:pPr marL="914400" lvl="1" indent="-514350">
              <a:buAutoNum type="alphaLcPeriod"/>
            </a:pPr>
            <a:r>
              <a:rPr lang="en-US" u="sng" dirty="0" smtClean="0"/>
              <a:t>The Black Stallion</a:t>
            </a:r>
          </a:p>
          <a:p>
            <a:pPr marL="914400" lvl="1" indent="-514350">
              <a:buAutoNum type="alphaLcPeriod"/>
            </a:pPr>
            <a:r>
              <a:rPr lang="en-US" dirty="0" smtClean="0"/>
              <a:t>The Black Stallion</a:t>
            </a:r>
          </a:p>
          <a:p>
            <a:pPr marL="914400" lvl="1" indent="-514350">
              <a:buAutoNum type="alphaLcPeriod"/>
            </a:pPr>
            <a:r>
              <a:rPr lang="en-US" dirty="0" smtClean="0"/>
              <a:t>“The Black Stallion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 Review</a:t>
            </a:r>
            <a:endParaRPr lang="en-US" dirty="0"/>
          </a:p>
        </p:txBody>
      </p:sp>
      <p:sp>
        <p:nvSpPr>
          <p:cNvPr id="4" name="Content Placeholder 3"/>
          <p:cNvSpPr>
            <a:spLocks noGrp="1"/>
          </p:cNvSpPr>
          <p:nvPr>
            <p:ph sz="half" idx="1"/>
          </p:nvPr>
        </p:nvSpPr>
        <p:spPr/>
        <p:txBody>
          <a:bodyPr>
            <a:normAutofit fontScale="92500" lnSpcReduction="20000"/>
          </a:bodyPr>
          <a:lstStyle/>
          <a:p>
            <a:r>
              <a:rPr lang="en-US" dirty="0" smtClean="0"/>
              <a:t>What is the correct way to write the title of this article?</a:t>
            </a:r>
          </a:p>
          <a:p>
            <a:r>
              <a:rPr lang="en-US" dirty="0" smtClean="0"/>
              <a:t>so, you want to be a vet?</a:t>
            </a:r>
          </a:p>
          <a:p>
            <a:pPr marL="914400" lvl="1" indent="-457200">
              <a:buAutoNum type="alphaLcPeriod"/>
            </a:pPr>
            <a:r>
              <a:rPr lang="en-US" u="sng" dirty="0" smtClean="0"/>
              <a:t>So, You Want to Be a Vet?</a:t>
            </a:r>
          </a:p>
          <a:p>
            <a:pPr marL="914400" lvl="1" indent="-457200">
              <a:buAutoNum type="alphaLcPeriod"/>
            </a:pPr>
            <a:r>
              <a:rPr lang="en-US" dirty="0" smtClean="0"/>
              <a:t>“So, you want to Be a Vet?” </a:t>
            </a:r>
          </a:p>
          <a:p>
            <a:pPr marL="914400" lvl="1" indent="-457200">
              <a:buAutoNum type="alphaLcPeriod"/>
            </a:pPr>
            <a:r>
              <a:rPr lang="en-US" dirty="0" smtClean="0"/>
              <a:t>“So, You Want to Be a Vet?”</a:t>
            </a:r>
          </a:p>
          <a:p>
            <a:pPr marL="914400" lvl="1" indent="-457200">
              <a:buAutoNum type="alphaLcPeriod"/>
            </a:pPr>
            <a:r>
              <a:rPr lang="en-US" dirty="0" smtClean="0"/>
              <a:t>So, You Want to Be a Vet?</a:t>
            </a:r>
            <a:endParaRPr lang="en-US" dirty="0"/>
          </a:p>
        </p:txBody>
      </p:sp>
      <p:sp>
        <p:nvSpPr>
          <p:cNvPr id="5" name="Content Placeholder 4"/>
          <p:cNvSpPr>
            <a:spLocks noGrp="1"/>
          </p:cNvSpPr>
          <p:nvPr>
            <p:ph sz="half" idx="2"/>
          </p:nvPr>
        </p:nvSpPr>
        <p:spPr/>
        <p:txBody>
          <a:bodyPr>
            <a:normAutofit fontScale="92500" lnSpcReduction="20000"/>
          </a:bodyPr>
          <a:lstStyle/>
          <a:p>
            <a:r>
              <a:rPr lang="en-US" dirty="0" smtClean="0"/>
              <a:t>Choose the correct abbreviation for the word: Doctor</a:t>
            </a:r>
          </a:p>
          <a:p>
            <a:pPr marL="914400" lvl="1" indent="-457200">
              <a:buAutoNum type="alphaLcPeriod"/>
            </a:pPr>
            <a:r>
              <a:rPr lang="en-US" dirty="0" err="1" smtClean="0"/>
              <a:t>Dtr</a:t>
            </a:r>
            <a:r>
              <a:rPr lang="en-US" dirty="0" smtClean="0"/>
              <a:t>.</a:t>
            </a:r>
          </a:p>
          <a:p>
            <a:pPr marL="914400" lvl="1" indent="-457200">
              <a:buAutoNum type="alphaLcPeriod"/>
            </a:pPr>
            <a:r>
              <a:rPr lang="en-US" dirty="0" smtClean="0"/>
              <a:t>Doc.</a:t>
            </a:r>
          </a:p>
          <a:p>
            <a:pPr marL="914400" lvl="1" indent="-457200">
              <a:buAutoNum type="alphaLcPeriod"/>
            </a:pPr>
            <a:r>
              <a:rPr lang="en-US" dirty="0" smtClean="0"/>
              <a:t>dr.</a:t>
            </a:r>
          </a:p>
          <a:p>
            <a:pPr marL="914400" lvl="1" indent="-457200">
              <a:buAutoNum type="alphaLcPeriod"/>
            </a:pPr>
            <a:r>
              <a:rPr lang="en-US" dirty="0" smtClean="0"/>
              <a:t>Dr.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64"/>
            <a:ext cx="8229600" cy="805457"/>
          </a:xfrm>
        </p:spPr>
        <p:txBody>
          <a:bodyPr>
            <a:normAutofit fontScale="90000"/>
          </a:bodyPr>
          <a:lstStyle/>
          <a:p>
            <a:r>
              <a:rPr lang="en-US" dirty="0" smtClean="0"/>
              <a:t>Flow Chart</a:t>
            </a:r>
            <a:br>
              <a:rPr lang="en-US" dirty="0" smtClean="0"/>
            </a:br>
            <a:r>
              <a:rPr lang="en-US" sz="3600" dirty="0" smtClean="0"/>
              <a:t>The Paleo Indians Changing with the Times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5" name="Rectangle 4"/>
          <p:cNvSpPr/>
          <p:nvPr/>
        </p:nvSpPr>
        <p:spPr>
          <a:xfrm>
            <a:off x="3779184" y="2447350"/>
            <a:ext cx="1548846" cy="7125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6876877" y="2447350"/>
            <a:ext cx="1533357" cy="7125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6691015" y="4445502"/>
            <a:ext cx="1719219" cy="10223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3779184" y="4445502"/>
            <a:ext cx="1548846" cy="10223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6567107" y="6490123"/>
            <a:ext cx="1621620" cy="369332"/>
          </a:xfrm>
          <a:prstGeom prst="rect">
            <a:avLst/>
          </a:prstGeom>
          <a:noFill/>
        </p:spPr>
        <p:txBody>
          <a:bodyPr wrap="none" rtlCol="0">
            <a:spAutoFit/>
          </a:bodyPr>
          <a:lstStyle/>
          <a:p>
            <a:r>
              <a:rPr lang="en-US" dirty="0" smtClean="0">
                <a:hlinkClick r:id="rId7" action="ppaction://hlinksldjump"/>
              </a:rPr>
              <a:t>Back to Day 1</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7"/>
                                        </p:tgtEl>
                                      </p:cBhvr>
                                    </p:animEffect>
                                    <p:anim calcmode="lin" valueType="num">
                                      <p:cBhvr>
                                        <p:cTn id="21" dur="1000"/>
                                        <p:tgtEl>
                                          <p:spTgt spid="7"/>
                                        </p:tgtEl>
                                        <p:attrNameLst>
                                          <p:attrName>ppt_x</p:attrName>
                                        </p:attrNameLst>
                                      </p:cBhvr>
                                      <p:tavLst>
                                        <p:tav tm="0">
                                          <p:val>
                                            <p:strVal val="ppt_x"/>
                                          </p:val>
                                        </p:tav>
                                        <p:tav tm="100000">
                                          <p:val>
                                            <p:strVal val="ppt_x"/>
                                          </p:val>
                                        </p:tav>
                                      </p:tavLst>
                                    </p:anim>
                                    <p:anim calcmode="lin" valueType="num">
                                      <p:cBhvr>
                                        <p:cTn id="22" dur="1000"/>
                                        <p:tgtEl>
                                          <p:spTgt spid="7"/>
                                        </p:tgtEl>
                                        <p:attrNameLst>
                                          <p:attrName>ppt_y</p:attrName>
                                        </p:attrNameLst>
                                      </p:cBhvr>
                                      <p:tavLst>
                                        <p:tav tm="0">
                                          <p:val>
                                            <p:strVal val="ppt_y"/>
                                          </p:val>
                                        </p:tav>
                                        <p:tav tm="100000">
                                          <p:val>
                                            <p:strVal val="ppt_y+.1"/>
                                          </p:val>
                                        </p:tav>
                                      </p:tavLst>
                                    </p:anim>
                                    <p:set>
                                      <p:cBhvr>
                                        <p:cTn id="23" dur="1" fill="hold">
                                          <p:stCondLst>
                                            <p:cond delay="9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xit" presetSubtype="0" fill="hold" grpId="0" nodeType="clickEffect">
                                  <p:stCondLst>
                                    <p:cond delay="0"/>
                                  </p:stCondLst>
                                  <p:childTnLst>
                                    <p:animEffect transition="out" filter="fade">
                                      <p:cBhvr>
                                        <p:cTn id="27" dur="1000"/>
                                        <p:tgtEl>
                                          <p:spTgt spid="8"/>
                                        </p:tgtEl>
                                      </p:cBhvr>
                                    </p:animEffect>
                                    <p:anim calcmode="lin" valueType="num">
                                      <p:cBhvr>
                                        <p:cTn id="28" dur="1000"/>
                                        <p:tgtEl>
                                          <p:spTgt spid="8"/>
                                        </p:tgtEl>
                                        <p:attrNameLst>
                                          <p:attrName>ppt_x</p:attrName>
                                        </p:attrNameLst>
                                      </p:cBhvr>
                                      <p:tavLst>
                                        <p:tav tm="0">
                                          <p:val>
                                            <p:strVal val="ppt_x"/>
                                          </p:val>
                                        </p:tav>
                                        <p:tav tm="100000">
                                          <p:val>
                                            <p:strVal val="ppt_x"/>
                                          </p:val>
                                        </p:tav>
                                      </p:tavLst>
                                    </p:anim>
                                    <p:anim calcmode="lin" valueType="num">
                                      <p:cBhvr>
                                        <p:cTn id="29" dur="1000"/>
                                        <p:tgtEl>
                                          <p:spTgt spid="8"/>
                                        </p:tgtEl>
                                        <p:attrNameLst>
                                          <p:attrName>ppt_y</p:attrName>
                                        </p:attrNameLst>
                                      </p:cBhvr>
                                      <p:tavLst>
                                        <p:tav tm="0">
                                          <p:val>
                                            <p:strVal val="ppt_y"/>
                                          </p:val>
                                        </p:tav>
                                        <p:tav tm="100000">
                                          <p:val>
                                            <p:strVal val="ppt_y+.1"/>
                                          </p:val>
                                        </p:tav>
                                      </p:tavLst>
                                    </p:anim>
                                    <p:set>
                                      <p:cBhvr>
                                        <p:cTn id="30" dur="1" fill="hold">
                                          <p:stCondLst>
                                            <p:cond delay="9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900" decel="100000" fill="hold"/>
                                        <p:tgtEl>
                                          <p:spTgt spid="9"/>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 Review</a:t>
            </a:r>
            <a:endParaRPr lang="en-US" dirty="0"/>
          </a:p>
        </p:txBody>
      </p:sp>
      <p:sp>
        <p:nvSpPr>
          <p:cNvPr id="3" name="Content Placeholder 2"/>
          <p:cNvSpPr>
            <a:spLocks noGrp="1"/>
          </p:cNvSpPr>
          <p:nvPr>
            <p:ph idx="1"/>
          </p:nvPr>
        </p:nvSpPr>
        <p:spPr/>
        <p:txBody>
          <a:bodyPr/>
          <a:lstStyle/>
          <a:p>
            <a:r>
              <a:rPr lang="en-US" dirty="0" smtClean="0"/>
              <a:t>What is the meaning of the abbreviation?</a:t>
            </a:r>
          </a:p>
          <a:p>
            <a:r>
              <a:rPr lang="en-US" dirty="0" smtClean="0"/>
              <a:t>Mrs.</a:t>
            </a:r>
          </a:p>
          <a:p>
            <a:pPr marL="971550" lvl="1" indent="-514350">
              <a:buAutoNum type="alphaLcPeriod"/>
            </a:pPr>
            <a:r>
              <a:rPr lang="en-US" dirty="0" smtClean="0"/>
              <a:t>A married woman</a:t>
            </a:r>
          </a:p>
          <a:p>
            <a:pPr marL="971550" lvl="1" indent="-514350">
              <a:buAutoNum type="alphaLcPeriod"/>
            </a:pPr>
            <a:r>
              <a:rPr lang="en-US" dirty="0" smtClean="0"/>
              <a:t>A married man</a:t>
            </a:r>
          </a:p>
          <a:p>
            <a:pPr marL="971550" lvl="1" indent="-514350">
              <a:buAutoNum type="alphaLcPeriod"/>
            </a:pPr>
            <a:r>
              <a:rPr lang="en-US" dirty="0" smtClean="0"/>
              <a:t>Mars</a:t>
            </a:r>
          </a:p>
          <a:p>
            <a:pPr marL="971550" lvl="1" indent="-514350">
              <a:buAutoNum type="alphaLcPeriod"/>
            </a:pPr>
            <a:r>
              <a:rPr lang="en-US" dirty="0" smtClean="0"/>
              <a:t>Any woman</a:t>
            </a:r>
            <a:endParaRPr lang="en-US" dirty="0"/>
          </a:p>
        </p:txBody>
      </p:sp>
      <p:sp>
        <p:nvSpPr>
          <p:cNvPr id="6" name="TextBox 5"/>
          <p:cNvSpPr txBox="1"/>
          <p:nvPr/>
        </p:nvSpPr>
        <p:spPr>
          <a:xfrm>
            <a:off x="6055988" y="6536592"/>
            <a:ext cx="1621620" cy="369332"/>
          </a:xfrm>
          <a:prstGeom prst="rect">
            <a:avLst/>
          </a:prstGeom>
          <a:noFill/>
        </p:spPr>
        <p:txBody>
          <a:bodyPr wrap="none" rtlCol="0">
            <a:spAutoFit/>
          </a:bodyPr>
          <a:lstStyle/>
          <a:p>
            <a:r>
              <a:rPr lang="en-US" dirty="0" smtClean="0">
                <a:hlinkClick r:id="rId2" action="ppaction://hlinksldjump"/>
              </a:rPr>
              <a:t>Back to Day 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Prewriting</a:t>
            </a:r>
            <a:br>
              <a:rPr lang="en-US" dirty="0" smtClean="0"/>
            </a:br>
            <a:r>
              <a:rPr lang="en-US" dirty="0" smtClean="0"/>
              <a:t>Stating a Solution Clearly</a:t>
            </a:r>
            <a:endParaRPr lang="en-US" dirty="0"/>
          </a:p>
        </p:txBody>
      </p:sp>
      <p:sp>
        <p:nvSpPr>
          <p:cNvPr id="5" name="Text Placeholder 4"/>
          <p:cNvSpPr>
            <a:spLocks noGrp="1"/>
          </p:cNvSpPr>
          <p:nvPr>
            <p:ph type="body" idx="1"/>
          </p:nvPr>
        </p:nvSpPr>
        <p:spPr/>
        <p:txBody>
          <a:bodyPr/>
          <a:lstStyle/>
          <a:p>
            <a:r>
              <a:rPr lang="en-US" dirty="0" smtClean="0"/>
              <a:t>Objective</a:t>
            </a:r>
            <a:endParaRPr lang="en-US" dirty="0"/>
          </a:p>
        </p:txBody>
      </p:sp>
      <p:sp>
        <p:nvSpPr>
          <p:cNvPr id="3" name="Content Placeholder 2"/>
          <p:cNvSpPr>
            <a:spLocks noGrp="1"/>
          </p:cNvSpPr>
          <p:nvPr>
            <p:ph sz="half" idx="2"/>
          </p:nvPr>
        </p:nvSpPr>
        <p:spPr/>
        <p:txBody>
          <a:bodyPr/>
          <a:lstStyle/>
          <a:p>
            <a:r>
              <a:rPr lang="en-US" dirty="0" smtClean="0"/>
              <a:t>We will state a solution clearly.</a:t>
            </a:r>
            <a:endParaRPr lang="en-US" dirty="0"/>
          </a:p>
        </p:txBody>
      </p:sp>
      <p:sp>
        <p:nvSpPr>
          <p:cNvPr id="6" name="Text Placeholder 5"/>
          <p:cNvSpPr>
            <a:spLocks noGrp="1"/>
          </p:cNvSpPr>
          <p:nvPr>
            <p:ph type="body" sz="quarter" idx="3"/>
          </p:nvPr>
        </p:nvSpPr>
        <p:spPr/>
        <p:txBody>
          <a:bodyPr/>
          <a:lstStyle/>
          <a:p>
            <a:r>
              <a:rPr lang="en-US" dirty="0" smtClean="0"/>
              <a:t>Importance</a:t>
            </a:r>
            <a:endParaRPr lang="en-US" dirty="0"/>
          </a:p>
        </p:txBody>
      </p:sp>
      <p:sp>
        <p:nvSpPr>
          <p:cNvPr id="7" name="Content Placeholder 6"/>
          <p:cNvSpPr>
            <a:spLocks noGrp="1"/>
          </p:cNvSpPr>
          <p:nvPr>
            <p:ph sz="quarter" idx="4"/>
          </p:nvPr>
        </p:nvSpPr>
        <p:spPr/>
        <p:txBody>
          <a:bodyPr/>
          <a:lstStyle/>
          <a:p>
            <a:r>
              <a:rPr lang="en-US" dirty="0" smtClean="0"/>
              <a:t>In a problem/solution paragraph, good writers state their proposed solution clearly </a:t>
            </a:r>
            <a:r>
              <a:rPr lang="en-US" smtClean="0"/>
              <a:t>and confidently.</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Prewriting</a:t>
            </a:r>
            <a:br>
              <a:rPr lang="en-US" dirty="0" smtClean="0"/>
            </a:br>
            <a:r>
              <a:rPr lang="en-US" dirty="0" smtClean="0"/>
              <a:t>Stating a Solution Clearly</a:t>
            </a:r>
            <a:endParaRPr lang="en-US"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lstStyle/>
          <a:p>
            <a:r>
              <a:rPr lang="en-US" dirty="0" smtClean="0"/>
              <a:t>Use a strong voice to make the solution sound convincing.</a:t>
            </a:r>
          </a:p>
          <a:p>
            <a:r>
              <a:rPr lang="en-US" dirty="0" smtClean="0"/>
              <a:t>Support your solution with strong reasons.</a:t>
            </a:r>
          </a:p>
          <a:p>
            <a:r>
              <a:rPr lang="en-US" dirty="0" smtClean="0"/>
              <a:t>Use facts and examples to explain your reasons.</a:t>
            </a:r>
            <a:endParaRPr lang="en-US" dirty="0"/>
          </a:p>
        </p:txBody>
      </p:sp>
      <p:sp>
        <p:nvSpPr>
          <p:cNvPr id="5" name="Text Placeholder 4"/>
          <p:cNvSpPr>
            <a:spLocks noGrp="1"/>
          </p:cNvSpPr>
          <p:nvPr>
            <p:ph type="body" sz="quarter" idx="3"/>
          </p:nvPr>
        </p:nvSpPr>
        <p:spPr/>
        <p:txBody>
          <a:bodyPr/>
          <a:lstStyle/>
          <a:p>
            <a:r>
              <a:rPr lang="en-US" dirty="0" smtClean="0"/>
              <a:t>Example</a:t>
            </a:r>
            <a:endParaRPr lang="en-US" dirty="0"/>
          </a:p>
        </p:txBody>
      </p:sp>
      <p:graphicFrame>
        <p:nvGraphicFramePr>
          <p:cNvPr id="7" name="Content Placeholder 6"/>
          <p:cNvGraphicFramePr>
            <a:graphicFrameLocks noGrp="1"/>
          </p:cNvGraphicFramePr>
          <p:nvPr>
            <p:ph sz="quarter" idx="4"/>
          </p:nvPr>
        </p:nvGraphicFramePr>
        <p:xfrm>
          <a:off x="4645024" y="2710672"/>
          <a:ext cx="4041776" cy="1559560"/>
        </p:xfrm>
        <a:graphic>
          <a:graphicData uri="http://schemas.openxmlformats.org/drawingml/2006/table">
            <a:tbl>
              <a:tblPr firstRow="1" bandRow="1">
                <a:tableStyleId>{5C22544A-7EE6-4342-B048-85BDC9FD1C3A}</a:tableStyleId>
              </a:tblPr>
              <a:tblGrid>
                <a:gridCol w="2020888"/>
                <a:gridCol w="2020888"/>
              </a:tblGrid>
              <a:tr h="370840">
                <a:tc>
                  <a:txBody>
                    <a:bodyPr/>
                    <a:lstStyle/>
                    <a:p>
                      <a:pPr algn="ctr"/>
                      <a:r>
                        <a:rPr lang="en-US" dirty="0" smtClean="0"/>
                        <a:t>Weak</a:t>
                      </a:r>
                      <a:r>
                        <a:rPr lang="en-US" baseline="0" dirty="0" smtClean="0"/>
                        <a:t> Solution</a:t>
                      </a:r>
                      <a:endParaRPr lang="en-US" dirty="0"/>
                    </a:p>
                  </a:txBody>
                  <a:tcPr/>
                </a:tc>
                <a:tc>
                  <a:txBody>
                    <a:bodyPr/>
                    <a:lstStyle/>
                    <a:p>
                      <a:pPr algn="ctr"/>
                      <a:r>
                        <a:rPr lang="en-US" dirty="0" smtClean="0"/>
                        <a:t>Strong Solution</a:t>
                      </a:r>
                      <a:endParaRPr lang="en-US" dirty="0"/>
                    </a:p>
                  </a:txBody>
                  <a:tcPr/>
                </a:tc>
              </a:tr>
              <a:tr h="370840">
                <a:tc>
                  <a:txBody>
                    <a:bodyPr/>
                    <a:lstStyle/>
                    <a:p>
                      <a:r>
                        <a:rPr lang="en-US" dirty="0" smtClean="0"/>
                        <a:t>Maybe</a:t>
                      </a:r>
                      <a:r>
                        <a:rPr lang="en-US" baseline="0" dirty="0" smtClean="0"/>
                        <a:t> it was drought.</a:t>
                      </a:r>
                      <a:endParaRPr lang="en-US" dirty="0"/>
                    </a:p>
                  </a:txBody>
                  <a:tcPr/>
                </a:tc>
                <a:tc>
                  <a:txBody>
                    <a:bodyPr/>
                    <a:lstStyle/>
                    <a:p>
                      <a:r>
                        <a:rPr lang="en-US" dirty="0" smtClean="0"/>
                        <a:t>The pueblo dwellers most likely left because of a drought.</a:t>
                      </a:r>
                      <a:endParaRPr lang="en-US" dirty="0"/>
                    </a:p>
                  </a:txBody>
                  <a:tcPr/>
                </a:tc>
              </a:tr>
            </a:tbl>
          </a:graphicData>
        </a:graphic>
      </p:graphicFrame>
      <p:sp>
        <p:nvSpPr>
          <p:cNvPr id="8" name="TextBox 7"/>
          <p:cNvSpPr txBox="1"/>
          <p:nvPr/>
        </p:nvSpPr>
        <p:spPr>
          <a:xfrm>
            <a:off x="4770446" y="4770783"/>
            <a:ext cx="3916354" cy="769441"/>
          </a:xfrm>
          <a:prstGeom prst="rect">
            <a:avLst/>
          </a:prstGeom>
          <a:noFill/>
        </p:spPr>
        <p:txBody>
          <a:bodyPr wrap="square" rtlCol="0">
            <a:spAutoFit/>
          </a:bodyPr>
          <a:lstStyle/>
          <a:p>
            <a:r>
              <a:rPr lang="en-US" sz="2200" dirty="0" smtClean="0"/>
              <a:t>Why is the second example stronger? </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lide(fromBottom)">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Prompt: Write a problem/solution paragraph about how to learn more about and interesting topic in history or culture.</a:t>
            </a:r>
            <a:endParaRPr lang="en-U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1417638"/>
            <a:ext cx="2285614" cy="3477875"/>
          </a:xfrm>
          <a:prstGeom prst="rect">
            <a:avLst/>
          </a:prstGeom>
          <a:noFill/>
        </p:spPr>
        <p:txBody>
          <a:bodyPr wrap="square" rtlCol="0">
            <a:spAutoFit/>
          </a:bodyPr>
          <a:lstStyle/>
          <a:p>
            <a:r>
              <a:rPr lang="en-US" sz="2200" dirty="0" smtClean="0">
                <a:solidFill>
                  <a:schemeClr val="bg1"/>
                </a:solidFill>
              </a:rPr>
              <a:t>Natural history is full of unsolved mysteries.  For example, how could we learn more about what happened to the dinosaurs?  Let’s write this topic in the problem box. </a:t>
            </a:r>
            <a:endParaRPr lang="en-US" sz="2200" dirty="0">
              <a:solidFill>
                <a:schemeClr val="bg1"/>
              </a:solidFill>
            </a:endParaRPr>
          </a:p>
        </p:txBody>
      </p:sp>
      <p:sp>
        <p:nvSpPr>
          <p:cNvPr id="6" name="TextBox 5"/>
          <p:cNvSpPr txBox="1"/>
          <p:nvPr/>
        </p:nvSpPr>
        <p:spPr>
          <a:xfrm>
            <a:off x="3601329" y="2792541"/>
            <a:ext cx="1945361" cy="923330"/>
          </a:xfrm>
          <a:prstGeom prst="rect">
            <a:avLst/>
          </a:prstGeom>
          <a:noFill/>
        </p:spPr>
        <p:txBody>
          <a:bodyPr wrap="square" rtlCol="0">
            <a:spAutoFit/>
          </a:bodyPr>
          <a:lstStyle/>
          <a:p>
            <a:r>
              <a:rPr lang="en-US" dirty="0" smtClean="0"/>
              <a:t>We want to know what happened to the dinosaurs.</a:t>
            </a:r>
            <a:endParaRPr lang="en-US" dirty="0"/>
          </a:p>
        </p:txBody>
      </p:sp>
      <p:sp>
        <p:nvSpPr>
          <p:cNvPr id="7" name="TextBox 6"/>
          <p:cNvSpPr txBox="1"/>
          <p:nvPr/>
        </p:nvSpPr>
        <p:spPr>
          <a:xfrm>
            <a:off x="353702" y="6430003"/>
            <a:ext cx="184666" cy="369332"/>
          </a:xfrm>
          <a:prstGeom prst="rect">
            <a:avLst/>
          </a:prstGeom>
          <a:noFill/>
        </p:spPr>
        <p:txBody>
          <a:bodyPr wrap="none" rtlCol="0">
            <a:spAutoFit/>
          </a:bodyPr>
          <a:lstStyle/>
          <a:p>
            <a:endParaRPr lang="en-US" dirty="0"/>
          </a:p>
        </p:txBody>
      </p:sp>
      <p:sp>
        <p:nvSpPr>
          <p:cNvPr id="8" name="TextBox 7"/>
          <p:cNvSpPr txBox="1"/>
          <p:nvPr/>
        </p:nvSpPr>
        <p:spPr>
          <a:xfrm>
            <a:off x="6623874" y="2192376"/>
            <a:ext cx="2299062" cy="1200329"/>
          </a:xfrm>
          <a:prstGeom prst="rect">
            <a:avLst/>
          </a:prstGeom>
          <a:noFill/>
        </p:spPr>
        <p:txBody>
          <a:bodyPr wrap="square" rtlCol="0">
            <a:spAutoFit/>
          </a:bodyPr>
          <a:lstStyle/>
          <a:p>
            <a:r>
              <a:rPr lang="en-US" dirty="0" smtClean="0"/>
              <a:t>Use </a:t>
            </a:r>
            <a:r>
              <a:rPr lang="en-US" b="1" dirty="0" smtClean="0"/>
              <a:t>Graphic Organizer 4</a:t>
            </a:r>
            <a:r>
              <a:rPr lang="en-US" dirty="0" smtClean="0"/>
              <a:t> to begin prewriting your paragraph.</a:t>
            </a:r>
            <a:r>
              <a:rPr lang="en-US" b="1" dirty="0" smtClean="0"/>
              <a:t> </a:t>
            </a:r>
            <a:endParaRPr lang="en-US" dirty="0"/>
          </a:p>
        </p:txBody>
      </p:sp>
      <p:sp>
        <p:nvSpPr>
          <p:cNvPr id="9" name="TextBox 8"/>
          <p:cNvSpPr txBox="1"/>
          <p:nvPr/>
        </p:nvSpPr>
        <p:spPr>
          <a:xfrm>
            <a:off x="7057962" y="6430003"/>
            <a:ext cx="1621620" cy="369332"/>
          </a:xfrm>
          <a:prstGeom prst="rect">
            <a:avLst/>
          </a:prstGeom>
          <a:noFill/>
        </p:spPr>
        <p:txBody>
          <a:bodyPr wrap="none" rtlCol="0">
            <a:spAutoFit/>
          </a:bodyPr>
          <a:lstStyle/>
          <a:p>
            <a:r>
              <a:rPr lang="en-US" dirty="0" smtClean="0">
                <a:hlinkClick r:id="rId7" action="ppaction://hlinksldjump"/>
              </a:rPr>
              <a:t>Back to Day 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lide(fromBottom)">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lide(fromBottom)">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4</a:t>
            </a:r>
            <a:endParaRPr lang="en-US" dirty="0"/>
          </a:p>
        </p:txBody>
      </p:sp>
      <p:sp>
        <p:nvSpPr>
          <p:cNvPr id="5" name="Text Placeholder 4"/>
          <p:cNvSpPr>
            <a:spLocks noGrp="1"/>
          </p:cNvSpPr>
          <p:nvPr>
            <p:ph type="body" idx="1"/>
          </p:nvPr>
        </p:nvSpPr>
        <p:spPr/>
        <p:txBody>
          <a:bodyPr/>
          <a:lstStyle/>
          <a:p>
            <a:r>
              <a:rPr lang="en-US" dirty="0" smtClean="0"/>
              <a:t>Magazine</a:t>
            </a:r>
            <a:endParaRPr lang="en-US" dirty="0"/>
          </a:p>
        </p:txBody>
      </p:sp>
      <p:sp>
        <p:nvSpPr>
          <p:cNvPr id="6" name="Content Placeholder 5"/>
          <p:cNvSpPr>
            <a:spLocks noGrp="1"/>
          </p:cNvSpPr>
          <p:nvPr>
            <p:ph sz="half" idx="2"/>
          </p:nvPr>
        </p:nvSpPr>
        <p:spPr/>
        <p:txBody>
          <a:bodyPr>
            <a:normAutofit fontScale="92500" lnSpcReduction="10000"/>
          </a:bodyPr>
          <a:lstStyle/>
          <a:p>
            <a:r>
              <a:rPr lang="en-US" b="1" dirty="0" smtClean="0"/>
              <a:t>Vocabulary and Oral Language</a:t>
            </a:r>
          </a:p>
          <a:p>
            <a:pPr lvl="1"/>
            <a:r>
              <a:rPr lang="en-US" dirty="0" smtClean="0">
                <a:hlinkClick r:id="rId2" action="ppaction://hlinksldjump"/>
              </a:rPr>
              <a:t>Suffixes (T78-T79)</a:t>
            </a:r>
            <a:endParaRPr lang="en-US" dirty="0" smtClean="0"/>
          </a:p>
          <a:p>
            <a:r>
              <a:rPr lang="en-US" b="1" dirty="0" smtClean="0"/>
              <a:t>Comprehension</a:t>
            </a:r>
          </a:p>
          <a:p>
            <a:pPr lvl="1"/>
            <a:r>
              <a:rPr lang="en-US" dirty="0" smtClean="0"/>
              <a:t>Activity Central (T72-T73)</a:t>
            </a:r>
          </a:p>
          <a:p>
            <a:r>
              <a:rPr lang="en-US" b="1" dirty="0" smtClean="0"/>
              <a:t>Spelling</a:t>
            </a:r>
          </a:p>
          <a:p>
            <a:pPr lvl="1"/>
            <a:r>
              <a:rPr lang="en-US" dirty="0" smtClean="0"/>
              <a:t>Day 4 (T85)</a:t>
            </a:r>
          </a:p>
          <a:p>
            <a:r>
              <a:rPr lang="en-US" b="1" dirty="0" smtClean="0"/>
              <a:t>Grammar</a:t>
            </a:r>
          </a:p>
          <a:p>
            <a:pPr lvl="1"/>
            <a:r>
              <a:rPr lang="en-US" dirty="0" smtClean="0">
                <a:hlinkClick r:id="rId2" action="ppaction://hlinksldjump"/>
              </a:rPr>
              <a:t>Day 4 (T87)</a:t>
            </a:r>
            <a:endParaRPr lang="en-US" dirty="0" smtClean="0"/>
          </a:p>
          <a:p>
            <a:r>
              <a:rPr lang="en-US" b="1" dirty="0" smtClean="0"/>
              <a:t>Writing</a:t>
            </a:r>
          </a:p>
          <a:p>
            <a:pPr lvl="1"/>
            <a:r>
              <a:rPr lang="en-US" dirty="0" smtClean="0">
                <a:hlinkClick r:id="rId3" action="ppaction://hlinksldjump"/>
              </a:rPr>
              <a:t>Day 4 (T90)</a:t>
            </a:r>
            <a:endParaRPr lang="en-US" dirty="0"/>
          </a:p>
        </p:txBody>
      </p:sp>
      <p:sp>
        <p:nvSpPr>
          <p:cNvPr id="7" name="Text Placeholder 6"/>
          <p:cNvSpPr>
            <a:spLocks noGrp="1"/>
          </p:cNvSpPr>
          <p:nvPr>
            <p:ph type="body" sz="quarter" idx="3"/>
          </p:nvPr>
        </p:nvSpPr>
        <p:spPr/>
        <p:txBody>
          <a:bodyPr/>
          <a:lstStyle/>
          <a:p>
            <a:r>
              <a:rPr lang="en-US" dirty="0" smtClean="0"/>
              <a:t>Novel</a:t>
            </a:r>
            <a:endParaRPr lang="en-US" dirty="0"/>
          </a:p>
        </p:txBody>
      </p:sp>
      <p:sp>
        <p:nvSpPr>
          <p:cNvPr id="8" name="Content Placeholder 7"/>
          <p:cNvSpPr>
            <a:spLocks noGrp="1"/>
          </p:cNvSpPr>
          <p:nvPr>
            <p:ph sz="quarter" idx="4"/>
          </p:nvPr>
        </p:nvSpPr>
        <p:spPr/>
        <p:txBody>
          <a:bodyPr/>
          <a:lstStyle/>
          <a:p>
            <a:r>
              <a:rPr lang="en-US" b="1" dirty="0" smtClean="0">
                <a:hlinkClick r:id="rId4" action="ppaction://hlinksldjump"/>
              </a:rPr>
              <a:t>Mysteries of the Mummy Kids</a:t>
            </a:r>
            <a:endParaRPr lang="en-US" b="1" dirty="0" smtClean="0"/>
          </a:p>
          <a:p>
            <a:r>
              <a:rPr lang="en-US" b="1" dirty="0" smtClean="0">
                <a:hlinkClick r:id="rId5" action="ppaction://hlinksldjump"/>
              </a:rPr>
              <a:t>Skunk Scout</a:t>
            </a:r>
            <a:endParaRPr lang="en-US" b="1" dirty="0" smtClean="0"/>
          </a:p>
          <a:p>
            <a:r>
              <a:rPr lang="en-US" b="1" dirty="0" smtClean="0">
                <a:hlinkClick r:id="rId6" action="ppaction://hlinksldjump"/>
              </a:rPr>
              <a:t>Frindle</a:t>
            </a:r>
            <a:endParaRPr lang="en-US" b="1" dirty="0"/>
          </a:p>
        </p:txBody>
      </p:sp>
      <p:sp>
        <p:nvSpPr>
          <p:cNvPr id="9" name="TextBox 8"/>
          <p:cNvSpPr txBox="1"/>
          <p:nvPr/>
        </p:nvSpPr>
        <p:spPr>
          <a:xfrm>
            <a:off x="6194270" y="6543769"/>
            <a:ext cx="1796999" cy="369332"/>
          </a:xfrm>
          <a:prstGeom prst="rect">
            <a:avLst/>
          </a:prstGeom>
          <a:noFill/>
        </p:spPr>
        <p:txBody>
          <a:bodyPr wrap="none" rtlCol="0">
            <a:spAutoFit/>
          </a:bodyPr>
          <a:lstStyle/>
          <a:p>
            <a:r>
              <a:rPr lang="en-US" dirty="0" smtClean="0">
                <a:hlinkClick r:id="rId7" action="ppaction://hlinksldjump"/>
              </a:rPr>
              <a:t>Back to Week 2</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Perfect Tenses Review</a:t>
            </a:r>
            <a:endParaRPr lang="en-US" dirty="0"/>
          </a:p>
        </p:txBody>
      </p:sp>
      <p:graphicFrame>
        <p:nvGraphicFramePr>
          <p:cNvPr id="4" name="Content Placeholder 3"/>
          <p:cNvGraphicFramePr>
            <a:graphicFrameLocks noGrp="1"/>
          </p:cNvGraphicFramePr>
          <p:nvPr>
            <p:ph idx="1"/>
          </p:nvPr>
        </p:nvGraphicFramePr>
        <p:xfrm>
          <a:off x="418188" y="3006792"/>
          <a:ext cx="8229600" cy="1483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dirty="0" smtClean="0"/>
                        <a:t>Verb</a:t>
                      </a:r>
                      <a:endParaRPr lang="en-US" dirty="0"/>
                    </a:p>
                  </a:txBody>
                  <a:tcPr/>
                </a:tc>
                <a:tc>
                  <a:txBody>
                    <a:bodyPr/>
                    <a:lstStyle/>
                    <a:p>
                      <a:pPr algn="ctr"/>
                      <a:r>
                        <a:rPr lang="en-US" dirty="0" smtClean="0"/>
                        <a:t>Past</a:t>
                      </a:r>
                      <a:r>
                        <a:rPr lang="en-US" baseline="0" dirty="0" smtClean="0"/>
                        <a:t> tense</a:t>
                      </a:r>
                      <a:endParaRPr lang="en-US" dirty="0"/>
                    </a:p>
                  </a:txBody>
                  <a:tcPr/>
                </a:tc>
                <a:tc>
                  <a:txBody>
                    <a:bodyPr/>
                    <a:lstStyle/>
                    <a:p>
                      <a:pPr algn="ctr"/>
                      <a:r>
                        <a:rPr lang="en-US" dirty="0" smtClean="0"/>
                        <a:t>Perfect tense</a:t>
                      </a:r>
                      <a:endParaRPr lang="en-US" dirty="0"/>
                    </a:p>
                  </a:txBody>
                  <a:tcPr/>
                </a:tc>
              </a:tr>
              <a:tr h="370840">
                <a:tc>
                  <a:txBody>
                    <a:bodyPr/>
                    <a:lstStyle/>
                    <a:p>
                      <a:r>
                        <a:rPr lang="en-US" dirty="0" smtClean="0"/>
                        <a:t>come</a:t>
                      </a:r>
                      <a:endParaRPr lang="en-US" dirty="0"/>
                    </a:p>
                  </a:txBody>
                  <a:tcPr/>
                </a:tc>
                <a:tc>
                  <a:txBody>
                    <a:bodyPr/>
                    <a:lstStyle/>
                    <a:p>
                      <a:r>
                        <a:rPr lang="en-US" dirty="0" smtClean="0"/>
                        <a:t>came</a:t>
                      </a:r>
                      <a:endParaRPr lang="en-US" dirty="0"/>
                    </a:p>
                  </a:txBody>
                  <a:tcPr/>
                </a:tc>
                <a:tc>
                  <a:txBody>
                    <a:bodyPr/>
                    <a:lstStyle/>
                    <a:p>
                      <a:r>
                        <a:rPr lang="en-US" dirty="0" smtClean="0"/>
                        <a:t>(has, have, had) come</a:t>
                      </a:r>
                      <a:endParaRPr lang="en-US" dirty="0"/>
                    </a:p>
                  </a:txBody>
                  <a:tcPr/>
                </a:tc>
              </a:tr>
              <a:tr h="370840">
                <a:tc>
                  <a:txBody>
                    <a:bodyPr/>
                    <a:lstStyle/>
                    <a:p>
                      <a:r>
                        <a:rPr lang="en-US" dirty="0" smtClean="0"/>
                        <a:t>think</a:t>
                      </a:r>
                      <a:endParaRPr lang="en-US" dirty="0"/>
                    </a:p>
                  </a:txBody>
                  <a:tcPr/>
                </a:tc>
                <a:tc>
                  <a:txBody>
                    <a:bodyPr/>
                    <a:lstStyle/>
                    <a:p>
                      <a:r>
                        <a:rPr lang="en-US" dirty="0" smtClean="0"/>
                        <a:t>thought</a:t>
                      </a:r>
                      <a:endParaRPr lang="en-US" dirty="0"/>
                    </a:p>
                  </a:txBody>
                  <a:tcPr/>
                </a:tc>
                <a:tc>
                  <a:txBody>
                    <a:bodyPr/>
                    <a:lstStyle/>
                    <a:p>
                      <a:r>
                        <a:rPr lang="en-US" dirty="0" smtClean="0"/>
                        <a:t>(has, have, had) thought</a:t>
                      </a:r>
                      <a:endParaRPr lang="en-US" dirty="0"/>
                    </a:p>
                  </a:txBody>
                  <a:tcPr/>
                </a:tc>
              </a:tr>
              <a:tr h="370840">
                <a:tc>
                  <a:txBody>
                    <a:bodyPr/>
                    <a:lstStyle/>
                    <a:p>
                      <a:r>
                        <a:rPr lang="en-US" dirty="0" smtClean="0"/>
                        <a:t>wear</a:t>
                      </a:r>
                      <a:endParaRPr lang="en-US" dirty="0"/>
                    </a:p>
                  </a:txBody>
                  <a:tcPr/>
                </a:tc>
                <a:tc>
                  <a:txBody>
                    <a:bodyPr/>
                    <a:lstStyle/>
                    <a:p>
                      <a:r>
                        <a:rPr lang="en-US" dirty="0" smtClean="0"/>
                        <a:t>wore</a:t>
                      </a:r>
                      <a:endParaRPr lang="en-US" dirty="0"/>
                    </a:p>
                  </a:txBody>
                  <a:tcPr/>
                </a:tc>
                <a:tc>
                  <a:txBody>
                    <a:bodyPr/>
                    <a:lstStyle/>
                    <a:p>
                      <a:r>
                        <a:rPr lang="en-US" dirty="0" smtClean="0"/>
                        <a:t>(has, have, had) worn</a:t>
                      </a:r>
                      <a:endParaRPr lang="en-US" dirty="0"/>
                    </a:p>
                  </a:txBody>
                  <a:tcPr/>
                </a:tc>
              </a:tr>
            </a:tbl>
          </a:graphicData>
        </a:graphic>
      </p:graphicFrame>
      <p:sp>
        <p:nvSpPr>
          <p:cNvPr id="5" name="TextBox 4"/>
          <p:cNvSpPr txBox="1"/>
          <p:nvPr/>
        </p:nvSpPr>
        <p:spPr>
          <a:xfrm>
            <a:off x="418188" y="1719340"/>
            <a:ext cx="7474560" cy="769441"/>
          </a:xfrm>
          <a:prstGeom prst="rect">
            <a:avLst/>
          </a:prstGeom>
          <a:noFill/>
        </p:spPr>
        <p:txBody>
          <a:bodyPr wrap="none" rtlCol="0">
            <a:spAutoFit/>
          </a:bodyPr>
          <a:lstStyle/>
          <a:p>
            <a:r>
              <a:rPr lang="en-US" sz="2200" b="1" dirty="0" smtClean="0"/>
              <a:t>Irregular verbs</a:t>
            </a:r>
            <a:r>
              <a:rPr lang="en-US" sz="2200" dirty="0" smtClean="0"/>
              <a:t> have special forms to show the past.</a:t>
            </a:r>
          </a:p>
          <a:p>
            <a:r>
              <a:rPr lang="en-US" sz="2200" dirty="0" smtClean="0"/>
              <a:t>Add </a:t>
            </a:r>
            <a:r>
              <a:rPr lang="en-US" sz="2200" i="1" dirty="0" smtClean="0"/>
              <a:t>has, have, </a:t>
            </a:r>
            <a:r>
              <a:rPr lang="en-US" sz="2200" dirty="0" smtClean="0"/>
              <a:t>or </a:t>
            </a:r>
            <a:r>
              <a:rPr lang="en-US" sz="2200" i="1" dirty="0" smtClean="0"/>
              <a:t>had</a:t>
            </a:r>
            <a:r>
              <a:rPr lang="en-US" sz="2200" dirty="0" smtClean="0"/>
              <a:t> to a verb to make the perfect tense.</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Bottom)">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Perfect Tenses Review</a:t>
            </a:r>
            <a:endParaRPr lang="en-US" dirty="0"/>
          </a:p>
        </p:txBody>
      </p:sp>
      <p:sp>
        <p:nvSpPr>
          <p:cNvPr id="3" name="Content Placeholder 2"/>
          <p:cNvSpPr>
            <a:spLocks noGrp="1"/>
          </p:cNvSpPr>
          <p:nvPr>
            <p:ph idx="1"/>
          </p:nvPr>
        </p:nvSpPr>
        <p:spPr/>
        <p:txBody>
          <a:bodyPr/>
          <a:lstStyle/>
          <a:p>
            <a:r>
              <a:rPr lang="en-US" dirty="0" smtClean="0"/>
              <a:t>Change the underlined verb to the past tense:	</a:t>
            </a:r>
          </a:p>
          <a:p>
            <a:pPr lvl="1"/>
            <a:r>
              <a:rPr lang="en-US" dirty="0" smtClean="0"/>
              <a:t>Rosa </a:t>
            </a:r>
            <a:r>
              <a:rPr lang="en-US" u="sng" dirty="0" smtClean="0"/>
              <a:t>bring</a:t>
            </a:r>
            <a:r>
              <a:rPr lang="en-US" dirty="0" smtClean="0"/>
              <a:t> her camera to the cliff.</a:t>
            </a:r>
          </a:p>
          <a:p>
            <a:pPr lvl="1"/>
            <a:r>
              <a:rPr lang="en-US" dirty="0" smtClean="0"/>
              <a:t>Ruben always </a:t>
            </a:r>
            <a:r>
              <a:rPr lang="en-US" u="sng" dirty="0" smtClean="0"/>
              <a:t>say</a:t>
            </a:r>
            <a:r>
              <a:rPr lang="en-US" dirty="0" smtClean="0"/>
              <a:t> he could solve any mystery.</a:t>
            </a:r>
          </a:p>
          <a:p>
            <a:pPr lvl="1"/>
            <a:r>
              <a:rPr lang="en-US" dirty="0" smtClean="0"/>
              <a:t>They </a:t>
            </a:r>
            <a:r>
              <a:rPr lang="en-US" u="sng" dirty="0" smtClean="0"/>
              <a:t>go</a:t>
            </a:r>
            <a:r>
              <a:rPr lang="en-US" dirty="0" smtClean="0"/>
              <a:t> on this museum tour earlier in the year.</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Perfect Tenses Review</a:t>
            </a:r>
            <a:endParaRPr lang="en-US" dirty="0"/>
          </a:p>
        </p:txBody>
      </p:sp>
      <p:sp>
        <p:nvSpPr>
          <p:cNvPr id="3" name="Content Placeholder 2"/>
          <p:cNvSpPr>
            <a:spLocks noGrp="1"/>
          </p:cNvSpPr>
          <p:nvPr>
            <p:ph idx="1"/>
          </p:nvPr>
        </p:nvSpPr>
        <p:spPr/>
        <p:txBody>
          <a:bodyPr/>
          <a:lstStyle/>
          <a:p>
            <a:r>
              <a:rPr lang="en-US" dirty="0" smtClean="0"/>
              <a:t>Combine the sentences by combining verbs and verb phrases:</a:t>
            </a:r>
          </a:p>
          <a:p>
            <a:pPr lvl="1"/>
            <a:r>
              <a:rPr lang="en-US" dirty="0" smtClean="0"/>
              <a:t>Ruben </a:t>
            </a:r>
            <a:r>
              <a:rPr lang="en-US" u="sng" dirty="0" smtClean="0"/>
              <a:t>had looked</a:t>
            </a:r>
            <a:r>
              <a:rPr lang="en-US" dirty="0" smtClean="0"/>
              <a:t> closely at all of the exhibits.  Ruben had taken notes on all the exhibits.</a:t>
            </a:r>
          </a:p>
          <a:p>
            <a:pPr lvl="1"/>
            <a:r>
              <a:rPr lang="en-US" dirty="0" smtClean="0"/>
              <a:t>He </a:t>
            </a:r>
            <a:r>
              <a:rPr lang="en-US" u="sng" dirty="0" smtClean="0"/>
              <a:t>has investigated</a:t>
            </a:r>
            <a:r>
              <a:rPr lang="en-US" dirty="0" smtClean="0"/>
              <a:t> other mysteries.  He has solved other mysteries.</a:t>
            </a:r>
          </a:p>
          <a:p>
            <a:pPr lvl="1"/>
            <a:r>
              <a:rPr lang="en-US" dirty="0" smtClean="0"/>
              <a:t>I </a:t>
            </a:r>
            <a:r>
              <a:rPr lang="en-US" u="sng" dirty="0" smtClean="0"/>
              <a:t>have taken</a:t>
            </a:r>
            <a:r>
              <a:rPr lang="en-US" dirty="0" smtClean="0"/>
              <a:t> pictures of my family’s vacation.  I have made a photo album from them.</a:t>
            </a:r>
            <a:endParaRPr lang="en-US" dirty="0"/>
          </a:p>
        </p:txBody>
      </p:sp>
      <p:sp>
        <p:nvSpPr>
          <p:cNvPr id="4" name="TextBox 3"/>
          <p:cNvSpPr txBox="1"/>
          <p:nvPr/>
        </p:nvSpPr>
        <p:spPr>
          <a:xfrm>
            <a:off x="7065180" y="6244708"/>
            <a:ext cx="1621620" cy="369332"/>
          </a:xfrm>
          <a:prstGeom prst="rect">
            <a:avLst/>
          </a:prstGeom>
          <a:noFill/>
        </p:spPr>
        <p:txBody>
          <a:bodyPr wrap="none" rtlCol="0">
            <a:spAutoFit/>
          </a:bodyPr>
          <a:lstStyle/>
          <a:p>
            <a:r>
              <a:rPr lang="en-US" dirty="0" smtClean="0">
                <a:hlinkClick r:id="rId2" action="ppaction://hlinksldjump"/>
              </a:rPr>
              <a:t>Back to Day 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Suffixes Review</a:t>
            </a:r>
            <a:endParaRPr lang="en-US" dirty="0"/>
          </a:p>
        </p:txBody>
      </p:sp>
      <p:sp>
        <p:nvSpPr>
          <p:cNvPr id="3" name="Text Placeholder 2"/>
          <p:cNvSpPr>
            <a:spLocks noGrp="1"/>
          </p:cNvSpPr>
          <p:nvPr>
            <p:ph type="body" idx="1"/>
          </p:nvPr>
        </p:nvSpPr>
        <p:spPr/>
        <p:txBody>
          <a:bodyPr>
            <a:normAutofit/>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define the suffixes </a:t>
            </a:r>
            <a:r>
              <a:rPr lang="en-US" i="1" dirty="0" smtClean="0"/>
              <a:t>–</a:t>
            </a:r>
            <a:r>
              <a:rPr lang="en-US" i="1" dirty="0" err="1" smtClean="0"/>
              <a:t>ness</a:t>
            </a:r>
            <a:r>
              <a:rPr lang="en-US" i="1" dirty="0" smtClean="0"/>
              <a:t>, -less, </a:t>
            </a:r>
            <a:r>
              <a:rPr lang="en-US" dirty="0" smtClean="0"/>
              <a:t> and </a:t>
            </a:r>
            <a:r>
              <a:rPr lang="en-US" i="1" dirty="0" smtClean="0"/>
              <a:t>–</a:t>
            </a:r>
            <a:r>
              <a:rPr lang="en-US" i="1" dirty="0" err="1" smtClean="0"/>
              <a:t>ment</a:t>
            </a:r>
            <a:r>
              <a:rPr lang="en-US" i="1" dirty="0" smtClean="0"/>
              <a:t>.</a:t>
            </a:r>
            <a:endParaRPr lang="en-US" dirty="0"/>
          </a:p>
        </p:txBody>
      </p:sp>
      <p:sp>
        <p:nvSpPr>
          <p:cNvPr id="5" name="Text Placeholder 4"/>
          <p:cNvSpPr>
            <a:spLocks noGrp="1"/>
          </p:cNvSpPr>
          <p:nvPr>
            <p:ph type="body" sz="quarter" idx="3"/>
          </p:nvPr>
        </p:nvSpPr>
        <p:spPr/>
        <p:txBody>
          <a:bodyPr/>
          <a:lstStyle/>
          <a:p>
            <a:r>
              <a:rPr lang="en-US" dirty="0" smtClean="0"/>
              <a:t>Concept</a:t>
            </a:r>
            <a:endParaRPr lang="en-US" dirty="0"/>
          </a:p>
        </p:txBody>
      </p:sp>
      <p:sp>
        <p:nvSpPr>
          <p:cNvPr id="6" name="Content Placeholder 5"/>
          <p:cNvSpPr>
            <a:spLocks noGrp="1"/>
          </p:cNvSpPr>
          <p:nvPr>
            <p:ph sz="quarter" idx="4"/>
          </p:nvPr>
        </p:nvSpPr>
        <p:spPr>
          <a:xfrm>
            <a:off x="4645025" y="2174874"/>
            <a:ext cx="4041775" cy="4408185"/>
          </a:xfrm>
        </p:spPr>
        <p:txBody>
          <a:bodyPr>
            <a:normAutofit fontScale="85000" lnSpcReduction="20000"/>
          </a:bodyPr>
          <a:lstStyle/>
          <a:p>
            <a:r>
              <a:rPr lang="en-US" u="sng" dirty="0" smtClean="0"/>
              <a:t>Suffix</a:t>
            </a:r>
            <a:r>
              <a:rPr lang="en-US" dirty="0" smtClean="0"/>
              <a:t>: an ending that is added to a word that changes the word’s meaning or how the word is used in speech.</a:t>
            </a:r>
          </a:p>
          <a:p>
            <a:r>
              <a:rPr lang="en-US" i="1" u="sng" dirty="0" smtClean="0"/>
              <a:t>-</a:t>
            </a:r>
            <a:r>
              <a:rPr lang="en-US" i="1" u="sng" dirty="0" err="1" smtClean="0"/>
              <a:t>ness</a:t>
            </a:r>
            <a:r>
              <a:rPr lang="en-US" i="1" dirty="0" smtClean="0"/>
              <a:t>: </a:t>
            </a:r>
            <a:r>
              <a:rPr lang="en-US" dirty="0" smtClean="0"/>
              <a:t>added to a word to turn it into a noun stating a condition or quality</a:t>
            </a:r>
          </a:p>
          <a:p>
            <a:pPr lvl="1"/>
            <a:r>
              <a:rPr lang="en-US" dirty="0" smtClean="0"/>
              <a:t>dry – dryness </a:t>
            </a:r>
          </a:p>
          <a:p>
            <a:r>
              <a:rPr lang="en-US" i="1" u="sng" dirty="0" smtClean="0"/>
              <a:t>-less</a:t>
            </a:r>
            <a:r>
              <a:rPr lang="en-US" dirty="0" smtClean="0"/>
              <a:t>: added to a word to make an adjective that shows a lack of that quality</a:t>
            </a:r>
          </a:p>
          <a:p>
            <a:pPr lvl="1"/>
            <a:r>
              <a:rPr lang="en-US" dirty="0" smtClean="0"/>
              <a:t>fear – fearless </a:t>
            </a:r>
          </a:p>
          <a:p>
            <a:r>
              <a:rPr lang="en-US" i="1" u="sng" dirty="0" smtClean="0"/>
              <a:t>-</a:t>
            </a:r>
            <a:r>
              <a:rPr lang="en-US" i="1" u="sng" dirty="0" err="1" smtClean="0"/>
              <a:t>ment</a:t>
            </a:r>
            <a:r>
              <a:rPr lang="en-US" dirty="0" smtClean="0"/>
              <a:t>: added to a word to make a noun showing a condition or result</a:t>
            </a:r>
          </a:p>
          <a:p>
            <a:pPr lvl="1"/>
            <a:r>
              <a:rPr lang="en-US" dirty="0" smtClean="0"/>
              <a:t>Excite - excitement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lide(fromBottom)">
                                      <p:cBhvr>
                                        <p:cTn id="12" dur="500"/>
                                        <p:tgtEl>
                                          <p:spTgt spid="6">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slide(fromBottom)">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slide(fromBottom)">
                                      <p:cBhvr>
                                        <p:cTn id="20" dur="500"/>
                                        <p:tgtEl>
                                          <p:spTgt spid="6">
                                            <p:txEl>
                                              <p:pRg st="3" end="3"/>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slide(fromBottom)">
                                      <p:cBhvr>
                                        <p:cTn id="23" dur="500"/>
                                        <p:tgtEl>
                                          <p:spTgt spid="6">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Effect transition="in" filter="slide(fromBottom)">
                                      <p:cBhvr>
                                        <p:cTn id="28" dur="500"/>
                                        <p:tgtEl>
                                          <p:spTgt spid="6">
                                            <p:txEl>
                                              <p:pRg st="5" end="5"/>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Effect transition="in" filter="slide(fromBottom)">
                                      <p:cBhvr>
                                        <p:cTn id="31" dur="500"/>
                                        <p:tgtEl>
                                          <p:spTgt spid="6">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1"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Effect transition="in" filter="slide(fromBottom)">
                                      <p:cBhvr>
                                        <p:cTn id="36" dur="500"/>
                                        <p:tgtEl>
                                          <p:spTgt spid="6">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1"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Effect transition="in" filter="slide(fromBottom)">
                                      <p:cBhvr>
                                        <p:cTn id="41" dur="500"/>
                                        <p:tgtEl>
                                          <p:spTgt spid="6">
                                            <p:txEl>
                                              <p:pRg st="1" end="1"/>
                                            </p:txEl>
                                          </p:spTgt>
                                        </p:tgtEl>
                                      </p:cBhvr>
                                    </p:animEffect>
                                  </p:childTnLst>
                                </p:cTn>
                              </p:par>
                              <p:par>
                                <p:cTn id="42" presetID="12" presetClass="entr" presetSubtype="4" fill="hold" grpId="1" nodeType="withEffect">
                                  <p:stCondLst>
                                    <p:cond delay="0"/>
                                  </p:stCondLst>
                                  <p:childTnLst>
                                    <p:set>
                                      <p:cBhvr>
                                        <p:cTn id="43" dur="1" fill="hold">
                                          <p:stCondLst>
                                            <p:cond delay="0"/>
                                          </p:stCondLst>
                                        </p:cTn>
                                        <p:tgtEl>
                                          <p:spTgt spid="6">
                                            <p:txEl>
                                              <p:pRg st="2" end="2"/>
                                            </p:txEl>
                                          </p:spTgt>
                                        </p:tgtEl>
                                        <p:attrNameLst>
                                          <p:attrName>style.visibility</p:attrName>
                                        </p:attrNameLst>
                                      </p:cBhvr>
                                      <p:to>
                                        <p:strVal val="visible"/>
                                      </p:to>
                                    </p:set>
                                    <p:animEffect transition="in" filter="slide(fromBottom)">
                                      <p:cBhvr>
                                        <p:cTn id="44" dur="500"/>
                                        <p:tgtEl>
                                          <p:spTgt spid="6">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1" nodeType="click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Effect transition="in" filter="slide(fromBottom)">
                                      <p:cBhvr>
                                        <p:cTn id="49" dur="500"/>
                                        <p:tgtEl>
                                          <p:spTgt spid="6">
                                            <p:txEl>
                                              <p:pRg st="3" end="3"/>
                                            </p:txEl>
                                          </p:spTgt>
                                        </p:tgtEl>
                                      </p:cBhvr>
                                    </p:animEffect>
                                  </p:childTnLst>
                                </p:cTn>
                              </p:par>
                              <p:par>
                                <p:cTn id="50" presetID="12" presetClass="entr" presetSubtype="4" fill="hold" grpId="1" nodeType="withEffect">
                                  <p:stCondLst>
                                    <p:cond delay="0"/>
                                  </p:stCondLst>
                                  <p:childTnLst>
                                    <p:set>
                                      <p:cBhvr>
                                        <p:cTn id="51" dur="1" fill="hold">
                                          <p:stCondLst>
                                            <p:cond delay="0"/>
                                          </p:stCondLst>
                                        </p:cTn>
                                        <p:tgtEl>
                                          <p:spTgt spid="6">
                                            <p:txEl>
                                              <p:pRg st="4" end="4"/>
                                            </p:txEl>
                                          </p:spTgt>
                                        </p:tgtEl>
                                        <p:attrNameLst>
                                          <p:attrName>style.visibility</p:attrName>
                                        </p:attrNameLst>
                                      </p:cBhvr>
                                      <p:to>
                                        <p:strVal val="visible"/>
                                      </p:to>
                                    </p:set>
                                    <p:animEffect transition="in" filter="slide(fromBottom)">
                                      <p:cBhvr>
                                        <p:cTn id="52" dur="500"/>
                                        <p:tgtEl>
                                          <p:spTgt spid="6">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1"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Effect transition="in" filter="slide(fromBottom)">
                                      <p:cBhvr>
                                        <p:cTn id="57" dur="500"/>
                                        <p:tgtEl>
                                          <p:spTgt spid="6">
                                            <p:txEl>
                                              <p:pRg st="5" end="5"/>
                                            </p:txEl>
                                          </p:spTgt>
                                        </p:tgtEl>
                                      </p:cBhvr>
                                    </p:animEffect>
                                  </p:childTnLst>
                                </p:cTn>
                              </p:par>
                              <p:par>
                                <p:cTn id="58" presetID="12" presetClass="entr" presetSubtype="4" fill="hold" grpId="1" nodeType="withEffect">
                                  <p:stCondLst>
                                    <p:cond delay="0"/>
                                  </p:stCondLst>
                                  <p:childTnLst>
                                    <p:set>
                                      <p:cBhvr>
                                        <p:cTn id="59" dur="1" fill="hold">
                                          <p:stCondLst>
                                            <p:cond delay="0"/>
                                          </p:stCondLst>
                                        </p:cTn>
                                        <p:tgtEl>
                                          <p:spTgt spid="6">
                                            <p:txEl>
                                              <p:pRg st="6" end="6"/>
                                            </p:txEl>
                                          </p:spTgt>
                                        </p:tgtEl>
                                        <p:attrNameLst>
                                          <p:attrName>style.visibility</p:attrName>
                                        </p:attrNameLst>
                                      </p:cBhvr>
                                      <p:to>
                                        <p:strVal val="visible"/>
                                      </p:to>
                                    </p:set>
                                    <p:animEffect transition="in" filter="slide(fromBottom)">
                                      <p:cBhvr>
                                        <p:cTn id="60"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Suffixes Review</a:t>
            </a:r>
            <a:endParaRPr lang="en-US" dirty="0"/>
          </a:p>
        </p:txBody>
      </p:sp>
      <p:sp>
        <p:nvSpPr>
          <p:cNvPr id="5" name="Text Placeholder 4"/>
          <p:cNvSpPr>
            <a:spLocks noGrp="1"/>
          </p:cNvSpPr>
          <p:nvPr>
            <p:ph type="body" idx="1"/>
          </p:nvPr>
        </p:nvSpPr>
        <p:spPr/>
        <p:txBody>
          <a:bodyPr/>
          <a:lstStyle/>
          <a:p>
            <a:r>
              <a:rPr lang="en-US" dirty="0" smtClean="0"/>
              <a:t>Skill</a:t>
            </a:r>
            <a:endParaRPr lang="en-US" dirty="0"/>
          </a:p>
        </p:txBody>
      </p:sp>
      <p:sp>
        <p:nvSpPr>
          <p:cNvPr id="6" name="Content Placeholder 5"/>
          <p:cNvSpPr>
            <a:spLocks noGrp="1"/>
          </p:cNvSpPr>
          <p:nvPr>
            <p:ph sz="half" idx="2"/>
          </p:nvPr>
        </p:nvSpPr>
        <p:spPr/>
        <p:txBody>
          <a:bodyPr/>
          <a:lstStyle/>
          <a:p>
            <a:r>
              <a:rPr lang="en-US" dirty="0" smtClean="0"/>
              <a:t>Underline the word containing a suffix.</a:t>
            </a:r>
          </a:p>
          <a:p>
            <a:r>
              <a:rPr lang="en-US" dirty="0" smtClean="0"/>
              <a:t>Identify its root.</a:t>
            </a:r>
          </a:p>
          <a:p>
            <a:r>
              <a:rPr lang="en-US" dirty="0" smtClean="0"/>
              <a:t>Determine its definition.</a:t>
            </a:r>
          </a:p>
          <a:p>
            <a:r>
              <a:rPr lang="en-US" dirty="0" smtClean="0"/>
              <a:t>Identify its part of speech.</a:t>
            </a:r>
            <a:endParaRPr lang="en-US" dirty="0"/>
          </a:p>
        </p:txBody>
      </p:sp>
      <p:sp>
        <p:nvSpPr>
          <p:cNvPr id="7" name="Text Placeholder 6"/>
          <p:cNvSpPr>
            <a:spLocks noGrp="1"/>
          </p:cNvSpPr>
          <p:nvPr>
            <p:ph type="body" sz="quarter" idx="3"/>
          </p:nvPr>
        </p:nvSpPr>
        <p:spPr/>
        <p:txBody>
          <a:bodyPr/>
          <a:lstStyle/>
          <a:p>
            <a:r>
              <a:rPr lang="en-US" dirty="0" smtClean="0"/>
              <a:t>I do</a:t>
            </a:r>
            <a:endParaRPr lang="en-US" dirty="0"/>
          </a:p>
        </p:txBody>
      </p:sp>
      <p:sp>
        <p:nvSpPr>
          <p:cNvPr id="8" name="Content Placeholder 7"/>
          <p:cNvSpPr>
            <a:spLocks noGrp="1"/>
          </p:cNvSpPr>
          <p:nvPr>
            <p:ph sz="quarter" idx="4"/>
          </p:nvPr>
        </p:nvSpPr>
        <p:spPr/>
        <p:txBody>
          <a:bodyPr/>
          <a:lstStyle/>
          <a:p>
            <a:r>
              <a:rPr lang="en-US" dirty="0" smtClean="0"/>
              <a:t>Katie was amazed by the softness of the dog’s fur.</a:t>
            </a:r>
          </a:p>
          <a:p>
            <a:pPr lvl="1"/>
            <a:r>
              <a:rPr lang="en-US" dirty="0" smtClean="0"/>
              <a:t>The root is </a:t>
            </a:r>
            <a:r>
              <a:rPr lang="en-US" i="1" dirty="0" smtClean="0"/>
              <a:t>soft</a:t>
            </a:r>
          </a:p>
          <a:p>
            <a:pPr lvl="1"/>
            <a:r>
              <a:rPr lang="en-US" dirty="0" smtClean="0"/>
              <a:t>Definition: the quality of being soft</a:t>
            </a:r>
          </a:p>
          <a:p>
            <a:pPr lvl="1"/>
            <a:r>
              <a:rPr lang="en-US" dirty="0" smtClean="0"/>
              <a:t>Part of speech: noun</a:t>
            </a:r>
          </a:p>
          <a:p>
            <a:pPr lvl="1"/>
            <a:r>
              <a:rPr lang="en-US" dirty="0" smtClean="0"/>
              <a:t>How did I know the definition?</a:t>
            </a:r>
          </a:p>
          <a:p>
            <a:endParaRPr lang="en-US" dirty="0"/>
          </a:p>
        </p:txBody>
      </p:sp>
      <p:cxnSp>
        <p:nvCxnSpPr>
          <p:cNvPr id="10" name="Straight Connector 9"/>
          <p:cNvCxnSpPr/>
          <p:nvPr/>
        </p:nvCxnSpPr>
        <p:spPr>
          <a:xfrm>
            <a:off x="4987284" y="2927526"/>
            <a:ext cx="1285543" cy="1588"/>
          </a:xfrm>
          <a:prstGeom prst="line">
            <a:avLst/>
          </a:prstGeom>
          <a:ln>
            <a:solidFill>
              <a:schemeClr val="accent1">
                <a:lumMod val="50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lide(fromBottom)">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slide(fromBottom)">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slide(fromBottom)">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slide(fromBottom)">
                                      <p:cBhvr>
                                        <p:cTn id="27" dur="500"/>
                                        <p:tgtEl>
                                          <p:spTgt spid="8">
                                            <p:txEl>
                                              <p:pRg st="3" end="3"/>
                                            </p:txEl>
                                          </p:spTgt>
                                        </p:tgtEl>
                                      </p:cBhvr>
                                    </p:animEffect>
                                  </p:childTnLst>
                                </p:cTn>
                              </p:par>
                            </p:childTnLst>
                          </p:cTn>
                        </p:par>
                        <p:par>
                          <p:cTn id="28" fill="hold">
                            <p:stCondLst>
                              <p:cond delay="500"/>
                            </p:stCondLst>
                            <p:childTnLst>
                              <p:par>
                                <p:cTn id="29" presetID="12" presetClass="entr" presetSubtype="4" fill="hold" grpId="0" nodeType="after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Effect transition="in" filter="slide(fromBottom)">
                                      <p:cBhvr>
                                        <p:cTn id="31"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Character; Analyze/Evaluate</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analyze and evaluate characters’ traits and behaviors to help understand characters.</a:t>
            </a:r>
            <a:endParaRPr lang="en-US" dirty="0"/>
          </a:p>
        </p:txBody>
      </p:sp>
      <p:sp>
        <p:nvSpPr>
          <p:cNvPr id="5" name="Text Placeholder 4"/>
          <p:cNvSpPr>
            <a:spLocks noGrp="1"/>
          </p:cNvSpPr>
          <p:nvPr>
            <p:ph type="body" sz="quarter" idx="3"/>
          </p:nvPr>
        </p:nvSpPr>
        <p:spPr/>
        <p:txBody>
          <a:bodyPr/>
          <a:lstStyle/>
          <a:p>
            <a:r>
              <a:rPr lang="en-US" dirty="0" smtClean="0"/>
              <a:t>Concept</a:t>
            </a:r>
            <a:endParaRPr lang="en-US" dirty="0"/>
          </a:p>
        </p:txBody>
      </p:sp>
      <p:sp>
        <p:nvSpPr>
          <p:cNvPr id="6" name="Content Placeholder 5"/>
          <p:cNvSpPr>
            <a:spLocks noGrp="1"/>
          </p:cNvSpPr>
          <p:nvPr>
            <p:ph sz="quarter" idx="4"/>
          </p:nvPr>
        </p:nvSpPr>
        <p:spPr/>
        <p:txBody>
          <a:bodyPr>
            <a:normAutofit fontScale="92500" lnSpcReduction="20000"/>
          </a:bodyPr>
          <a:lstStyle/>
          <a:p>
            <a:r>
              <a:rPr lang="en-US" u="sng" dirty="0" smtClean="0"/>
              <a:t>Characters</a:t>
            </a:r>
            <a:r>
              <a:rPr lang="en-US" dirty="0" smtClean="0"/>
              <a:t>: the people and animals in the story</a:t>
            </a:r>
          </a:p>
          <a:p>
            <a:r>
              <a:rPr lang="en-US" u="sng" dirty="0" smtClean="0"/>
              <a:t>Analyze</a:t>
            </a:r>
            <a:r>
              <a:rPr lang="en-US" dirty="0" smtClean="0"/>
              <a:t>: to look at or study something carefully</a:t>
            </a:r>
          </a:p>
          <a:p>
            <a:r>
              <a:rPr lang="en-US" u="sng" dirty="0" smtClean="0"/>
              <a:t>Behavior</a:t>
            </a:r>
            <a:r>
              <a:rPr lang="en-US" dirty="0" smtClean="0"/>
              <a:t>: the way a character acts</a:t>
            </a:r>
          </a:p>
          <a:p>
            <a:r>
              <a:rPr lang="en-US" u="sng" dirty="0" smtClean="0"/>
              <a:t>Traits</a:t>
            </a:r>
            <a:r>
              <a:rPr lang="en-US" dirty="0" smtClean="0"/>
              <a:t>: ways of speaking and acting that show what a character is like</a:t>
            </a:r>
          </a:p>
          <a:p>
            <a:r>
              <a:rPr lang="en-US" u="sng" dirty="0" smtClean="0"/>
              <a:t>Infer</a:t>
            </a:r>
            <a:r>
              <a:rPr lang="en-US" dirty="0" smtClean="0"/>
              <a:t>: to figure out something that is not stated directly</a:t>
            </a:r>
            <a:endParaRPr lang="en-US" u="sng" dirty="0"/>
          </a:p>
        </p:txBody>
      </p:sp>
      <p:sp>
        <p:nvSpPr>
          <p:cNvPr id="7" name="TextBox 6"/>
          <p:cNvSpPr txBox="1"/>
          <p:nvPr/>
        </p:nvSpPr>
        <p:spPr>
          <a:xfrm>
            <a:off x="387212" y="5657672"/>
            <a:ext cx="8299588" cy="1200328"/>
          </a:xfrm>
          <a:prstGeom prst="rect">
            <a:avLst/>
          </a:prstGeom>
          <a:noFill/>
        </p:spPr>
        <p:txBody>
          <a:bodyPr wrap="square" rtlCol="0">
            <a:spAutoFit/>
          </a:bodyPr>
          <a:lstStyle/>
          <a:p>
            <a:r>
              <a:rPr lang="en-US" sz="2400" b="1" dirty="0" smtClean="0"/>
              <a:t>Importance</a:t>
            </a:r>
            <a:r>
              <a:rPr lang="en-US" sz="2400" dirty="0" smtClean="0"/>
              <a:t>: understanding characters helps you better connect with them and gain a better understanding of the story. </a:t>
            </a:r>
            <a:endParaRPr lang="en-US" sz="2400"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1000"/>
                                        <p:tgtEl>
                                          <p:spTgt spid="6">
                                            <p:txEl>
                                              <p:pRg st="1" end="1"/>
                                            </p:txEl>
                                          </p:spTgt>
                                        </p:tgtEl>
                                      </p:cBhvr>
                                    </p:animEffect>
                                    <p:anim calcmode="lin" valueType="num">
                                      <p:cBhvr>
                                        <p:cTn id="1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1000"/>
                                        <p:tgtEl>
                                          <p:spTgt spid="6">
                                            <p:txEl>
                                              <p:pRg st="2" end="2"/>
                                            </p:txEl>
                                          </p:spTgt>
                                        </p:tgtEl>
                                      </p:cBhvr>
                                    </p:animEffect>
                                    <p:anim calcmode="lin" valueType="num">
                                      <p:cBhvr>
                                        <p:cTn id="2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fade">
                                      <p:cBhvr>
                                        <p:cTn id="31" dur="1000"/>
                                        <p:tgtEl>
                                          <p:spTgt spid="6">
                                            <p:txEl>
                                              <p:pRg st="3" end="3"/>
                                            </p:txEl>
                                          </p:spTgt>
                                        </p:tgtEl>
                                      </p:cBhvr>
                                    </p:animEffect>
                                    <p:anim calcmode="lin" valueType="num">
                                      <p:cBhvr>
                                        <p:cTn id="3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fade">
                                      <p:cBhvr>
                                        <p:cTn id="39" dur="1000"/>
                                        <p:tgtEl>
                                          <p:spTgt spid="6">
                                            <p:txEl>
                                              <p:pRg st="4" end="4"/>
                                            </p:txEl>
                                          </p:spTgt>
                                        </p:tgtEl>
                                      </p:cBhvr>
                                    </p:animEffect>
                                    <p:anim calcmode="lin" valueType="num">
                                      <p:cBhvr>
                                        <p:cTn id="4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6">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1000"/>
                                        <p:tgtEl>
                                          <p:spTgt spid="7"/>
                                        </p:tgtEl>
                                      </p:cBhvr>
                                    </p:animEffect>
                                    <p:anim calcmode="lin" valueType="num">
                                      <p:cBhvr>
                                        <p:cTn id="48" dur="1000" fill="hold"/>
                                        <p:tgtEl>
                                          <p:spTgt spid="7"/>
                                        </p:tgtEl>
                                        <p:attrNameLst>
                                          <p:attrName>ppt_x</p:attrName>
                                        </p:attrNameLst>
                                      </p:cBhvr>
                                      <p:tavLst>
                                        <p:tav tm="0">
                                          <p:val>
                                            <p:strVal val="#ppt_x"/>
                                          </p:val>
                                        </p:tav>
                                        <p:tav tm="100000">
                                          <p:val>
                                            <p:strVal val="#ppt_x"/>
                                          </p:val>
                                        </p:tav>
                                      </p:tavLst>
                                    </p:anim>
                                    <p:anim calcmode="lin" valueType="num">
                                      <p:cBhvr>
                                        <p:cTn id="49" dur="900" decel="100000" fill="hold"/>
                                        <p:tgtEl>
                                          <p:spTgt spid="7"/>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Suffixes Review</a:t>
            </a:r>
            <a:endParaRPr lang="en-US"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lstStyle/>
          <a:p>
            <a:r>
              <a:rPr lang="en-US" dirty="0" smtClean="0"/>
              <a:t>Underline the word containing a suffix.</a:t>
            </a:r>
          </a:p>
          <a:p>
            <a:r>
              <a:rPr lang="en-US" dirty="0" smtClean="0"/>
              <a:t>Identify its root.</a:t>
            </a:r>
          </a:p>
          <a:p>
            <a:r>
              <a:rPr lang="en-US" dirty="0" smtClean="0"/>
              <a:t>Determine its definition.</a:t>
            </a:r>
          </a:p>
          <a:p>
            <a:r>
              <a:rPr lang="en-US" dirty="0" smtClean="0"/>
              <a:t>Identify its part of speech</a:t>
            </a:r>
            <a:endParaRPr lang="en-US" dirty="0"/>
          </a:p>
        </p:txBody>
      </p:sp>
      <p:sp>
        <p:nvSpPr>
          <p:cNvPr id="5" name="Text Placeholder 4"/>
          <p:cNvSpPr>
            <a:spLocks noGrp="1"/>
          </p:cNvSpPr>
          <p:nvPr>
            <p:ph type="body" sz="quarter" idx="3"/>
          </p:nvPr>
        </p:nvSpPr>
        <p:spPr/>
        <p:txBody>
          <a:bodyPr/>
          <a:lstStyle/>
          <a:p>
            <a:r>
              <a:rPr lang="en-US" dirty="0" smtClean="0"/>
              <a:t>We do</a:t>
            </a:r>
            <a:endParaRPr lang="en-US" dirty="0"/>
          </a:p>
        </p:txBody>
      </p:sp>
      <p:sp>
        <p:nvSpPr>
          <p:cNvPr id="6" name="Content Placeholder 5"/>
          <p:cNvSpPr>
            <a:spLocks noGrp="1"/>
          </p:cNvSpPr>
          <p:nvPr>
            <p:ph sz="quarter" idx="4"/>
          </p:nvPr>
        </p:nvSpPr>
        <p:spPr/>
        <p:txBody>
          <a:bodyPr>
            <a:normAutofit fontScale="92500"/>
          </a:bodyPr>
          <a:lstStyle/>
          <a:p>
            <a:r>
              <a:rPr lang="en-US" dirty="0" smtClean="0"/>
              <a:t>Ten workers were left jobless after the factory closed.</a:t>
            </a:r>
          </a:p>
          <a:p>
            <a:r>
              <a:rPr lang="en-US" dirty="0" smtClean="0"/>
              <a:t>What word should we underline?</a:t>
            </a:r>
          </a:p>
          <a:p>
            <a:r>
              <a:rPr lang="en-US" dirty="0" smtClean="0"/>
              <a:t>What is the root?</a:t>
            </a:r>
          </a:p>
          <a:p>
            <a:r>
              <a:rPr lang="en-US" dirty="0" smtClean="0"/>
              <a:t>What is the definition?</a:t>
            </a:r>
          </a:p>
          <a:p>
            <a:r>
              <a:rPr lang="en-US" dirty="0" smtClean="0"/>
              <a:t>Identify the part of speech.</a:t>
            </a:r>
          </a:p>
          <a:p>
            <a:r>
              <a:rPr lang="en-US" dirty="0" smtClean="0"/>
              <a:t>How do you know the definition?</a:t>
            </a:r>
            <a:endParaRPr lang="en-US" dirty="0"/>
          </a:p>
        </p:txBody>
      </p:sp>
      <p:cxnSp>
        <p:nvCxnSpPr>
          <p:cNvPr id="8" name="Straight Connector 7"/>
          <p:cNvCxnSpPr/>
          <p:nvPr/>
        </p:nvCxnSpPr>
        <p:spPr>
          <a:xfrm>
            <a:off x="4971796" y="2881057"/>
            <a:ext cx="1053215" cy="1588"/>
          </a:xfrm>
          <a:prstGeom prst="line">
            <a:avLst/>
          </a:prstGeom>
          <a:ln>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lide(fromBottom)">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slide(fromBottom)">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slide(fromBottom)">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slide(fromBottom)">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slide(fromBottom)">
                                      <p:cBhvr>
                                        <p:cTn id="3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Suffixes Review</a:t>
            </a:r>
            <a:endParaRPr lang="en-US"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lstStyle/>
          <a:p>
            <a:r>
              <a:rPr lang="en-US" dirty="0" smtClean="0"/>
              <a:t>Underline the word containing a suffix.</a:t>
            </a:r>
          </a:p>
          <a:p>
            <a:r>
              <a:rPr lang="en-US" dirty="0" smtClean="0"/>
              <a:t>Identify its root.</a:t>
            </a:r>
          </a:p>
          <a:p>
            <a:r>
              <a:rPr lang="en-US" dirty="0" smtClean="0"/>
              <a:t>Determine its definition.</a:t>
            </a:r>
          </a:p>
          <a:p>
            <a:r>
              <a:rPr lang="en-US" dirty="0" smtClean="0"/>
              <a:t>Identify its part of speech</a:t>
            </a:r>
            <a:endParaRPr lang="en-US" dirty="0"/>
          </a:p>
        </p:txBody>
      </p:sp>
      <p:sp>
        <p:nvSpPr>
          <p:cNvPr id="5" name="Text Placeholder 4"/>
          <p:cNvSpPr>
            <a:spLocks noGrp="1"/>
          </p:cNvSpPr>
          <p:nvPr>
            <p:ph type="body" sz="quarter" idx="3"/>
          </p:nvPr>
        </p:nvSpPr>
        <p:spPr/>
        <p:txBody>
          <a:bodyPr/>
          <a:lstStyle/>
          <a:p>
            <a:r>
              <a:rPr lang="en-US" dirty="0" smtClean="0"/>
              <a:t>You do</a:t>
            </a:r>
            <a:endParaRPr lang="en-US" dirty="0"/>
          </a:p>
        </p:txBody>
      </p:sp>
      <p:sp>
        <p:nvSpPr>
          <p:cNvPr id="6" name="Content Placeholder 5"/>
          <p:cNvSpPr>
            <a:spLocks noGrp="1"/>
          </p:cNvSpPr>
          <p:nvPr>
            <p:ph sz="quarter" idx="4"/>
          </p:nvPr>
        </p:nvSpPr>
        <p:spPr/>
        <p:txBody>
          <a:bodyPr>
            <a:normAutofit fontScale="92500"/>
          </a:bodyPr>
          <a:lstStyle/>
          <a:p>
            <a:r>
              <a:rPr lang="en-US" dirty="0" smtClean="0"/>
              <a:t>We took a careful measurement of the room before we ordered carpet.</a:t>
            </a:r>
          </a:p>
          <a:p>
            <a:r>
              <a:rPr lang="en-US" dirty="0" smtClean="0"/>
              <a:t>What word should we underline?</a:t>
            </a:r>
          </a:p>
          <a:p>
            <a:r>
              <a:rPr lang="en-US" dirty="0" smtClean="0"/>
              <a:t>What is the root?</a:t>
            </a:r>
          </a:p>
          <a:p>
            <a:r>
              <a:rPr lang="en-US" dirty="0" smtClean="0"/>
              <a:t>What is the definition?</a:t>
            </a:r>
          </a:p>
          <a:p>
            <a:r>
              <a:rPr lang="en-US" dirty="0" smtClean="0"/>
              <a:t>Identify the part of speech.</a:t>
            </a:r>
          </a:p>
          <a:p>
            <a:r>
              <a:rPr lang="en-US" dirty="0" smtClean="0"/>
              <a:t>How do you know the definition?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Suffixes Review</a:t>
            </a:r>
            <a:endParaRPr lang="en-US" dirty="0"/>
          </a:p>
        </p:txBody>
      </p:sp>
      <p:sp>
        <p:nvSpPr>
          <p:cNvPr id="3" name="Text Placeholder 2"/>
          <p:cNvSpPr>
            <a:spLocks noGrp="1"/>
          </p:cNvSpPr>
          <p:nvPr>
            <p:ph type="body" idx="1"/>
          </p:nvPr>
        </p:nvSpPr>
        <p:spPr/>
        <p:txBody>
          <a:bodyPr/>
          <a:lstStyle/>
          <a:p>
            <a:r>
              <a:rPr lang="en-US" dirty="0" smtClean="0"/>
              <a:t>Closure</a:t>
            </a:r>
            <a:endParaRPr lang="en-US" dirty="0"/>
          </a:p>
        </p:txBody>
      </p:sp>
      <p:sp>
        <p:nvSpPr>
          <p:cNvPr id="4" name="Content Placeholder 3"/>
          <p:cNvSpPr>
            <a:spLocks noGrp="1"/>
          </p:cNvSpPr>
          <p:nvPr>
            <p:ph sz="half" idx="2"/>
          </p:nvPr>
        </p:nvSpPr>
        <p:spPr>
          <a:xfrm>
            <a:off x="457200" y="2174875"/>
            <a:ext cx="4040188" cy="4392696"/>
          </a:xfrm>
        </p:spPr>
        <p:txBody>
          <a:bodyPr>
            <a:normAutofit lnSpcReduction="10000"/>
          </a:bodyPr>
          <a:lstStyle/>
          <a:p>
            <a:r>
              <a:rPr lang="en-US" dirty="0" smtClean="0"/>
              <a:t>Which suffix is added to a word to make an adjective that shows a lack of that quality?</a:t>
            </a:r>
          </a:p>
          <a:p>
            <a:r>
              <a:rPr lang="en-US" dirty="0" smtClean="0"/>
              <a:t>What is the definition of the word coldness?</a:t>
            </a:r>
          </a:p>
          <a:p>
            <a:pPr marL="914400" lvl="1" indent="-457200">
              <a:buAutoNum type="alphaLcParenR"/>
            </a:pPr>
            <a:r>
              <a:rPr lang="en-US" dirty="0" smtClean="0"/>
              <a:t>An adjective meaning without cold.</a:t>
            </a:r>
          </a:p>
          <a:p>
            <a:pPr marL="914400" lvl="1" indent="-457200">
              <a:buAutoNum type="alphaLcParenR"/>
            </a:pPr>
            <a:r>
              <a:rPr lang="en-US" dirty="0" smtClean="0"/>
              <a:t>A noun meaning the state of being cold.</a:t>
            </a:r>
          </a:p>
          <a:p>
            <a:r>
              <a:rPr lang="en-US" dirty="0" smtClean="0"/>
              <a:t>What did you learn today about suffixes?</a:t>
            </a:r>
            <a:endParaRPr lang="en-US" dirty="0"/>
          </a:p>
        </p:txBody>
      </p:sp>
      <p:sp>
        <p:nvSpPr>
          <p:cNvPr id="5" name="Text Placeholder 4"/>
          <p:cNvSpPr>
            <a:spLocks noGrp="1"/>
          </p:cNvSpPr>
          <p:nvPr>
            <p:ph type="body" sz="quarter" idx="3"/>
          </p:nvPr>
        </p:nvSpPr>
        <p:spPr/>
        <p:txBody>
          <a:bodyPr/>
          <a:lstStyle/>
          <a:p>
            <a:r>
              <a:rPr lang="en-US" dirty="0" smtClean="0"/>
              <a:t>Independent Practice</a:t>
            </a:r>
            <a:endParaRPr lang="en-US" dirty="0"/>
          </a:p>
        </p:txBody>
      </p:sp>
      <p:sp>
        <p:nvSpPr>
          <p:cNvPr id="6" name="Content Placeholder 5"/>
          <p:cNvSpPr>
            <a:spLocks noGrp="1"/>
          </p:cNvSpPr>
          <p:nvPr>
            <p:ph sz="quarter" idx="4"/>
          </p:nvPr>
        </p:nvSpPr>
        <p:spPr>
          <a:xfrm>
            <a:off x="4645025" y="2174875"/>
            <a:ext cx="4041775" cy="4392696"/>
          </a:xfrm>
        </p:spPr>
        <p:txBody>
          <a:bodyPr>
            <a:normAutofit fontScale="85000" lnSpcReduction="20000"/>
          </a:bodyPr>
          <a:lstStyle/>
          <a:p>
            <a:r>
              <a:rPr lang="en-US" dirty="0" smtClean="0"/>
              <a:t>sleepless</a:t>
            </a:r>
          </a:p>
          <a:p>
            <a:pPr lvl="1"/>
            <a:r>
              <a:rPr lang="en-US" dirty="0" smtClean="0"/>
              <a:t>Root:</a:t>
            </a:r>
          </a:p>
          <a:p>
            <a:pPr lvl="1"/>
            <a:r>
              <a:rPr lang="en-US" dirty="0" smtClean="0"/>
              <a:t>Definition:</a:t>
            </a:r>
          </a:p>
          <a:p>
            <a:pPr lvl="1"/>
            <a:r>
              <a:rPr lang="en-US" dirty="0" smtClean="0"/>
              <a:t>Part of speech:</a:t>
            </a:r>
          </a:p>
          <a:p>
            <a:r>
              <a:rPr lang="en-US" dirty="0" smtClean="0"/>
              <a:t>amusement</a:t>
            </a:r>
          </a:p>
          <a:p>
            <a:pPr lvl="1"/>
            <a:r>
              <a:rPr lang="en-US" dirty="0" smtClean="0"/>
              <a:t>Root:</a:t>
            </a:r>
          </a:p>
          <a:p>
            <a:pPr lvl="1"/>
            <a:r>
              <a:rPr lang="en-US" dirty="0" smtClean="0"/>
              <a:t>Definition:</a:t>
            </a:r>
          </a:p>
          <a:p>
            <a:pPr lvl="1"/>
            <a:r>
              <a:rPr lang="en-US" dirty="0" smtClean="0"/>
              <a:t>Part of speech:</a:t>
            </a:r>
          </a:p>
          <a:p>
            <a:r>
              <a:rPr lang="en-US" dirty="0" smtClean="0"/>
              <a:t>happiness</a:t>
            </a:r>
          </a:p>
          <a:p>
            <a:pPr lvl="1"/>
            <a:r>
              <a:rPr lang="en-US" dirty="0" smtClean="0"/>
              <a:t>Root:</a:t>
            </a:r>
          </a:p>
          <a:p>
            <a:pPr lvl="1"/>
            <a:r>
              <a:rPr lang="en-US" dirty="0" smtClean="0"/>
              <a:t>Definition:</a:t>
            </a:r>
          </a:p>
          <a:p>
            <a:pPr lvl="1"/>
            <a:r>
              <a:rPr lang="en-US" dirty="0" smtClean="0"/>
              <a:t>Part of speech:</a:t>
            </a:r>
          </a:p>
          <a:p>
            <a:r>
              <a:rPr lang="en-US" dirty="0" smtClean="0"/>
              <a:t>shoeless</a:t>
            </a:r>
          </a:p>
          <a:p>
            <a:pPr lvl="1"/>
            <a:r>
              <a:rPr lang="en-US" dirty="0" smtClean="0"/>
              <a:t>Root:</a:t>
            </a:r>
          </a:p>
          <a:p>
            <a:pPr lvl="1"/>
            <a:r>
              <a:rPr lang="en-US" dirty="0" smtClean="0"/>
              <a:t>Definition:</a:t>
            </a:r>
          </a:p>
          <a:p>
            <a:pPr lvl="1"/>
            <a:r>
              <a:rPr lang="en-US" dirty="0" smtClean="0"/>
              <a:t>Part of speech:</a:t>
            </a:r>
            <a:endParaRPr lang="en-US" dirty="0"/>
          </a:p>
        </p:txBody>
      </p:sp>
      <p:sp>
        <p:nvSpPr>
          <p:cNvPr id="7" name="TextBox 6"/>
          <p:cNvSpPr txBox="1"/>
          <p:nvPr/>
        </p:nvSpPr>
        <p:spPr>
          <a:xfrm>
            <a:off x="7065180" y="6368624"/>
            <a:ext cx="1621620" cy="369332"/>
          </a:xfrm>
          <a:prstGeom prst="rect">
            <a:avLst/>
          </a:prstGeom>
          <a:noFill/>
        </p:spPr>
        <p:txBody>
          <a:bodyPr wrap="none" rtlCol="0">
            <a:spAutoFit/>
          </a:bodyPr>
          <a:lstStyle/>
          <a:p>
            <a:r>
              <a:rPr lang="en-US" dirty="0" smtClean="0">
                <a:hlinkClick r:id="rId2" action="ppaction://hlinksldjump"/>
              </a:rPr>
              <a:t>Back to Day 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slide(fromBottom)">
                                      <p:cBhvr>
                                        <p:cTn id="15" dur="500"/>
                                        <p:tgtEl>
                                          <p:spTgt spid="4">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slide(fromBottom)">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slide(fromBottom)">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slide(fromBottom)">
                                      <p:cBhvr>
                                        <p:cTn id="28" dur="500"/>
                                        <p:tgtEl>
                                          <p:spTgt spid="6">
                                            <p:txEl>
                                              <p:pRg st="0" end="0"/>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Effect transition="in" filter="slide(fromBottom)">
                                      <p:cBhvr>
                                        <p:cTn id="31" dur="500"/>
                                        <p:tgtEl>
                                          <p:spTgt spid="6">
                                            <p:txEl>
                                              <p:pRg st="1" end="1"/>
                                            </p:txEl>
                                          </p:spTgt>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6">
                                            <p:txEl>
                                              <p:pRg st="2" end="2"/>
                                            </p:txEl>
                                          </p:spTgt>
                                        </p:tgtEl>
                                        <p:attrNameLst>
                                          <p:attrName>style.visibility</p:attrName>
                                        </p:attrNameLst>
                                      </p:cBhvr>
                                      <p:to>
                                        <p:strVal val="visible"/>
                                      </p:to>
                                    </p:set>
                                    <p:animEffect transition="in" filter="slide(fromBottom)">
                                      <p:cBhvr>
                                        <p:cTn id="34" dur="500"/>
                                        <p:tgtEl>
                                          <p:spTgt spid="6">
                                            <p:txEl>
                                              <p:pRg st="2" end="2"/>
                                            </p:txEl>
                                          </p:spTgt>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slide(fromBottom)">
                                      <p:cBhvr>
                                        <p:cTn id="37" dur="500"/>
                                        <p:tgtEl>
                                          <p:spTgt spid="6">
                                            <p:txEl>
                                              <p:pRg st="3" end="3"/>
                                            </p:txEl>
                                          </p:spTgt>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6">
                                            <p:txEl>
                                              <p:pRg st="4" end="4"/>
                                            </p:txEl>
                                          </p:spTgt>
                                        </p:tgtEl>
                                        <p:attrNameLst>
                                          <p:attrName>style.visibility</p:attrName>
                                        </p:attrNameLst>
                                      </p:cBhvr>
                                      <p:to>
                                        <p:strVal val="visible"/>
                                      </p:to>
                                    </p:set>
                                    <p:animEffect transition="in" filter="slide(fromBottom)">
                                      <p:cBhvr>
                                        <p:cTn id="40" dur="500"/>
                                        <p:tgtEl>
                                          <p:spTgt spid="6">
                                            <p:txEl>
                                              <p:pRg st="4" end="4"/>
                                            </p:txEl>
                                          </p:spTgt>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Effect transition="in" filter="slide(fromBottom)">
                                      <p:cBhvr>
                                        <p:cTn id="43" dur="500"/>
                                        <p:tgtEl>
                                          <p:spTgt spid="6">
                                            <p:txEl>
                                              <p:pRg st="5" end="5"/>
                                            </p:txEl>
                                          </p:spTgt>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6">
                                            <p:txEl>
                                              <p:pRg st="6" end="6"/>
                                            </p:txEl>
                                          </p:spTgt>
                                        </p:tgtEl>
                                        <p:attrNameLst>
                                          <p:attrName>style.visibility</p:attrName>
                                        </p:attrNameLst>
                                      </p:cBhvr>
                                      <p:to>
                                        <p:strVal val="visible"/>
                                      </p:to>
                                    </p:set>
                                    <p:animEffect transition="in" filter="slide(fromBottom)">
                                      <p:cBhvr>
                                        <p:cTn id="46" dur="500"/>
                                        <p:tgtEl>
                                          <p:spTgt spid="6">
                                            <p:txEl>
                                              <p:pRg st="6" end="6"/>
                                            </p:txEl>
                                          </p:spTgt>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Effect transition="in" filter="slide(fromBottom)">
                                      <p:cBhvr>
                                        <p:cTn id="49" dur="500"/>
                                        <p:tgtEl>
                                          <p:spTgt spid="6">
                                            <p:txEl>
                                              <p:pRg st="7" end="7"/>
                                            </p:txEl>
                                          </p:spTgt>
                                        </p:tgtEl>
                                      </p:cBhvr>
                                    </p:animEffect>
                                  </p:childTnLst>
                                </p:cTn>
                              </p:par>
                              <p:par>
                                <p:cTn id="50" presetID="12" presetClass="entr" presetSubtype="4" fill="hold" grpId="0" nodeType="with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slide(fromBottom)">
                                      <p:cBhvr>
                                        <p:cTn id="52" dur="500"/>
                                        <p:tgtEl>
                                          <p:spTgt spid="6">
                                            <p:txEl>
                                              <p:pRg st="8" end="8"/>
                                            </p:txEl>
                                          </p:spTgt>
                                        </p:tgtEl>
                                      </p:cBhvr>
                                    </p:animEffect>
                                  </p:childTnLst>
                                </p:cTn>
                              </p:par>
                              <p:par>
                                <p:cTn id="53" presetID="12" presetClass="entr" presetSubtype="4" fill="hold" grpId="0"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slide(fromBottom)">
                                      <p:cBhvr>
                                        <p:cTn id="55" dur="500"/>
                                        <p:tgtEl>
                                          <p:spTgt spid="6">
                                            <p:txEl>
                                              <p:pRg st="9" end="9"/>
                                            </p:txEl>
                                          </p:spTgt>
                                        </p:tgtEl>
                                      </p:cBhvr>
                                    </p:animEffect>
                                  </p:childTnLst>
                                </p:cTn>
                              </p:par>
                              <p:par>
                                <p:cTn id="56" presetID="12" presetClass="entr" presetSubtype="4" fill="hold" grpId="0" nodeType="withEffect">
                                  <p:stCondLst>
                                    <p:cond delay="0"/>
                                  </p:stCondLst>
                                  <p:childTnLst>
                                    <p:set>
                                      <p:cBhvr>
                                        <p:cTn id="57" dur="1" fill="hold">
                                          <p:stCondLst>
                                            <p:cond delay="0"/>
                                          </p:stCondLst>
                                        </p:cTn>
                                        <p:tgtEl>
                                          <p:spTgt spid="6">
                                            <p:txEl>
                                              <p:pRg st="10" end="10"/>
                                            </p:txEl>
                                          </p:spTgt>
                                        </p:tgtEl>
                                        <p:attrNameLst>
                                          <p:attrName>style.visibility</p:attrName>
                                        </p:attrNameLst>
                                      </p:cBhvr>
                                      <p:to>
                                        <p:strVal val="visible"/>
                                      </p:to>
                                    </p:set>
                                    <p:animEffect transition="in" filter="slide(fromBottom)">
                                      <p:cBhvr>
                                        <p:cTn id="58" dur="500"/>
                                        <p:tgtEl>
                                          <p:spTgt spid="6">
                                            <p:txEl>
                                              <p:pRg st="10" end="10"/>
                                            </p:txEl>
                                          </p:spTgt>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6">
                                            <p:txEl>
                                              <p:pRg st="11" end="11"/>
                                            </p:txEl>
                                          </p:spTgt>
                                        </p:tgtEl>
                                        <p:attrNameLst>
                                          <p:attrName>style.visibility</p:attrName>
                                        </p:attrNameLst>
                                      </p:cBhvr>
                                      <p:to>
                                        <p:strVal val="visible"/>
                                      </p:to>
                                    </p:set>
                                    <p:animEffect transition="in" filter="slide(fromBottom)">
                                      <p:cBhvr>
                                        <p:cTn id="61" dur="500"/>
                                        <p:tgtEl>
                                          <p:spTgt spid="6">
                                            <p:txEl>
                                              <p:pRg st="11" end="11"/>
                                            </p:txEl>
                                          </p:spTgt>
                                        </p:tgtEl>
                                      </p:cBhvr>
                                    </p:animEffect>
                                  </p:childTnLst>
                                </p:cTn>
                              </p:par>
                              <p:par>
                                <p:cTn id="62" presetID="12" presetClass="entr" presetSubtype="4" fill="hold" grpId="0" nodeType="withEffect">
                                  <p:stCondLst>
                                    <p:cond delay="0"/>
                                  </p:stCondLst>
                                  <p:childTnLst>
                                    <p:set>
                                      <p:cBhvr>
                                        <p:cTn id="63" dur="1" fill="hold">
                                          <p:stCondLst>
                                            <p:cond delay="0"/>
                                          </p:stCondLst>
                                        </p:cTn>
                                        <p:tgtEl>
                                          <p:spTgt spid="6">
                                            <p:txEl>
                                              <p:pRg st="12" end="12"/>
                                            </p:txEl>
                                          </p:spTgt>
                                        </p:tgtEl>
                                        <p:attrNameLst>
                                          <p:attrName>style.visibility</p:attrName>
                                        </p:attrNameLst>
                                      </p:cBhvr>
                                      <p:to>
                                        <p:strVal val="visible"/>
                                      </p:to>
                                    </p:set>
                                    <p:animEffect transition="in" filter="slide(fromBottom)">
                                      <p:cBhvr>
                                        <p:cTn id="64" dur="500"/>
                                        <p:tgtEl>
                                          <p:spTgt spid="6">
                                            <p:txEl>
                                              <p:pRg st="12" end="12"/>
                                            </p:txEl>
                                          </p:spTgt>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6">
                                            <p:txEl>
                                              <p:pRg st="13" end="13"/>
                                            </p:txEl>
                                          </p:spTgt>
                                        </p:tgtEl>
                                        <p:attrNameLst>
                                          <p:attrName>style.visibility</p:attrName>
                                        </p:attrNameLst>
                                      </p:cBhvr>
                                      <p:to>
                                        <p:strVal val="visible"/>
                                      </p:to>
                                    </p:set>
                                    <p:animEffect transition="in" filter="slide(fromBottom)">
                                      <p:cBhvr>
                                        <p:cTn id="67" dur="500"/>
                                        <p:tgtEl>
                                          <p:spTgt spid="6">
                                            <p:txEl>
                                              <p:pRg st="13" end="13"/>
                                            </p:txEl>
                                          </p:spTgt>
                                        </p:tgtEl>
                                      </p:cBhvr>
                                    </p:animEffect>
                                  </p:childTnLst>
                                </p:cTn>
                              </p:par>
                              <p:par>
                                <p:cTn id="68" presetID="12" presetClass="entr" presetSubtype="4" fill="hold" grpId="0" nodeType="withEffect">
                                  <p:stCondLst>
                                    <p:cond delay="0"/>
                                  </p:stCondLst>
                                  <p:childTnLst>
                                    <p:set>
                                      <p:cBhvr>
                                        <p:cTn id="69" dur="1" fill="hold">
                                          <p:stCondLst>
                                            <p:cond delay="0"/>
                                          </p:stCondLst>
                                        </p:cTn>
                                        <p:tgtEl>
                                          <p:spTgt spid="6">
                                            <p:txEl>
                                              <p:pRg st="14" end="14"/>
                                            </p:txEl>
                                          </p:spTgt>
                                        </p:tgtEl>
                                        <p:attrNameLst>
                                          <p:attrName>style.visibility</p:attrName>
                                        </p:attrNameLst>
                                      </p:cBhvr>
                                      <p:to>
                                        <p:strVal val="visible"/>
                                      </p:to>
                                    </p:set>
                                    <p:animEffect transition="in" filter="slide(fromBottom)">
                                      <p:cBhvr>
                                        <p:cTn id="70" dur="500"/>
                                        <p:tgtEl>
                                          <p:spTgt spid="6">
                                            <p:txEl>
                                              <p:pRg st="14" end="14"/>
                                            </p:txEl>
                                          </p:spTgt>
                                        </p:tgtEl>
                                      </p:cBhvr>
                                    </p:animEffect>
                                  </p:childTnLst>
                                </p:cTn>
                              </p:par>
                              <p:par>
                                <p:cTn id="71" presetID="12" presetClass="entr" presetSubtype="4" fill="hold" grpId="0" nodeType="withEffect">
                                  <p:stCondLst>
                                    <p:cond delay="0"/>
                                  </p:stCondLst>
                                  <p:childTnLst>
                                    <p:set>
                                      <p:cBhvr>
                                        <p:cTn id="72" dur="1" fill="hold">
                                          <p:stCondLst>
                                            <p:cond delay="0"/>
                                          </p:stCondLst>
                                        </p:cTn>
                                        <p:tgtEl>
                                          <p:spTgt spid="6">
                                            <p:txEl>
                                              <p:pRg st="15" end="15"/>
                                            </p:txEl>
                                          </p:spTgt>
                                        </p:tgtEl>
                                        <p:attrNameLst>
                                          <p:attrName>style.visibility</p:attrName>
                                        </p:attrNameLst>
                                      </p:cBhvr>
                                      <p:to>
                                        <p:strVal val="visible"/>
                                      </p:to>
                                    </p:set>
                                    <p:animEffect transition="in" filter="slide(fromBottom)">
                                      <p:cBhvr>
                                        <p:cTn id="73" dur="500"/>
                                        <p:tgtEl>
                                          <p:spTgt spid="6">
                                            <p:txEl>
                                              <p:pRg st="15" end="15"/>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2" presetClass="entr" presetSubtype="4" fill="hold" grpId="0" nodeType="clickEffect">
                                  <p:stCondLst>
                                    <p:cond delay="0"/>
                                  </p:stCondLst>
                                  <p:childTnLst>
                                    <p:set>
                                      <p:cBhvr>
                                        <p:cTn id="77" dur="1" fill="hold">
                                          <p:stCondLst>
                                            <p:cond delay="0"/>
                                          </p:stCondLst>
                                        </p:cTn>
                                        <p:tgtEl>
                                          <p:spTgt spid="7"/>
                                        </p:tgtEl>
                                        <p:attrNameLst>
                                          <p:attrName>style.visibility</p:attrName>
                                        </p:attrNameLst>
                                      </p:cBhvr>
                                      <p:to>
                                        <p:strVal val="visible"/>
                                      </p:to>
                                    </p:set>
                                    <p:animEffect transition="in" filter="slide(fromBottom)">
                                      <p:cBhvr>
                                        <p:cTn id="7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P spid="7" grpId="0"/>
    </p:bld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Transparency 17</a:t>
            </a:r>
            <a:endParaRPr lang="en-US" dirty="0"/>
          </a:p>
        </p:txBody>
      </p:sp>
      <p:sp>
        <p:nvSpPr>
          <p:cNvPr id="3" name="Content Placeholder 2"/>
          <p:cNvSpPr>
            <a:spLocks noGrp="1"/>
          </p:cNvSpPr>
          <p:nvPr>
            <p:ph sz="half" idx="1"/>
          </p:nvPr>
        </p:nvSpPr>
        <p:spPr>
          <a:xfrm>
            <a:off x="457200" y="1600200"/>
            <a:ext cx="4038600" cy="4967371"/>
          </a:xfrm>
        </p:spPr>
        <p:txBody>
          <a:bodyPr>
            <a:normAutofit fontScale="92500" lnSpcReduction="20000"/>
          </a:bodyPr>
          <a:lstStyle/>
          <a:p>
            <a:r>
              <a:rPr lang="en-US" b="1" dirty="0" smtClean="0"/>
              <a:t>Opening sentence:</a:t>
            </a:r>
            <a:r>
              <a:rPr lang="en-US" dirty="0" smtClean="0"/>
              <a:t> states the problem clearly</a:t>
            </a:r>
          </a:p>
          <a:p>
            <a:r>
              <a:rPr lang="en-US" b="1" dirty="0" smtClean="0"/>
              <a:t>Supporting sentences</a:t>
            </a:r>
            <a:r>
              <a:rPr lang="en-US" dirty="0" smtClean="0"/>
              <a:t>: propose a solution and offer reasons why the solution is a good one.</a:t>
            </a:r>
          </a:p>
          <a:p>
            <a:endParaRPr lang="en-US" b="1" dirty="0" smtClean="0"/>
          </a:p>
          <a:p>
            <a:endParaRPr lang="en-US" b="1" dirty="0" smtClean="0"/>
          </a:p>
          <a:p>
            <a:r>
              <a:rPr lang="en-US" b="1" dirty="0" smtClean="0"/>
              <a:t>Concluding sentence</a:t>
            </a:r>
            <a:r>
              <a:rPr lang="en-US" dirty="0" smtClean="0"/>
              <a:t>: sums up the proposed solution.</a:t>
            </a:r>
            <a:endParaRPr lang="en-US" b="1" dirty="0"/>
          </a:p>
        </p:txBody>
      </p:sp>
      <p:sp>
        <p:nvSpPr>
          <p:cNvPr id="4" name="Content Placeholder 3"/>
          <p:cNvSpPr>
            <a:spLocks noGrp="1"/>
          </p:cNvSpPr>
          <p:nvPr>
            <p:ph sz="half" idx="2"/>
          </p:nvPr>
        </p:nvSpPr>
        <p:spPr>
          <a:xfrm>
            <a:off x="4648200" y="1600200"/>
            <a:ext cx="4038600" cy="4967371"/>
          </a:xfrm>
        </p:spPr>
        <p:txBody>
          <a:bodyPr>
            <a:normAutofit fontScale="92500" lnSpcReduction="20000"/>
          </a:bodyPr>
          <a:lstStyle/>
          <a:p>
            <a:pPr>
              <a:buNone/>
            </a:pPr>
            <a:r>
              <a:rPr lang="en-US" u="sng" dirty="0" smtClean="0"/>
              <a:t>																																																																																																																	</a:t>
            </a:r>
            <a:endParaRPr lang="en-US" u="sng" dirty="0"/>
          </a:p>
        </p:txBody>
      </p:sp>
      <p:sp>
        <p:nvSpPr>
          <p:cNvPr id="5" name="TextBox 4"/>
          <p:cNvSpPr txBox="1"/>
          <p:nvPr/>
        </p:nvSpPr>
        <p:spPr>
          <a:xfrm>
            <a:off x="387212" y="1223675"/>
            <a:ext cx="3724096" cy="369332"/>
          </a:xfrm>
          <a:prstGeom prst="rect">
            <a:avLst/>
          </a:prstGeom>
          <a:noFill/>
        </p:spPr>
        <p:txBody>
          <a:bodyPr wrap="none" rtlCol="0">
            <a:spAutoFit/>
          </a:bodyPr>
          <a:lstStyle/>
          <a:p>
            <a:r>
              <a:rPr lang="en-US" b="1" dirty="0" smtClean="0"/>
              <a:t>Title: </a:t>
            </a:r>
            <a:r>
              <a:rPr lang="en-US" b="1" u="sng" dirty="0" smtClean="0"/>
              <a:t>The Great Dinosaur Puzzle</a:t>
            </a:r>
            <a:endParaRPr lang="en-US"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a:t>
            </a:r>
            <a:endParaRPr lang="en-US" dirty="0"/>
          </a:p>
        </p:txBody>
      </p:sp>
      <p:sp>
        <p:nvSpPr>
          <p:cNvPr id="3" name="Content Placeholder 2"/>
          <p:cNvSpPr>
            <a:spLocks noGrp="1"/>
          </p:cNvSpPr>
          <p:nvPr>
            <p:ph idx="1"/>
          </p:nvPr>
        </p:nvSpPr>
        <p:spPr/>
        <p:txBody>
          <a:bodyPr/>
          <a:lstStyle/>
          <a:p>
            <a:r>
              <a:rPr lang="en-US" dirty="0" smtClean="0"/>
              <a:t>Use Transparency 17 to begin drafting your problem/solution paragraph.  Use your Flow Chart from yesterday to help you.</a:t>
            </a:r>
            <a:endParaRPr lang="en-US" dirty="0"/>
          </a:p>
        </p:txBody>
      </p:sp>
      <p:sp>
        <p:nvSpPr>
          <p:cNvPr id="4" name="TextBox 3"/>
          <p:cNvSpPr txBox="1"/>
          <p:nvPr/>
        </p:nvSpPr>
        <p:spPr>
          <a:xfrm>
            <a:off x="7065180" y="6126163"/>
            <a:ext cx="1621620" cy="369332"/>
          </a:xfrm>
          <a:prstGeom prst="rect">
            <a:avLst/>
          </a:prstGeom>
          <a:noFill/>
        </p:spPr>
        <p:txBody>
          <a:bodyPr wrap="none" rtlCol="0">
            <a:spAutoFit/>
          </a:bodyPr>
          <a:lstStyle/>
          <a:p>
            <a:r>
              <a:rPr lang="en-US" dirty="0" smtClean="0">
                <a:hlinkClick r:id="rId2" action="ppaction://hlinksldjump"/>
              </a:rPr>
              <a:t>Back to Day 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5</a:t>
            </a:r>
            <a:endParaRPr lang="en-US" dirty="0"/>
          </a:p>
        </p:txBody>
      </p:sp>
      <p:sp>
        <p:nvSpPr>
          <p:cNvPr id="5" name="Text Placeholder 4"/>
          <p:cNvSpPr>
            <a:spLocks noGrp="1"/>
          </p:cNvSpPr>
          <p:nvPr>
            <p:ph type="body" idx="1"/>
          </p:nvPr>
        </p:nvSpPr>
        <p:spPr/>
        <p:txBody>
          <a:bodyPr/>
          <a:lstStyle/>
          <a:p>
            <a:r>
              <a:rPr lang="en-US" dirty="0" smtClean="0"/>
              <a:t>Magazine</a:t>
            </a:r>
            <a:endParaRPr lang="en-US" dirty="0"/>
          </a:p>
        </p:txBody>
      </p:sp>
      <p:sp>
        <p:nvSpPr>
          <p:cNvPr id="6" name="Content Placeholder 5"/>
          <p:cNvSpPr>
            <a:spLocks noGrp="1"/>
          </p:cNvSpPr>
          <p:nvPr>
            <p:ph sz="half" idx="2"/>
          </p:nvPr>
        </p:nvSpPr>
        <p:spPr>
          <a:xfrm>
            <a:off x="457200" y="2174874"/>
            <a:ext cx="4040188" cy="4361717"/>
          </a:xfrm>
        </p:spPr>
        <p:txBody>
          <a:bodyPr>
            <a:normAutofit fontScale="85000" lnSpcReduction="20000"/>
          </a:bodyPr>
          <a:lstStyle/>
          <a:p>
            <a:r>
              <a:rPr lang="en-US" b="1" dirty="0" smtClean="0"/>
              <a:t>Connect to the Big Idea</a:t>
            </a:r>
          </a:p>
          <a:p>
            <a:pPr lvl="1"/>
            <a:r>
              <a:rPr lang="en-US" dirty="0" smtClean="0">
                <a:hlinkClick r:id="rId2" action="ppaction://hlinksldjump"/>
              </a:rPr>
              <a:t>Discuss Literature (T80)</a:t>
            </a:r>
            <a:endParaRPr lang="en-US" dirty="0" smtClean="0"/>
          </a:p>
          <a:p>
            <a:r>
              <a:rPr lang="en-US" b="1" dirty="0" smtClean="0"/>
              <a:t>Writing</a:t>
            </a:r>
          </a:p>
          <a:p>
            <a:pPr lvl="1"/>
            <a:r>
              <a:rPr lang="en-US" dirty="0" smtClean="0">
                <a:hlinkClick r:id="rId3" action="ppaction://hlinksldjump"/>
              </a:rPr>
              <a:t>Day 5 (T90)</a:t>
            </a:r>
            <a:endParaRPr lang="en-US" dirty="0" smtClean="0"/>
          </a:p>
          <a:p>
            <a:r>
              <a:rPr lang="en-US" b="1" dirty="0" smtClean="0"/>
              <a:t>Vocabulary and Oral Language</a:t>
            </a:r>
          </a:p>
          <a:p>
            <a:pPr lvl="1"/>
            <a:r>
              <a:rPr lang="en-US" dirty="0" smtClean="0"/>
              <a:t>Suffixes –</a:t>
            </a:r>
            <a:r>
              <a:rPr lang="en-US" i="1" dirty="0" err="1" smtClean="0"/>
              <a:t>ness</a:t>
            </a:r>
            <a:r>
              <a:rPr lang="en-US" i="1" dirty="0" smtClean="0"/>
              <a:t>, -less, -</a:t>
            </a:r>
            <a:r>
              <a:rPr lang="en-US" i="1" dirty="0" err="1" smtClean="0"/>
              <a:t>ment</a:t>
            </a:r>
            <a:r>
              <a:rPr lang="en-US" i="1" dirty="0" smtClean="0"/>
              <a:t> </a:t>
            </a:r>
            <a:r>
              <a:rPr lang="en-US" dirty="0" smtClean="0"/>
              <a:t>Quiz</a:t>
            </a:r>
          </a:p>
          <a:p>
            <a:pPr lvl="1"/>
            <a:r>
              <a:rPr lang="en-US" dirty="0" smtClean="0"/>
              <a:t>Suffixes quiz</a:t>
            </a:r>
          </a:p>
          <a:p>
            <a:r>
              <a:rPr lang="en-US" b="1" dirty="0" smtClean="0"/>
              <a:t>Comprehension</a:t>
            </a:r>
          </a:p>
          <a:p>
            <a:pPr lvl="1"/>
            <a:r>
              <a:rPr lang="en-US" dirty="0" smtClean="0"/>
              <a:t>Understanding Characters quiz</a:t>
            </a:r>
          </a:p>
          <a:p>
            <a:r>
              <a:rPr lang="en-US" b="1" dirty="0" smtClean="0"/>
              <a:t>Spelling</a:t>
            </a:r>
          </a:p>
          <a:p>
            <a:pPr lvl="1"/>
            <a:r>
              <a:rPr lang="en-US" dirty="0" smtClean="0"/>
              <a:t>Test (T85)</a:t>
            </a:r>
          </a:p>
          <a:p>
            <a:r>
              <a:rPr lang="en-US" b="1" dirty="0" smtClean="0"/>
              <a:t>Grammar</a:t>
            </a:r>
          </a:p>
          <a:p>
            <a:pPr lvl="1"/>
            <a:r>
              <a:rPr lang="en-US" dirty="0" smtClean="0"/>
              <a:t>Titles and Abbreviations Quiz</a:t>
            </a:r>
            <a:endParaRPr lang="en-US" dirty="0"/>
          </a:p>
        </p:txBody>
      </p:sp>
      <p:sp>
        <p:nvSpPr>
          <p:cNvPr id="7" name="Text Placeholder 6"/>
          <p:cNvSpPr>
            <a:spLocks noGrp="1"/>
          </p:cNvSpPr>
          <p:nvPr>
            <p:ph type="body" sz="quarter" idx="3"/>
          </p:nvPr>
        </p:nvSpPr>
        <p:spPr/>
        <p:txBody>
          <a:bodyPr/>
          <a:lstStyle/>
          <a:p>
            <a:r>
              <a:rPr lang="en-US" dirty="0" smtClean="0"/>
              <a:t>Novel</a:t>
            </a:r>
            <a:endParaRPr lang="en-US" dirty="0"/>
          </a:p>
        </p:txBody>
      </p:sp>
      <p:sp>
        <p:nvSpPr>
          <p:cNvPr id="8" name="Content Placeholder 7"/>
          <p:cNvSpPr>
            <a:spLocks noGrp="1"/>
          </p:cNvSpPr>
          <p:nvPr>
            <p:ph sz="quarter" idx="4"/>
          </p:nvPr>
        </p:nvSpPr>
        <p:spPr/>
        <p:txBody>
          <a:bodyPr/>
          <a:lstStyle/>
          <a:p>
            <a:r>
              <a:rPr lang="en-US" b="1" dirty="0" smtClean="0">
                <a:hlinkClick r:id="rId4" action="ppaction://hlinksldjump"/>
              </a:rPr>
              <a:t>Mysteries of the Mummy Kids</a:t>
            </a:r>
            <a:endParaRPr lang="en-US" b="1" dirty="0" smtClean="0"/>
          </a:p>
          <a:p>
            <a:r>
              <a:rPr lang="en-US" b="1" dirty="0" smtClean="0">
                <a:hlinkClick r:id="rId5" action="ppaction://hlinksldjump"/>
              </a:rPr>
              <a:t>Skunk Scout</a:t>
            </a:r>
            <a:endParaRPr lang="en-US" b="1" dirty="0" smtClean="0"/>
          </a:p>
          <a:p>
            <a:r>
              <a:rPr lang="en-US" b="1" dirty="0" smtClean="0">
                <a:hlinkClick r:id="rId6" action="ppaction://hlinksldjump"/>
              </a:rPr>
              <a:t>Frindle</a:t>
            </a:r>
            <a:endParaRPr lang="en-US" b="1" dirty="0"/>
          </a:p>
        </p:txBody>
      </p:sp>
      <p:sp>
        <p:nvSpPr>
          <p:cNvPr id="9" name="TextBox 8"/>
          <p:cNvSpPr txBox="1"/>
          <p:nvPr/>
        </p:nvSpPr>
        <p:spPr>
          <a:xfrm>
            <a:off x="6025807" y="6556727"/>
            <a:ext cx="1796999" cy="369332"/>
          </a:xfrm>
          <a:prstGeom prst="rect">
            <a:avLst/>
          </a:prstGeom>
          <a:noFill/>
        </p:spPr>
        <p:txBody>
          <a:bodyPr wrap="none" rtlCol="0">
            <a:spAutoFit/>
          </a:bodyPr>
          <a:lstStyle/>
          <a:p>
            <a:r>
              <a:rPr lang="en-US" dirty="0" smtClean="0">
                <a:hlinkClick r:id="rId7" action="ppaction://hlinksldjump"/>
              </a:rPr>
              <a:t>Back to Week 2</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extBox 6"/>
          <p:cNvSpPr txBox="1"/>
          <p:nvPr/>
        </p:nvSpPr>
        <p:spPr>
          <a:xfrm>
            <a:off x="0" y="0"/>
            <a:ext cx="9144000" cy="6678750"/>
          </a:xfrm>
          <a:prstGeom prst="rect">
            <a:avLst/>
          </a:prstGeom>
          <a:noFill/>
        </p:spPr>
        <p:txBody>
          <a:bodyPr wrap="square" rtlCol="0">
            <a:spAutoFit/>
          </a:bodyPr>
          <a:lstStyle/>
          <a:p>
            <a:pPr algn="ctr"/>
            <a:r>
              <a:rPr lang="en-US" dirty="0" smtClean="0">
                <a:latin typeface="Comic Sans MS"/>
                <a:cs typeface="Comic Sans MS"/>
              </a:rPr>
              <a:t>Did They See a UFO?</a:t>
            </a:r>
          </a:p>
          <a:p>
            <a:pPr algn="ctr"/>
            <a:endParaRPr lang="en-US" dirty="0" smtClean="0">
              <a:latin typeface="Comic Sans MS"/>
              <a:cs typeface="Comic Sans MS"/>
            </a:endParaRPr>
          </a:p>
          <a:p>
            <a:r>
              <a:rPr lang="en-US" dirty="0" smtClean="0">
                <a:latin typeface="Comic Sans MS"/>
                <a:cs typeface="Comic Sans MS"/>
              </a:rPr>
              <a:t>	</a:t>
            </a:r>
            <a:r>
              <a:rPr lang="en-US" sz="1700" strike="sngStrike" dirty="0" smtClean="0">
                <a:latin typeface="Comic Sans MS"/>
                <a:cs typeface="Comic Sans MS"/>
              </a:rPr>
              <a:t>A lot of people wonder about life beyond the planet Earth.  There are </a:t>
            </a:r>
          </a:p>
          <a:p>
            <a:r>
              <a:rPr lang="en-US" sz="1700" dirty="0" smtClean="0">
                <a:solidFill>
                  <a:srgbClr val="FFFFFF"/>
                </a:solidFill>
                <a:latin typeface="Comic Sans MS"/>
                <a:cs typeface="Comic Sans MS"/>
              </a:rPr>
              <a:t>Do so-called flying saucers actually exist?</a:t>
            </a:r>
          </a:p>
          <a:p>
            <a:r>
              <a:rPr lang="en-US" sz="1700" strike="sngStrike" dirty="0" smtClean="0">
                <a:latin typeface="Comic Sans MS"/>
                <a:cs typeface="Comic Sans MS"/>
              </a:rPr>
              <a:t>a few ways to find out</a:t>
            </a:r>
            <a:r>
              <a:rPr lang="en-US" sz="1700" dirty="0" smtClean="0">
                <a:latin typeface="Comic Sans MS"/>
                <a:cs typeface="Comic Sans MS"/>
              </a:rPr>
              <a:t>.  If you wanted to learn more about the subject, I </a:t>
            </a:r>
          </a:p>
          <a:p>
            <a:endParaRPr lang="en-US" sz="1700" dirty="0" smtClean="0">
              <a:latin typeface="Comic Sans MS"/>
              <a:cs typeface="Comic Sans MS"/>
            </a:endParaRPr>
          </a:p>
          <a:p>
            <a:r>
              <a:rPr lang="en-US" sz="1700" dirty="0" smtClean="0">
                <a:latin typeface="Comic Sans MS"/>
                <a:cs typeface="Comic Sans MS"/>
              </a:rPr>
              <a:t>think the best thing to do would be to interview people who claim to have </a:t>
            </a:r>
          </a:p>
          <a:p>
            <a:r>
              <a:rPr lang="en-US" sz="1700" dirty="0" smtClean="0">
                <a:latin typeface="Comic Sans MS"/>
                <a:cs typeface="Comic Sans MS"/>
              </a:rPr>
              <a:t>                                                    </a:t>
            </a:r>
            <a:r>
              <a:rPr lang="en-US" sz="1700" dirty="0" smtClean="0">
                <a:solidFill>
                  <a:srgbClr val="FFFFFF"/>
                </a:solidFill>
                <a:latin typeface="Comic Sans MS"/>
                <a:cs typeface="Comic Sans MS"/>
              </a:rPr>
              <a:t>, otherwise known as UFOs</a:t>
            </a:r>
            <a:endParaRPr lang="en-US" sz="1700" dirty="0" smtClean="0">
              <a:latin typeface="Comic Sans MS"/>
              <a:cs typeface="Comic Sans MS"/>
            </a:endParaRPr>
          </a:p>
          <a:p>
            <a:r>
              <a:rPr lang="en-US" sz="1700" dirty="0" smtClean="0">
                <a:latin typeface="Comic Sans MS"/>
                <a:cs typeface="Comic Sans MS"/>
              </a:rPr>
              <a:t>seen unidentified flying objects.  That way you could hear details directly from the </a:t>
            </a:r>
          </a:p>
          <a:p>
            <a:r>
              <a:rPr lang="en-US" sz="1700" dirty="0" smtClean="0">
                <a:latin typeface="Comic Sans MS"/>
                <a:cs typeface="Comic Sans MS"/>
              </a:rPr>
              <a:t>                                                   </a:t>
            </a:r>
            <a:r>
              <a:rPr lang="en-US" sz="1700" dirty="0" smtClean="0">
                <a:latin typeface="Lucida Grande"/>
                <a:ea typeface="Lucida Grande"/>
                <a:cs typeface="Lucida Grande"/>
              </a:rPr>
              <a:t>⌃</a:t>
            </a:r>
            <a:endParaRPr lang="en-US" sz="1700" dirty="0" smtClean="0">
              <a:latin typeface="Comic Sans MS"/>
              <a:cs typeface="Comic Sans MS"/>
            </a:endParaRPr>
          </a:p>
          <a:p>
            <a:r>
              <a:rPr lang="en-US" sz="1700" dirty="0" smtClean="0">
                <a:latin typeface="Comic Sans MS"/>
                <a:cs typeface="Comic Sans MS"/>
              </a:rPr>
              <a:t>people who saw the UFOs, instead of reading about their stories in a book or </a:t>
            </a:r>
          </a:p>
          <a:p>
            <a:r>
              <a:rPr lang="en-US" sz="1700" dirty="0" smtClean="0">
                <a:solidFill>
                  <a:srgbClr val="FFFFFF"/>
                </a:solidFill>
                <a:latin typeface="Comic Sans MS"/>
                <a:cs typeface="Comic Sans MS"/>
              </a:rPr>
              <a:t>My teachers always say that direct sources are the best!  You could start by</a:t>
            </a:r>
          </a:p>
          <a:p>
            <a:r>
              <a:rPr lang="en-US" sz="1700" dirty="0" smtClean="0">
                <a:latin typeface="Comic Sans MS"/>
                <a:cs typeface="Comic Sans MS"/>
              </a:rPr>
              <a:t>newspaper article.  Asking a UFO witness to describe the unidentified flying object </a:t>
            </a:r>
          </a:p>
          <a:p>
            <a:r>
              <a:rPr lang="en-US" sz="1700" dirty="0" smtClean="0">
                <a:latin typeface="Comic Sans MS"/>
                <a:cs typeface="Comic Sans MS"/>
              </a:rPr>
              <a:t>                             </a:t>
            </a:r>
            <a:r>
              <a:rPr lang="en-US" sz="1700" dirty="0" smtClean="0">
                <a:latin typeface="Lucida Grande"/>
                <a:ea typeface="Lucida Grande"/>
                <a:cs typeface="Lucida Grande"/>
              </a:rPr>
              <a:t>⌃                         </a:t>
            </a:r>
            <a:r>
              <a:rPr lang="en-US" sz="1700" dirty="0" smtClean="0">
                <a:solidFill>
                  <a:srgbClr val="FFFFFF"/>
                </a:solidFill>
                <a:latin typeface="Lucida Grande"/>
                <a:ea typeface="Lucida Grande"/>
                <a:cs typeface="Lucida Grande"/>
              </a:rPr>
              <a:t>Just like writing an essay,</a:t>
            </a:r>
            <a:endParaRPr lang="en-US" sz="1700" dirty="0" smtClean="0">
              <a:latin typeface="Comic Sans MS"/>
              <a:cs typeface="Comic Sans MS"/>
            </a:endParaRPr>
          </a:p>
          <a:p>
            <a:r>
              <a:rPr lang="en-US" sz="1700" dirty="0" smtClean="0">
                <a:latin typeface="Comic Sans MS"/>
                <a:cs typeface="Comic Sans MS"/>
              </a:rPr>
              <a:t>with specific details </a:t>
            </a:r>
            <a:r>
              <a:rPr lang="en-US" sz="1700" strike="sngStrike" dirty="0" smtClean="0">
                <a:latin typeface="Comic Sans MS"/>
                <a:cs typeface="Comic Sans MS"/>
              </a:rPr>
              <a:t>would be smart</a:t>
            </a:r>
            <a:r>
              <a:rPr lang="en-US" sz="1700" dirty="0" smtClean="0">
                <a:latin typeface="Comic Sans MS"/>
                <a:cs typeface="Comic Sans MS"/>
              </a:rPr>
              <a:t>.  Specific details make an argument more </a:t>
            </a:r>
          </a:p>
          <a:p>
            <a:r>
              <a:rPr lang="en-US" sz="1700" dirty="0" smtClean="0">
                <a:latin typeface="Comic Sans MS"/>
                <a:cs typeface="Comic Sans MS"/>
              </a:rPr>
              <a:t>                 </a:t>
            </a:r>
            <a:r>
              <a:rPr lang="en-US" sz="1700" dirty="0" smtClean="0">
                <a:solidFill>
                  <a:srgbClr val="FFFFFF"/>
                </a:solidFill>
                <a:latin typeface="Comic Sans MS"/>
                <a:cs typeface="Comic Sans MS"/>
              </a:rPr>
              <a:t>Then,</a:t>
            </a:r>
            <a:r>
              <a:rPr lang="en-US" sz="1700" dirty="0" smtClean="0">
                <a:latin typeface="Comic Sans MS"/>
                <a:cs typeface="Comic Sans MS"/>
              </a:rPr>
              <a:t>                               </a:t>
            </a:r>
            <a:r>
              <a:rPr lang="en-US" sz="1700" dirty="0" smtClean="0">
                <a:latin typeface="Lucida Grande"/>
                <a:ea typeface="Lucida Grande"/>
                <a:cs typeface="Lucida Grande"/>
              </a:rPr>
              <a:t>⌃                                             </a:t>
            </a:r>
            <a:r>
              <a:rPr lang="en-US" sz="1700" dirty="0" smtClean="0">
                <a:solidFill>
                  <a:srgbClr val="FFFFFF"/>
                </a:solidFill>
                <a:latin typeface="Lucida Grande"/>
                <a:ea typeface="Lucida Grande"/>
                <a:cs typeface="Lucida Grande"/>
              </a:rPr>
              <a:t>UFO</a:t>
            </a:r>
            <a:endParaRPr lang="en-US" sz="1700" dirty="0" smtClean="0">
              <a:latin typeface="Comic Sans MS"/>
              <a:cs typeface="Comic Sans MS"/>
            </a:endParaRPr>
          </a:p>
          <a:p>
            <a:r>
              <a:rPr lang="en-US" sz="1700" dirty="0" smtClean="0">
                <a:latin typeface="Comic Sans MS"/>
                <a:cs typeface="Comic Sans MS"/>
              </a:rPr>
              <a:t>convincing.  If you could find someone claimed to have seen the same </a:t>
            </a:r>
            <a:r>
              <a:rPr lang="en-US" sz="1700" strike="sngStrike" dirty="0" smtClean="0">
                <a:latin typeface="Comic Sans MS"/>
                <a:cs typeface="Comic Sans MS"/>
              </a:rPr>
              <a:t>unidentified </a:t>
            </a:r>
          </a:p>
          <a:p>
            <a:r>
              <a:rPr lang="en-US" sz="1700" dirty="0" smtClean="0">
                <a:latin typeface="Comic Sans MS"/>
                <a:cs typeface="Comic Sans MS"/>
              </a:rPr>
              <a:t>                </a:t>
            </a:r>
            <a:r>
              <a:rPr lang="en-US" sz="1700" dirty="0" smtClean="0">
                <a:latin typeface="Lucida Grande"/>
                <a:ea typeface="Lucida Grande"/>
                <a:cs typeface="Lucida Grande"/>
              </a:rPr>
              <a:t>⌃                                  </a:t>
            </a:r>
            <a:r>
              <a:rPr lang="en-US" sz="1700" dirty="0" smtClean="0">
                <a:solidFill>
                  <a:srgbClr val="FFFFFF"/>
                </a:solidFill>
                <a:latin typeface="Lucida Grande"/>
                <a:ea typeface="Lucida Grande"/>
                <a:cs typeface="Lucida Grande"/>
              </a:rPr>
              <a:t>specific</a:t>
            </a:r>
            <a:r>
              <a:rPr lang="en-US" sz="1700" dirty="0" smtClean="0">
                <a:latin typeface="Lucida Grande"/>
                <a:ea typeface="Lucida Grande"/>
                <a:cs typeface="Lucida Grande"/>
              </a:rPr>
              <a:t>                                     ⌃</a:t>
            </a:r>
            <a:endParaRPr lang="en-US" sz="1700" dirty="0" smtClean="0">
              <a:latin typeface="Comic Sans MS"/>
              <a:cs typeface="Comic Sans MS"/>
            </a:endParaRPr>
          </a:p>
          <a:p>
            <a:r>
              <a:rPr lang="en-US" sz="1700" strike="sngStrike" dirty="0" smtClean="0">
                <a:latin typeface="Comic Sans MS"/>
                <a:cs typeface="Comic Sans MS"/>
              </a:rPr>
              <a:t>flying object</a:t>
            </a:r>
            <a:r>
              <a:rPr lang="en-US" sz="1700" dirty="0" smtClean="0">
                <a:latin typeface="Comic Sans MS"/>
                <a:cs typeface="Comic Sans MS"/>
              </a:rPr>
              <a:t>, you could compare the details that each person gave.  If the details </a:t>
            </a:r>
          </a:p>
          <a:p>
            <a:r>
              <a:rPr lang="en-US" sz="1700" dirty="0" smtClean="0">
                <a:latin typeface="Comic Sans MS"/>
                <a:cs typeface="Comic Sans MS"/>
              </a:rPr>
              <a:t>                                                        </a:t>
            </a:r>
            <a:r>
              <a:rPr lang="en-US" sz="1700" dirty="0" smtClean="0">
                <a:latin typeface="Lucida Grande"/>
                <a:ea typeface="Lucida Grande"/>
                <a:cs typeface="Lucida Grande"/>
              </a:rPr>
              <a:t>⌃</a:t>
            </a:r>
            <a:endParaRPr lang="en-US" sz="1700" dirty="0" smtClean="0">
              <a:latin typeface="Comic Sans MS"/>
              <a:cs typeface="Comic Sans MS"/>
            </a:endParaRPr>
          </a:p>
          <a:p>
            <a:r>
              <a:rPr lang="en-US" sz="1700" dirty="0" smtClean="0">
                <a:latin typeface="Comic Sans MS"/>
                <a:cs typeface="Comic Sans MS"/>
              </a:rPr>
              <a:t>matched up, then you could be pretty sure that something really happened.  If you</a:t>
            </a:r>
          </a:p>
          <a:p>
            <a:r>
              <a:rPr lang="en-US" sz="1700" dirty="0" smtClean="0">
                <a:latin typeface="Comic Sans MS"/>
                <a:cs typeface="Comic Sans MS"/>
              </a:rPr>
              <a:t>                                                                                                                    </a:t>
            </a:r>
            <a:r>
              <a:rPr lang="en-US" sz="1700" dirty="0" smtClean="0">
                <a:solidFill>
                  <a:srgbClr val="FFFFFF"/>
                </a:solidFill>
                <a:latin typeface="Comic Sans MS"/>
                <a:cs typeface="Comic Sans MS"/>
              </a:rPr>
              <a:t>finally</a:t>
            </a:r>
            <a:r>
              <a:rPr lang="en-US" sz="1700" dirty="0" smtClean="0">
                <a:latin typeface="Comic Sans MS"/>
                <a:cs typeface="Comic Sans MS"/>
              </a:rPr>
              <a:t>                                                                                                                            </a:t>
            </a:r>
          </a:p>
          <a:p>
            <a:r>
              <a:rPr lang="en-US" sz="1700" dirty="0" smtClean="0">
                <a:latin typeface="Comic Sans MS"/>
                <a:cs typeface="Comic Sans MS"/>
              </a:rPr>
              <a:t>could find enough people who all saw the same thing, then I think you could get to the </a:t>
            </a:r>
          </a:p>
          <a:p>
            <a:r>
              <a:rPr lang="en-US" sz="1700" dirty="0" smtClean="0">
                <a:latin typeface="Comic Sans MS"/>
                <a:cs typeface="Comic Sans MS"/>
              </a:rPr>
              <a:t>                                                                                                                    </a:t>
            </a:r>
            <a:r>
              <a:rPr lang="en-US" sz="1700" dirty="0" smtClean="0">
                <a:latin typeface="Lucida Grande"/>
                <a:ea typeface="Lucida Grande"/>
                <a:cs typeface="Lucida Grande"/>
              </a:rPr>
              <a:t>⌃</a:t>
            </a:r>
            <a:endParaRPr lang="en-US" sz="1700" dirty="0" smtClean="0">
              <a:latin typeface="Comic Sans MS"/>
              <a:cs typeface="Comic Sans MS"/>
            </a:endParaRPr>
          </a:p>
          <a:p>
            <a:r>
              <a:rPr lang="en-US" sz="1700" dirty="0" smtClean="0">
                <a:latin typeface="Comic Sans MS"/>
                <a:cs typeface="Comic Sans MS"/>
              </a:rPr>
              <a:t>bottom of the UFO question.</a:t>
            </a:r>
            <a:endParaRPr lang="en-US" sz="1700" dirty="0">
              <a:latin typeface="Comic Sans MS"/>
              <a:cs typeface="Comic Sans MS"/>
            </a:endParaRPr>
          </a:p>
        </p:txBody>
      </p:sp>
      <p:sp>
        <p:nvSpPr>
          <p:cNvPr id="9" name="Freeform 8"/>
          <p:cNvSpPr/>
          <p:nvPr/>
        </p:nvSpPr>
        <p:spPr>
          <a:xfrm>
            <a:off x="3175135" y="2168538"/>
            <a:ext cx="179374" cy="340770"/>
          </a:xfrm>
          <a:custGeom>
            <a:avLst/>
            <a:gdLst>
              <a:gd name="connsiteX0" fmla="*/ 170373 w 179374"/>
              <a:gd name="connsiteY0" fmla="*/ 46468 h 340770"/>
              <a:gd name="connsiteX1" fmla="*/ 154884 w 179374"/>
              <a:gd name="connsiteY1" fmla="*/ 108426 h 340770"/>
              <a:gd name="connsiteX2" fmla="*/ 30976 w 179374"/>
              <a:gd name="connsiteY2" fmla="*/ 108426 h 340770"/>
              <a:gd name="connsiteX3" fmla="*/ 30976 w 179374"/>
              <a:gd name="connsiteY3" fmla="*/ 15489 h 340770"/>
              <a:gd name="connsiteX4" fmla="*/ 77442 w 179374"/>
              <a:gd name="connsiteY4" fmla="*/ 0 h 340770"/>
              <a:gd name="connsiteX5" fmla="*/ 123907 w 179374"/>
              <a:gd name="connsiteY5" fmla="*/ 15489 h 340770"/>
              <a:gd name="connsiteX6" fmla="*/ 154884 w 179374"/>
              <a:gd name="connsiteY6" fmla="*/ 340770 h 340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374" h="340770">
                <a:moveTo>
                  <a:pt x="170373" y="46468"/>
                </a:moveTo>
                <a:cubicBezTo>
                  <a:pt x="165210" y="67121"/>
                  <a:pt x="168182" y="91802"/>
                  <a:pt x="154884" y="108426"/>
                </a:cubicBezTo>
                <a:cubicBezTo>
                  <a:pt x="128607" y="141275"/>
                  <a:pt x="51606" y="112552"/>
                  <a:pt x="30976" y="108426"/>
                </a:cubicBezTo>
                <a:cubicBezTo>
                  <a:pt x="20651" y="77448"/>
                  <a:pt x="0" y="46467"/>
                  <a:pt x="30976" y="15489"/>
                </a:cubicBezTo>
                <a:cubicBezTo>
                  <a:pt x="42520" y="3944"/>
                  <a:pt x="61953" y="5163"/>
                  <a:pt x="77442" y="0"/>
                </a:cubicBezTo>
                <a:cubicBezTo>
                  <a:pt x="92930" y="5163"/>
                  <a:pt x="114418" y="2204"/>
                  <a:pt x="123907" y="15489"/>
                </a:cubicBezTo>
                <a:cubicBezTo>
                  <a:pt x="179374" y="93148"/>
                  <a:pt x="154884" y="286269"/>
                  <a:pt x="154884" y="340770"/>
                </a:cubicBez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2" name="Straight Connector 11"/>
          <p:cNvCxnSpPr/>
          <p:nvPr/>
        </p:nvCxnSpPr>
        <p:spPr>
          <a:xfrm rot="5400000">
            <a:off x="2067703" y="3260556"/>
            <a:ext cx="185874" cy="13939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a:off x="3895341" y="3787199"/>
            <a:ext cx="201365" cy="92931"/>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a:off x="1239067" y="4275121"/>
            <a:ext cx="278812" cy="12390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a:t>
            </a:r>
            <a:endParaRPr lang="en-US" dirty="0"/>
          </a:p>
        </p:txBody>
      </p:sp>
      <p:sp>
        <p:nvSpPr>
          <p:cNvPr id="3" name="Content Placeholder 2"/>
          <p:cNvSpPr>
            <a:spLocks noGrp="1"/>
          </p:cNvSpPr>
          <p:nvPr>
            <p:ph idx="1"/>
          </p:nvPr>
        </p:nvSpPr>
        <p:spPr/>
        <p:txBody>
          <a:bodyPr/>
          <a:lstStyle/>
          <a:p>
            <a:r>
              <a:rPr lang="en-US" dirty="0" smtClean="0"/>
              <a:t>Use your Writing Traits Rubric to revise your Problem/Solution paragraph.</a:t>
            </a:r>
          </a:p>
          <a:p>
            <a:r>
              <a:rPr lang="en-US" dirty="0" smtClean="0"/>
              <a:t>Use the Proofreading Checklist to proofread your Problem/Solution paragraph.</a:t>
            </a:r>
            <a:endParaRPr lang="en-US" dirty="0"/>
          </a:p>
        </p:txBody>
      </p:sp>
      <p:sp>
        <p:nvSpPr>
          <p:cNvPr id="4" name="TextBox 3"/>
          <p:cNvSpPr txBox="1"/>
          <p:nvPr/>
        </p:nvSpPr>
        <p:spPr>
          <a:xfrm>
            <a:off x="6164407" y="6490123"/>
            <a:ext cx="1621620" cy="369332"/>
          </a:xfrm>
          <a:prstGeom prst="rect">
            <a:avLst/>
          </a:prstGeom>
          <a:noFill/>
        </p:spPr>
        <p:txBody>
          <a:bodyPr wrap="none" rtlCol="0">
            <a:spAutoFit/>
          </a:bodyPr>
          <a:lstStyle/>
          <a:p>
            <a:r>
              <a:rPr lang="en-US" dirty="0" smtClean="0">
                <a:hlinkClick r:id="rId2" action="ppaction://hlinksldjump"/>
              </a:rPr>
              <a:t>Back to Day 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Literature</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Connect to the big idea ~ discovery takes many paths</a:t>
            </a:r>
          </a:p>
          <a:p>
            <a:pPr lvl="1"/>
            <a:r>
              <a:rPr lang="en-US" dirty="0" smtClean="0"/>
              <a:t>What is being explored in each article or poem this week?</a:t>
            </a:r>
          </a:p>
          <a:p>
            <a:pPr lvl="1"/>
            <a:r>
              <a:rPr lang="en-US" dirty="0" smtClean="0"/>
              <a:t>What path does Ruben take to discover the new things about the cliff dwellings in “Mysteries at Cliff Palace?”</a:t>
            </a:r>
          </a:p>
        </p:txBody>
      </p:sp>
      <p:sp>
        <p:nvSpPr>
          <p:cNvPr id="4" name="Content Placeholder 3"/>
          <p:cNvSpPr>
            <a:spLocks noGrp="1"/>
          </p:cNvSpPr>
          <p:nvPr>
            <p:ph sz="half" idx="2"/>
          </p:nvPr>
        </p:nvSpPr>
        <p:spPr/>
        <p:txBody>
          <a:bodyPr>
            <a:normAutofit lnSpcReduction="10000"/>
          </a:bodyPr>
          <a:lstStyle/>
          <a:p>
            <a:pPr lvl="1"/>
            <a:r>
              <a:rPr lang="en-US" dirty="0" smtClean="0"/>
              <a:t>What do the scientists do in “Cave of the Crystals” to lead to discovery?</a:t>
            </a:r>
          </a:p>
          <a:p>
            <a:pPr lvl="1"/>
            <a:r>
              <a:rPr lang="en-US" dirty="0" smtClean="0"/>
              <a:t>What are the paths to discovery discussed in each of the poems?</a:t>
            </a:r>
          </a:p>
          <a:p>
            <a:pPr lvl="1"/>
            <a:r>
              <a:rPr lang="en-US" dirty="0" smtClean="0"/>
              <a:t>How are these paths similar?  How are they different?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slide(fromBottom)">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slide(fromBottom)">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slide(fromBottom)">
                                      <p:cBhvr>
                                        <p:cTn id="3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Literature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Connect to this week’s question ~ How does exploring expand our world?</a:t>
            </a:r>
          </a:p>
          <a:p>
            <a:pPr lvl="1"/>
            <a:r>
              <a:rPr lang="en-US" dirty="0" smtClean="0"/>
              <a:t>How is Ruben’s world expanded through his exploration of Cliff Palace?</a:t>
            </a:r>
          </a:p>
          <a:p>
            <a:pPr lvl="1"/>
            <a:r>
              <a:rPr lang="en-US" dirty="0" smtClean="0"/>
              <a:t>How is the world of science expanded through the scientists’ exploration of Cave of the Crystals?</a:t>
            </a:r>
            <a:endParaRPr lang="en-US" dirty="0"/>
          </a:p>
        </p:txBody>
      </p:sp>
      <p:sp>
        <p:nvSpPr>
          <p:cNvPr id="4" name="Content Placeholder 3"/>
          <p:cNvSpPr>
            <a:spLocks noGrp="1"/>
          </p:cNvSpPr>
          <p:nvPr>
            <p:ph sz="half" idx="2"/>
          </p:nvPr>
        </p:nvSpPr>
        <p:spPr/>
        <p:txBody>
          <a:bodyPr>
            <a:normAutofit fontScale="92500" lnSpcReduction="10000"/>
          </a:bodyPr>
          <a:lstStyle/>
          <a:p>
            <a:pPr lvl="1"/>
            <a:r>
              <a:rPr lang="en-US" dirty="0" smtClean="0"/>
              <a:t>How did reading these articles and poems expand your world?</a:t>
            </a:r>
          </a:p>
          <a:p>
            <a:r>
              <a:rPr lang="en-US" b="1" dirty="0" smtClean="0"/>
              <a:t>Compare texts to the world</a:t>
            </a:r>
          </a:p>
          <a:p>
            <a:r>
              <a:rPr lang="en-US" dirty="0" smtClean="0"/>
              <a:t>What would you like to explore?</a:t>
            </a:r>
          </a:p>
          <a:p>
            <a:r>
              <a:rPr lang="en-US" dirty="0" smtClean="0"/>
              <a:t>What do you hope to discover there?</a:t>
            </a:r>
          </a:p>
          <a:p>
            <a:r>
              <a:rPr lang="en-US" dirty="0" smtClean="0"/>
              <a:t>What would you do with your discovery?</a:t>
            </a:r>
            <a:endParaRPr lang="en-US" dirty="0"/>
          </a:p>
        </p:txBody>
      </p:sp>
      <p:sp>
        <p:nvSpPr>
          <p:cNvPr id="5" name="TextBox 4"/>
          <p:cNvSpPr txBox="1"/>
          <p:nvPr/>
        </p:nvSpPr>
        <p:spPr>
          <a:xfrm>
            <a:off x="7065180" y="6126163"/>
            <a:ext cx="1621620" cy="369332"/>
          </a:xfrm>
          <a:prstGeom prst="rect">
            <a:avLst/>
          </a:prstGeom>
          <a:noFill/>
        </p:spPr>
        <p:txBody>
          <a:bodyPr wrap="none" rtlCol="0">
            <a:spAutoFit/>
          </a:bodyPr>
          <a:lstStyle/>
          <a:p>
            <a:r>
              <a:rPr lang="en-US" dirty="0" smtClean="0">
                <a:hlinkClick r:id="rId2" action="ppaction://hlinksldjump"/>
              </a:rPr>
              <a:t>Back to Day 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slide(fromBottom)">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slide(fromBottom)">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slide(fromBottom)">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slide(fromBottom)">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slide(fromBottom)">
                                      <p:cBhvr>
                                        <p:cTn id="42" dur="500"/>
                                        <p:tgtEl>
                                          <p:spTgt spid="4">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slide(fromBottom)">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Admiral Byrd: A Great Explorer</a:t>
            </a:r>
            <a:endParaRPr lang="en-US" dirty="0"/>
          </a:p>
        </p:txBody>
      </p:sp>
      <p:sp>
        <p:nvSpPr>
          <p:cNvPr id="3" name="TextBox 2"/>
          <p:cNvSpPr txBox="1"/>
          <p:nvPr/>
        </p:nvSpPr>
        <p:spPr>
          <a:xfrm>
            <a:off x="449164" y="1626403"/>
            <a:ext cx="8237635" cy="5262980"/>
          </a:xfrm>
          <a:prstGeom prst="rect">
            <a:avLst/>
          </a:prstGeom>
          <a:noFill/>
        </p:spPr>
        <p:txBody>
          <a:bodyPr wrap="square" rtlCol="0">
            <a:spAutoFit/>
          </a:bodyPr>
          <a:lstStyle/>
          <a:p>
            <a:r>
              <a:rPr lang="en-US" sz="2200" dirty="0" smtClean="0"/>
              <a:t>	</a:t>
            </a:r>
            <a:r>
              <a:rPr lang="en-US" sz="2800" dirty="0" smtClean="0"/>
              <a:t>It takes a certain something to be an explorer.  Great explorers follow their curiosity.  They ask questions.  They want to learn new things about the world.  Admiral Byrd was a great polar explorer.  He was adventurous, smart, and a skilled pilot.  He was one of the first Americans to explore the South Pole.  Admiral Byrd discovered hundreds of thousands of miles of new land there.  Byrd said these lands beyond the South Pole were the center of the great unknown.  With his adventuresome spirit, he explored the great unknown.</a:t>
            </a:r>
            <a:endParaRPr lang="en-US" sz="2800" dirty="0"/>
          </a:p>
        </p:txBody>
      </p:sp>
    </p:spTree>
  </p:cSld>
  <p:clrMapOvr>
    <a:masterClrMapping/>
  </p:clrMapOvr>
  <p:transition>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Mystery of the Mummy Kids</a:t>
            </a:r>
            <a:endParaRPr lang="en-US" dirty="0"/>
          </a:p>
        </p:txBody>
      </p:sp>
      <p:pic>
        <p:nvPicPr>
          <p:cNvPr id="8" name="Content Placeholder 7" descr="Screen shot 2011-04-15 at 12.51.56 PM.png"/>
          <p:cNvPicPr>
            <a:picLocks noGrp="1" noChangeAspect="1"/>
          </p:cNvPicPr>
          <p:nvPr>
            <p:ph sz="half" idx="1"/>
          </p:nvPr>
        </p:nvPicPr>
        <p:blipFill>
          <a:blip r:embed="rId2"/>
          <a:srcRect t="-14543" b="-14543"/>
          <a:stretch>
            <a:fillRect/>
          </a:stretch>
        </p:blipFill>
        <p:spPr/>
      </p:pic>
      <p:sp>
        <p:nvSpPr>
          <p:cNvPr id="7" name="Content Placeholder 6"/>
          <p:cNvSpPr>
            <a:spLocks noGrp="1"/>
          </p:cNvSpPr>
          <p:nvPr>
            <p:ph sz="half" idx="2"/>
          </p:nvPr>
        </p:nvSpPr>
        <p:spPr/>
        <p:txBody>
          <a:bodyPr/>
          <a:lstStyle/>
          <a:p>
            <a:pPr>
              <a:buNone/>
            </a:pPr>
            <a:endParaRPr lang="en-US" dirty="0" smtClean="0"/>
          </a:p>
          <a:p>
            <a:r>
              <a:rPr lang="en-US" dirty="0" smtClean="0">
                <a:hlinkClick r:id="rId3" action="ppaction://hlinksldjump"/>
              </a:rPr>
              <a:t>Day 1</a:t>
            </a:r>
            <a:endParaRPr lang="en-US" dirty="0" smtClean="0"/>
          </a:p>
          <a:p>
            <a:r>
              <a:rPr lang="en-US" dirty="0" smtClean="0">
                <a:hlinkClick r:id="rId4" action="ppaction://hlinksldjump"/>
              </a:rPr>
              <a:t>Day 2</a:t>
            </a:r>
            <a:endParaRPr lang="en-US" dirty="0" smtClean="0"/>
          </a:p>
          <a:p>
            <a:r>
              <a:rPr lang="en-US" dirty="0" smtClean="0">
                <a:hlinkClick r:id="rId5" action="ppaction://hlinksldjump"/>
              </a:rPr>
              <a:t>Day 3</a:t>
            </a:r>
            <a:endParaRPr lang="en-US" dirty="0" smtClean="0"/>
          </a:p>
          <a:p>
            <a:r>
              <a:rPr lang="en-US" dirty="0" smtClean="0">
                <a:hlinkClick r:id="rId6" action="ppaction://hlinksldjump"/>
              </a:rPr>
              <a:t>Day 4</a:t>
            </a:r>
            <a:endParaRPr lang="en-US" dirty="0" smtClean="0"/>
          </a:p>
          <a:p>
            <a:r>
              <a:rPr lang="en-US" dirty="0" smtClean="0">
                <a:hlinkClick r:id="rId7" action="ppaction://hlinksldjump"/>
              </a:rPr>
              <a:t>Day 5</a:t>
            </a:r>
            <a:endParaRPr lang="en-US" dirty="0"/>
          </a:p>
        </p:txBody>
      </p:sp>
      <p:sp>
        <p:nvSpPr>
          <p:cNvPr id="6" name="TextBox 5"/>
          <p:cNvSpPr txBox="1"/>
          <p:nvPr/>
        </p:nvSpPr>
        <p:spPr>
          <a:xfrm>
            <a:off x="5740715" y="6491938"/>
            <a:ext cx="1796999" cy="369332"/>
          </a:xfrm>
          <a:prstGeom prst="rect">
            <a:avLst/>
          </a:prstGeom>
          <a:noFill/>
        </p:spPr>
        <p:txBody>
          <a:bodyPr wrap="none" rtlCol="0">
            <a:spAutoFit/>
          </a:bodyPr>
          <a:lstStyle/>
          <a:p>
            <a:r>
              <a:rPr lang="en-US" dirty="0" smtClean="0">
                <a:hlinkClick r:id="rId8" action="ppaction://hlinksldjump"/>
              </a:rPr>
              <a:t>Back to Week 2</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a:t>
            </a:r>
            <a:endParaRPr lang="en-US" dirty="0"/>
          </a:p>
        </p:txBody>
      </p:sp>
      <p:sp>
        <p:nvSpPr>
          <p:cNvPr id="3" name="Text Placeholder 2"/>
          <p:cNvSpPr>
            <a:spLocks noGrp="1"/>
          </p:cNvSpPr>
          <p:nvPr>
            <p:ph type="body" idx="1"/>
          </p:nvPr>
        </p:nvSpPr>
        <p:spPr/>
        <p:txBody>
          <a:bodyPr/>
          <a:lstStyle/>
          <a:p>
            <a:r>
              <a:rPr lang="en-US" dirty="0" smtClean="0"/>
              <a:t>Review </a:t>
            </a:r>
            <a:endParaRPr lang="en-US" dirty="0"/>
          </a:p>
        </p:txBody>
      </p:sp>
      <p:sp>
        <p:nvSpPr>
          <p:cNvPr id="4" name="Content Placeholder 3"/>
          <p:cNvSpPr>
            <a:spLocks noGrp="1"/>
          </p:cNvSpPr>
          <p:nvPr>
            <p:ph sz="half" idx="2"/>
          </p:nvPr>
        </p:nvSpPr>
        <p:spPr/>
        <p:txBody>
          <a:bodyPr/>
          <a:lstStyle/>
          <a:p>
            <a:r>
              <a:rPr lang="en-US" dirty="0" smtClean="0"/>
              <a:t>What are the 2 types of mummification?</a:t>
            </a:r>
          </a:p>
          <a:p>
            <a:r>
              <a:rPr lang="en-US" dirty="0" smtClean="0"/>
              <a:t>Describe how El </a:t>
            </a:r>
            <a:r>
              <a:rPr lang="en-US" dirty="0" err="1" smtClean="0"/>
              <a:t>Plomo</a:t>
            </a:r>
            <a:r>
              <a:rPr lang="en-US" dirty="0" smtClean="0"/>
              <a:t> Boy and Juanita were so well preserved.</a:t>
            </a:r>
          </a:p>
          <a:p>
            <a:r>
              <a:rPr lang="en-US" dirty="0" smtClean="0"/>
              <a:t>Why must scientists take such good care of these mummies?</a:t>
            </a:r>
            <a:endParaRPr lang="en-US" dirty="0"/>
          </a:p>
        </p:txBody>
      </p:sp>
      <p:sp>
        <p:nvSpPr>
          <p:cNvPr id="5" name="Text Placeholder 4"/>
          <p:cNvSpPr>
            <a:spLocks noGrp="1"/>
          </p:cNvSpPr>
          <p:nvPr>
            <p:ph type="body" sz="quarter" idx="3"/>
          </p:nvPr>
        </p:nvSpPr>
        <p:spPr/>
        <p:txBody>
          <a:bodyPr/>
          <a:lstStyle/>
          <a:p>
            <a:r>
              <a:rPr lang="en-US" dirty="0" smtClean="0"/>
              <a:t>Preview</a:t>
            </a:r>
            <a:endParaRPr lang="en-US" dirty="0"/>
          </a:p>
        </p:txBody>
      </p:sp>
      <p:sp>
        <p:nvSpPr>
          <p:cNvPr id="6" name="Content Placeholder 5"/>
          <p:cNvSpPr>
            <a:spLocks noGrp="1"/>
          </p:cNvSpPr>
          <p:nvPr>
            <p:ph sz="quarter" idx="4"/>
          </p:nvPr>
        </p:nvSpPr>
        <p:spPr/>
        <p:txBody>
          <a:bodyPr/>
          <a:lstStyle/>
          <a:p>
            <a:r>
              <a:rPr lang="en-US" dirty="0" smtClean="0"/>
              <a:t>Do you think other mummies will be found?</a:t>
            </a:r>
          </a:p>
          <a:p>
            <a:r>
              <a:rPr lang="en-US" dirty="0" smtClean="0"/>
              <a:t>What do you think scientists do to study the lives of these mummies?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slide(fromBottom)">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slide(fromBottom)">
                                      <p:cBhvr>
                                        <p:cTn id="2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 </a:t>
            </a:r>
            <a:endParaRPr lang="en-US" dirty="0"/>
          </a:p>
        </p:txBody>
      </p:sp>
      <p:sp>
        <p:nvSpPr>
          <p:cNvPr id="3" name="Content Placeholder 2"/>
          <p:cNvSpPr>
            <a:spLocks noGrp="1"/>
          </p:cNvSpPr>
          <p:nvPr>
            <p:ph sz="half" idx="1"/>
          </p:nvPr>
        </p:nvSpPr>
        <p:spPr/>
        <p:txBody>
          <a:bodyPr>
            <a:normAutofit fontScale="92500" lnSpcReduction="20000"/>
          </a:bodyPr>
          <a:lstStyle/>
          <a:p>
            <a:r>
              <a:rPr lang="en-US" u="sng" dirty="0" smtClean="0"/>
              <a:t>reverence</a:t>
            </a:r>
            <a:r>
              <a:rPr lang="en-US" dirty="0" smtClean="0"/>
              <a:t>: to act respectfully; give honor to</a:t>
            </a:r>
          </a:p>
          <a:p>
            <a:r>
              <a:rPr lang="en-US" u="sng" dirty="0" smtClean="0"/>
              <a:t>international</a:t>
            </a:r>
            <a:r>
              <a:rPr lang="en-US" dirty="0" smtClean="0"/>
              <a:t>: including all nations</a:t>
            </a:r>
          </a:p>
          <a:p>
            <a:r>
              <a:rPr lang="en-US" u="sng" dirty="0" smtClean="0"/>
              <a:t>textiles</a:t>
            </a:r>
            <a:r>
              <a:rPr lang="en-US" dirty="0" smtClean="0"/>
              <a:t>: fabric, cloth, and cotton</a:t>
            </a:r>
          </a:p>
          <a:p>
            <a:r>
              <a:rPr lang="en-US" u="sng" dirty="0" smtClean="0"/>
              <a:t>prominence</a:t>
            </a:r>
            <a:r>
              <a:rPr lang="en-US" dirty="0" smtClean="0"/>
              <a:t>: someone of importance</a:t>
            </a:r>
          </a:p>
          <a:p>
            <a:r>
              <a:rPr lang="en-US" u="sng" dirty="0" smtClean="0"/>
              <a:t>criticized</a:t>
            </a:r>
            <a:r>
              <a:rPr lang="en-US" dirty="0" smtClean="0"/>
              <a:t>: to be judged badly for something you’ve done</a:t>
            </a:r>
            <a:endParaRPr lang="en-US" u="sng" dirty="0"/>
          </a:p>
        </p:txBody>
      </p:sp>
      <p:sp>
        <p:nvSpPr>
          <p:cNvPr id="4" name="Content Placeholder 3"/>
          <p:cNvSpPr>
            <a:spLocks noGrp="1"/>
          </p:cNvSpPr>
          <p:nvPr>
            <p:ph sz="half" idx="2"/>
          </p:nvPr>
        </p:nvSpPr>
        <p:spPr/>
        <p:txBody>
          <a:bodyPr>
            <a:normAutofit fontScale="92500" lnSpcReduction="20000"/>
          </a:bodyPr>
          <a:lstStyle/>
          <a:p>
            <a:r>
              <a:rPr lang="en-US" u="sng" dirty="0" smtClean="0"/>
              <a:t>consistencies</a:t>
            </a:r>
            <a:r>
              <a:rPr lang="en-US" dirty="0" smtClean="0"/>
              <a:t>: things that are alike or done the same way</a:t>
            </a:r>
          </a:p>
          <a:p>
            <a:r>
              <a:rPr lang="en-US" u="sng" dirty="0" smtClean="0"/>
              <a:t>dignity</a:t>
            </a:r>
            <a:r>
              <a:rPr lang="en-US" dirty="0" smtClean="0"/>
              <a:t>: self-respect</a:t>
            </a:r>
          </a:p>
          <a:p>
            <a:r>
              <a:rPr lang="en-US" u="sng" dirty="0" smtClean="0"/>
              <a:t>negotiations</a:t>
            </a:r>
            <a:r>
              <a:rPr lang="en-US" dirty="0" smtClean="0"/>
              <a:t>: talks with someone to get what you want</a:t>
            </a:r>
          </a:p>
          <a:p>
            <a:r>
              <a:rPr lang="en-US" u="sng" dirty="0" smtClean="0"/>
              <a:t>persistent</a:t>
            </a:r>
            <a:r>
              <a:rPr lang="en-US" dirty="0" smtClean="0"/>
              <a:t>: to not give up</a:t>
            </a:r>
          </a:p>
          <a:p>
            <a:r>
              <a:rPr lang="en-US" u="sng" dirty="0" smtClean="0"/>
              <a:t>disruption</a:t>
            </a:r>
            <a:r>
              <a:rPr lang="en-US" dirty="0" smtClean="0"/>
              <a:t>: to stop the progress of something</a:t>
            </a:r>
            <a:endParaRPr lang="en-US" u="sng" dirty="0"/>
          </a:p>
        </p:txBody>
      </p:sp>
      <p:sp>
        <p:nvSpPr>
          <p:cNvPr id="5" name="TextBox 4"/>
          <p:cNvSpPr txBox="1"/>
          <p:nvPr/>
        </p:nvSpPr>
        <p:spPr>
          <a:xfrm>
            <a:off x="6334361" y="6182749"/>
            <a:ext cx="2352439"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Mummy Kids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slide(fromBottom)">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slide(fromBottom)">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slide(fromBottom)">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slide(fromBottom)">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slide(fromBottom)">
                                      <p:cBhvr>
                                        <p:cTn id="52" dur="500"/>
                                        <p:tgtEl>
                                          <p:spTgt spid="4">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slide(fromBottom)">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Vocabulary: we will insert words where they best fit the context.</a:t>
            </a:r>
            <a:endParaRPr lang="en-US" dirty="0"/>
          </a:p>
        </p:txBody>
      </p:sp>
      <p:sp>
        <p:nvSpPr>
          <p:cNvPr id="3" name="Content Placeholder 2"/>
          <p:cNvSpPr>
            <a:spLocks noGrp="1"/>
          </p:cNvSpPr>
          <p:nvPr>
            <p:ph idx="1"/>
          </p:nvPr>
        </p:nvSpPr>
        <p:spPr>
          <a:xfrm>
            <a:off x="3575050" y="273050"/>
            <a:ext cx="5111750" cy="6232563"/>
          </a:xfrm>
        </p:spPr>
        <p:txBody>
          <a:bodyPr>
            <a:normAutofit fontScale="70000" lnSpcReduction="20000"/>
          </a:bodyPr>
          <a:lstStyle/>
          <a:p>
            <a:r>
              <a:rPr lang="en-US" dirty="0" smtClean="0"/>
              <a:t>It is hard to concentrate when there is a </a:t>
            </a:r>
            <a:r>
              <a:rPr lang="en-US" u="sng" dirty="0" smtClean="0"/>
              <a:t>							</a:t>
            </a:r>
            <a:r>
              <a:rPr lang="en-US" dirty="0" smtClean="0"/>
              <a:t>.</a:t>
            </a:r>
          </a:p>
          <a:p>
            <a:r>
              <a:rPr lang="en-US" dirty="0" smtClean="0"/>
              <a:t>Why were they </a:t>
            </a:r>
            <a:r>
              <a:rPr lang="en-US" u="sng" dirty="0" smtClean="0"/>
              <a:t>					</a:t>
            </a:r>
            <a:r>
              <a:rPr lang="en-US" dirty="0" smtClean="0"/>
              <a:t> for being too early?</a:t>
            </a:r>
          </a:p>
          <a:p>
            <a:r>
              <a:rPr lang="en-US" dirty="0" smtClean="0"/>
              <a:t>The crowd showed </a:t>
            </a:r>
            <a:r>
              <a:rPr lang="en-US" u="sng" dirty="0" smtClean="0"/>
              <a:t>				</a:t>
            </a:r>
            <a:r>
              <a:rPr lang="en-US" dirty="0" smtClean="0"/>
              <a:t> to Queen Elizabeth.</a:t>
            </a:r>
          </a:p>
          <a:p>
            <a:r>
              <a:rPr lang="en-US" dirty="0" smtClean="0"/>
              <a:t>The children were </a:t>
            </a:r>
            <a:r>
              <a:rPr lang="en-US" u="sng" dirty="0" smtClean="0"/>
              <a:t>					</a:t>
            </a:r>
            <a:r>
              <a:rPr lang="en-US" dirty="0" smtClean="0"/>
              <a:t> in their requests for a puppy.</a:t>
            </a:r>
          </a:p>
          <a:p>
            <a:r>
              <a:rPr lang="en-US" dirty="0" smtClean="0"/>
              <a:t>The </a:t>
            </a:r>
            <a:r>
              <a:rPr lang="en-US" u="sng" dirty="0" smtClean="0"/>
              <a:t>						</a:t>
            </a:r>
            <a:r>
              <a:rPr lang="en-US" dirty="0" smtClean="0"/>
              <a:t> for a new baseball team began yesterday.</a:t>
            </a:r>
          </a:p>
          <a:p>
            <a:r>
              <a:rPr lang="en-US" dirty="0" smtClean="0"/>
              <a:t>Where would an </a:t>
            </a:r>
            <a:r>
              <a:rPr lang="en-US" u="sng" dirty="0" smtClean="0"/>
              <a:t>				</a:t>
            </a:r>
            <a:r>
              <a:rPr lang="en-US" dirty="0" smtClean="0"/>
              <a:t> traveler go?</a:t>
            </a:r>
          </a:p>
          <a:p>
            <a:r>
              <a:rPr lang="en-US" dirty="0" smtClean="0"/>
              <a:t>The president carried himself with great</a:t>
            </a:r>
            <a:r>
              <a:rPr lang="en-US" u="sng" dirty="0" smtClean="0"/>
              <a:t>					</a:t>
            </a:r>
            <a:r>
              <a:rPr lang="en-US" dirty="0" smtClean="0"/>
              <a:t>.</a:t>
            </a:r>
          </a:p>
          <a:p>
            <a:r>
              <a:rPr lang="en-US" dirty="0" smtClean="0"/>
              <a:t>What kind of </a:t>
            </a:r>
            <a:r>
              <a:rPr lang="en-US" u="sng" dirty="0" smtClean="0"/>
              <a:t>					</a:t>
            </a:r>
            <a:r>
              <a:rPr lang="en-US" dirty="0" smtClean="0"/>
              <a:t> are used for clothing?</a:t>
            </a:r>
          </a:p>
          <a:p>
            <a:r>
              <a:rPr lang="en-US" dirty="0" smtClean="0"/>
              <a:t>What </a:t>
            </a:r>
            <a:r>
              <a:rPr lang="en-US" u="sng" dirty="0" smtClean="0"/>
              <a:t>						</a:t>
            </a:r>
            <a:r>
              <a:rPr lang="en-US" dirty="0" smtClean="0"/>
              <a:t> do you see at chain stores?</a:t>
            </a:r>
          </a:p>
          <a:p>
            <a:r>
              <a:rPr lang="en-US" dirty="0" smtClean="0"/>
              <a:t>Who is a person of </a:t>
            </a:r>
            <a:r>
              <a:rPr lang="en-US" u="sng" dirty="0" smtClean="0"/>
              <a:t>				</a:t>
            </a:r>
            <a:r>
              <a:rPr lang="en-US" dirty="0" smtClean="0"/>
              <a:t> in your community?</a:t>
            </a:r>
          </a:p>
        </p:txBody>
      </p:sp>
      <p:sp>
        <p:nvSpPr>
          <p:cNvPr id="4" name="Text Placeholder 3"/>
          <p:cNvSpPr>
            <a:spLocks noGrp="1"/>
          </p:cNvSpPr>
          <p:nvPr>
            <p:ph type="body" sz="half" idx="2"/>
          </p:nvPr>
        </p:nvSpPr>
        <p:spPr/>
        <p:txBody>
          <a:bodyPr>
            <a:normAutofit/>
          </a:bodyPr>
          <a:lstStyle/>
          <a:p>
            <a:r>
              <a:rPr lang="en-US" sz="2200" dirty="0" smtClean="0"/>
              <a:t>reverence</a:t>
            </a:r>
          </a:p>
          <a:p>
            <a:r>
              <a:rPr lang="en-US" sz="2200" dirty="0" smtClean="0"/>
              <a:t>international</a:t>
            </a:r>
          </a:p>
          <a:p>
            <a:r>
              <a:rPr lang="en-US" sz="2200" dirty="0" smtClean="0"/>
              <a:t>textiles</a:t>
            </a:r>
          </a:p>
          <a:p>
            <a:r>
              <a:rPr lang="en-US" sz="2200" dirty="0" smtClean="0"/>
              <a:t>prominence</a:t>
            </a:r>
          </a:p>
          <a:p>
            <a:r>
              <a:rPr lang="en-US" sz="2200" dirty="0" smtClean="0"/>
              <a:t>criticized</a:t>
            </a:r>
          </a:p>
          <a:p>
            <a:r>
              <a:rPr lang="en-US" sz="2200" dirty="0" smtClean="0"/>
              <a:t>consistencies</a:t>
            </a:r>
          </a:p>
          <a:p>
            <a:r>
              <a:rPr lang="en-US" sz="2200" dirty="0" smtClean="0"/>
              <a:t>dignity</a:t>
            </a:r>
          </a:p>
          <a:p>
            <a:r>
              <a:rPr lang="en-US" sz="2200" dirty="0" smtClean="0"/>
              <a:t>negotiations</a:t>
            </a:r>
          </a:p>
          <a:p>
            <a:r>
              <a:rPr lang="en-US" sz="2200" dirty="0" smtClean="0"/>
              <a:t>persistent</a:t>
            </a:r>
          </a:p>
          <a:p>
            <a:r>
              <a:rPr lang="en-US" sz="2200" dirty="0" smtClean="0"/>
              <a:t>disruption</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lide(fromBottom)">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slide(fromBottom)">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the Book</a:t>
            </a:r>
            <a:br>
              <a:rPr lang="en-US" dirty="0" smtClean="0"/>
            </a:br>
            <a:r>
              <a:rPr lang="en-US" sz="2800" dirty="0" smtClean="0"/>
              <a:t>Pages 16-19</a:t>
            </a:r>
            <a:endParaRPr lang="en-US" dirty="0"/>
          </a:p>
        </p:txBody>
      </p:sp>
      <p:sp>
        <p:nvSpPr>
          <p:cNvPr id="3" name="Content Placeholder 2"/>
          <p:cNvSpPr>
            <a:spLocks noGrp="1"/>
          </p:cNvSpPr>
          <p:nvPr>
            <p:ph idx="1"/>
          </p:nvPr>
        </p:nvSpPr>
        <p:spPr/>
        <p:txBody>
          <a:bodyPr>
            <a:normAutofit lnSpcReduction="10000"/>
          </a:bodyPr>
          <a:lstStyle/>
          <a:p>
            <a:r>
              <a:rPr lang="en-US" dirty="0" smtClean="0"/>
              <a:t>Before Reading</a:t>
            </a:r>
          </a:p>
          <a:p>
            <a:pPr lvl="1"/>
            <a:r>
              <a:rPr lang="en-US" dirty="0" smtClean="0"/>
              <a:t>Use background knowledge and information from reading to evaluate the value of obtaining artifacts versus the dangers scientists face collecting the artifacts.</a:t>
            </a:r>
          </a:p>
          <a:p>
            <a:pPr lvl="1"/>
            <a:r>
              <a:rPr lang="en-US" dirty="0" smtClean="0"/>
              <a:t>What character traits make Dr. </a:t>
            </a:r>
            <a:r>
              <a:rPr lang="en-US" dirty="0" err="1" smtClean="0"/>
              <a:t>Reinhard</a:t>
            </a:r>
            <a:r>
              <a:rPr lang="en-US" dirty="0" smtClean="0"/>
              <a:t> a successful anthropologist?</a:t>
            </a:r>
          </a:p>
          <a:p>
            <a:r>
              <a:rPr lang="en-US" dirty="0" smtClean="0"/>
              <a:t>During Reading</a:t>
            </a:r>
          </a:p>
          <a:p>
            <a:pPr lvl="1"/>
            <a:r>
              <a:rPr lang="en-US" dirty="0" smtClean="0"/>
              <a:t>What makes Dr. </a:t>
            </a:r>
            <a:r>
              <a:rPr lang="en-US" dirty="0" err="1" smtClean="0"/>
              <a:t>Reinhard</a:t>
            </a:r>
            <a:r>
              <a:rPr lang="en-US" dirty="0" smtClean="0"/>
              <a:t> qualified to lead mummy expeditions?</a:t>
            </a:r>
            <a:endParaRPr lang="en-US" dirty="0"/>
          </a:p>
        </p:txBody>
      </p:sp>
      <p:sp>
        <p:nvSpPr>
          <p:cNvPr id="4" name="TextBox 3"/>
          <p:cNvSpPr txBox="1"/>
          <p:nvPr/>
        </p:nvSpPr>
        <p:spPr>
          <a:xfrm>
            <a:off x="6334361" y="6105302"/>
            <a:ext cx="2352439"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Mummy Kids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slide(fromBottom)">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the Book</a:t>
            </a:r>
            <a:br>
              <a:rPr lang="en-US" dirty="0" smtClean="0"/>
            </a:br>
            <a:r>
              <a:rPr lang="en-US" sz="2800" dirty="0" smtClean="0"/>
              <a:t>Pages 20-23</a:t>
            </a:r>
            <a:endParaRPr lang="en-US" dirty="0"/>
          </a:p>
        </p:txBody>
      </p:sp>
      <p:sp>
        <p:nvSpPr>
          <p:cNvPr id="3" name="Content Placeholder 2"/>
          <p:cNvSpPr>
            <a:spLocks noGrp="1"/>
          </p:cNvSpPr>
          <p:nvPr>
            <p:ph idx="1"/>
          </p:nvPr>
        </p:nvSpPr>
        <p:spPr/>
        <p:txBody>
          <a:bodyPr>
            <a:normAutofit/>
          </a:bodyPr>
          <a:lstStyle/>
          <a:p>
            <a:r>
              <a:rPr lang="en-US" dirty="0" smtClean="0"/>
              <a:t>Before Reading</a:t>
            </a:r>
          </a:p>
          <a:p>
            <a:pPr lvl="1"/>
            <a:r>
              <a:rPr lang="en-US" dirty="0" smtClean="0"/>
              <a:t>Use background knowledge and information from reading to evaluate the value of obtaining artifacts versus the dangers scientists face collecting the artifacts.</a:t>
            </a:r>
          </a:p>
          <a:p>
            <a:pPr lvl="1"/>
            <a:r>
              <a:rPr lang="en-US" dirty="0" smtClean="0"/>
              <a:t>What character traits make Dr. </a:t>
            </a:r>
            <a:r>
              <a:rPr lang="en-US" dirty="0" err="1" smtClean="0"/>
              <a:t>Reinhard</a:t>
            </a:r>
            <a:r>
              <a:rPr lang="en-US" dirty="0" smtClean="0"/>
              <a:t> a successful anthropologist?</a:t>
            </a:r>
          </a:p>
          <a:p>
            <a:r>
              <a:rPr lang="en-US" dirty="0" smtClean="0"/>
              <a:t>During Reading</a:t>
            </a:r>
          </a:p>
          <a:p>
            <a:pPr lvl="1"/>
            <a:r>
              <a:rPr lang="en-US" dirty="0" smtClean="0"/>
              <a:t>What skills do Dr. </a:t>
            </a:r>
            <a:r>
              <a:rPr lang="en-US" dirty="0" err="1" smtClean="0"/>
              <a:t>Reinhard’s</a:t>
            </a:r>
            <a:r>
              <a:rPr lang="en-US" dirty="0" smtClean="0"/>
              <a:t> assistants need?</a:t>
            </a:r>
            <a:endParaRPr lang="en-US" dirty="0"/>
          </a:p>
        </p:txBody>
      </p:sp>
      <p:sp>
        <p:nvSpPr>
          <p:cNvPr id="4" name="TextBox 3"/>
          <p:cNvSpPr txBox="1"/>
          <p:nvPr/>
        </p:nvSpPr>
        <p:spPr>
          <a:xfrm>
            <a:off x="6334361" y="6105302"/>
            <a:ext cx="2352439"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Mummy Kids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slide(fromBottom)">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(T358)</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identify characters.</a:t>
            </a:r>
          </a:p>
          <a:p>
            <a:r>
              <a:rPr lang="en-US" dirty="0" smtClean="0"/>
              <a:t>We will analyze and evaluate.</a:t>
            </a:r>
            <a:endParaRPr lang="en-US" dirty="0"/>
          </a:p>
        </p:txBody>
      </p:sp>
      <p:sp>
        <p:nvSpPr>
          <p:cNvPr id="5" name="Text Placeholder 4"/>
          <p:cNvSpPr>
            <a:spLocks noGrp="1"/>
          </p:cNvSpPr>
          <p:nvPr>
            <p:ph type="body" sz="quarter" idx="3"/>
          </p:nvPr>
        </p:nvSpPr>
        <p:spPr/>
        <p:txBody>
          <a:bodyPr/>
          <a:lstStyle/>
          <a:p>
            <a:r>
              <a:rPr lang="en-US" dirty="0" smtClean="0"/>
              <a:t>Importance</a:t>
            </a:r>
            <a:endParaRPr lang="en-US" dirty="0"/>
          </a:p>
        </p:txBody>
      </p:sp>
      <p:sp>
        <p:nvSpPr>
          <p:cNvPr id="6" name="Content Placeholder 5"/>
          <p:cNvSpPr>
            <a:spLocks noGrp="1"/>
          </p:cNvSpPr>
          <p:nvPr>
            <p:ph sz="quarter" idx="4"/>
          </p:nvPr>
        </p:nvSpPr>
        <p:spPr/>
        <p:txBody>
          <a:bodyPr/>
          <a:lstStyle/>
          <a:p>
            <a:r>
              <a:rPr lang="en-US" dirty="0" smtClean="0"/>
              <a:t>Understanding the characters in nonfiction and analyzing/evaluating their actions, thoughts, and dialogue helps comprehension.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(T358)</a:t>
            </a:r>
            <a:endParaRPr lang="en-US" dirty="0"/>
          </a:p>
        </p:txBody>
      </p:sp>
      <p:sp>
        <p:nvSpPr>
          <p:cNvPr id="3" name="Text Placeholder 2"/>
          <p:cNvSpPr>
            <a:spLocks noGrp="1"/>
          </p:cNvSpPr>
          <p:nvPr>
            <p:ph type="body" idx="1"/>
          </p:nvPr>
        </p:nvSpPr>
        <p:spPr/>
        <p:txBody>
          <a:bodyPr/>
          <a:lstStyle/>
          <a:p>
            <a:r>
              <a:rPr lang="en-US" dirty="0" smtClean="0"/>
              <a:t>Character</a:t>
            </a:r>
            <a:endParaRPr lang="en-US" dirty="0"/>
          </a:p>
        </p:txBody>
      </p:sp>
      <p:sp>
        <p:nvSpPr>
          <p:cNvPr id="4" name="Content Placeholder 3"/>
          <p:cNvSpPr>
            <a:spLocks noGrp="1"/>
          </p:cNvSpPr>
          <p:nvPr>
            <p:ph sz="half" idx="2"/>
          </p:nvPr>
        </p:nvSpPr>
        <p:spPr/>
        <p:txBody>
          <a:bodyPr/>
          <a:lstStyle/>
          <a:p>
            <a:r>
              <a:rPr lang="en-US" dirty="0" smtClean="0"/>
              <a:t>Note the names, descriptions, actions, thoughts, and dialogue.</a:t>
            </a:r>
            <a:endParaRPr lang="en-US" dirty="0"/>
          </a:p>
        </p:txBody>
      </p:sp>
      <p:sp>
        <p:nvSpPr>
          <p:cNvPr id="5" name="Text Placeholder 4"/>
          <p:cNvSpPr>
            <a:spLocks noGrp="1"/>
          </p:cNvSpPr>
          <p:nvPr>
            <p:ph type="body" sz="quarter" idx="3"/>
          </p:nvPr>
        </p:nvSpPr>
        <p:spPr/>
        <p:txBody>
          <a:bodyPr/>
          <a:lstStyle/>
          <a:p>
            <a:r>
              <a:rPr lang="en-US" dirty="0" smtClean="0"/>
              <a:t>Analyze and Evaluate</a:t>
            </a:r>
            <a:endParaRPr lang="en-US" dirty="0"/>
          </a:p>
        </p:txBody>
      </p:sp>
      <p:sp>
        <p:nvSpPr>
          <p:cNvPr id="6" name="Content Placeholder 5"/>
          <p:cNvSpPr>
            <a:spLocks noGrp="1"/>
          </p:cNvSpPr>
          <p:nvPr>
            <p:ph sz="quarter" idx="4"/>
          </p:nvPr>
        </p:nvSpPr>
        <p:spPr/>
        <p:txBody>
          <a:bodyPr/>
          <a:lstStyle/>
          <a:p>
            <a:r>
              <a:rPr lang="en-US" dirty="0" smtClean="0"/>
              <a:t>Carefully think about what you’ve read.</a:t>
            </a:r>
          </a:p>
          <a:p>
            <a:r>
              <a:rPr lang="en-US" dirty="0" smtClean="0"/>
              <a:t>Ask questions.</a:t>
            </a:r>
          </a:p>
          <a:p>
            <a:r>
              <a:rPr lang="en-US" dirty="0" smtClean="0"/>
              <a:t>Look for answers.</a:t>
            </a:r>
          </a:p>
          <a:p>
            <a:r>
              <a:rPr lang="en-US" dirty="0" smtClean="0"/>
              <a:t>Note what you don’t understand.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slide(fromBottom)">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slide(fromBottom)">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slide(fromBottom)">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slide(fromBottom)">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(T358)</a:t>
            </a:r>
            <a:endParaRPr lang="en-US" dirty="0"/>
          </a:p>
        </p:txBody>
      </p:sp>
      <p:sp>
        <p:nvSpPr>
          <p:cNvPr id="3" name="Content Placeholder 2"/>
          <p:cNvSpPr>
            <a:spLocks noGrp="1"/>
          </p:cNvSpPr>
          <p:nvPr>
            <p:ph sz="half" idx="1"/>
          </p:nvPr>
        </p:nvSpPr>
        <p:spPr/>
        <p:txBody>
          <a:bodyPr/>
          <a:lstStyle/>
          <a:p>
            <a:r>
              <a:rPr lang="en-US" dirty="0" smtClean="0"/>
              <a:t>We will use the chart to identify questions and thoughts while reading.</a:t>
            </a:r>
          </a:p>
          <a:p>
            <a:r>
              <a:rPr lang="en-US" dirty="0" smtClean="0"/>
              <a:t>What are other questions you have about the characters, or events?</a:t>
            </a:r>
          </a:p>
          <a:p>
            <a:endParaRPr lang="en-US" dirty="0"/>
          </a:p>
        </p:txBody>
      </p:sp>
      <p:graphicFrame>
        <p:nvGraphicFramePr>
          <p:cNvPr id="5" name="Content Placeholder 4"/>
          <p:cNvGraphicFramePr>
            <a:graphicFrameLocks noGrp="1"/>
          </p:cNvGraphicFramePr>
          <p:nvPr>
            <p:ph sz="half" idx="2"/>
          </p:nvPr>
        </p:nvGraphicFramePr>
        <p:xfrm>
          <a:off x="4495800" y="1600199"/>
          <a:ext cx="4191000" cy="4810050"/>
        </p:xfrm>
        <a:graphic>
          <a:graphicData uri="http://schemas.openxmlformats.org/drawingml/2006/table">
            <a:tbl>
              <a:tblPr firstRow="1" bandRow="1">
                <a:tableStyleId>{5C22544A-7EE6-4342-B048-85BDC9FD1C3A}</a:tableStyleId>
              </a:tblPr>
              <a:tblGrid>
                <a:gridCol w="1397000"/>
                <a:gridCol w="1397000"/>
                <a:gridCol w="1397000"/>
              </a:tblGrid>
              <a:tr h="878130">
                <a:tc>
                  <a:txBody>
                    <a:bodyPr/>
                    <a:lstStyle/>
                    <a:p>
                      <a:pPr algn="ctr"/>
                      <a:r>
                        <a:rPr lang="en-US" sz="2000" b="0" dirty="0" smtClean="0"/>
                        <a:t>Page/Paragraph</a:t>
                      </a:r>
                      <a:endParaRPr lang="en-US" sz="2000" b="0" dirty="0"/>
                    </a:p>
                  </a:txBody>
                  <a:tcPr/>
                </a:tc>
                <a:tc>
                  <a:txBody>
                    <a:bodyPr/>
                    <a:lstStyle/>
                    <a:p>
                      <a:pPr algn="ctr"/>
                      <a:r>
                        <a:rPr lang="en-US" sz="2000" b="0" dirty="0" smtClean="0"/>
                        <a:t>Questions</a:t>
                      </a:r>
                      <a:endParaRPr lang="en-US" sz="2000" b="0" dirty="0"/>
                    </a:p>
                  </a:txBody>
                  <a:tcPr/>
                </a:tc>
                <a:tc>
                  <a:txBody>
                    <a:bodyPr/>
                    <a:lstStyle/>
                    <a:p>
                      <a:pPr algn="ctr"/>
                      <a:r>
                        <a:rPr lang="en-US" sz="2000" b="0" dirty="0" smtClean="0"/>
                        <a:t>Answers</a:t>
                      </a:r>
                      <a:endParaRPr lang="en-US" sz="2000" b="0" dirty="0"/>
                    </a:p>
                  </a:txBody>
                  <a:tcPr/>
                </a:tc>
              </a:tr>
              <a:tr h="1565854">
                <a:tc>
                  <a:txBody>
                    <a:bodyPr/>
                    <a:lstStyle/>
                    <a:p>
                      <a:r>
                        <a:rPr lang="en-US" dirty="0" smtClean="0"/>
                        <a:t>Pg.</a:t>
                      </a:r>
                      <a:r>
                        <a:rPr lang="en-US" baseline="0" dirty="0" smtClean="0"/>
                        <a:t> 18/ paragraph 3</a:t>
                      </a:r>
                      <a:endParaRPr lang="en-US" dirty="0"/>
                    </a:p>
                  </a:txBody>
                  <a:tcPr/>
                </a:tc>
                <a:tc>
                  <a:txBody>
                    <a:bodyPr/>
                    <a:lstStyle/>
                    <a:p>
                      <a:r>
                        <a:rPr lang="en-US" dirty="0" smtClean="0"/>
                        <a:t>Was the journey worth the ill-effects</a:t>
                      </a:r>
                      <a:r>
                        <a:rPr lang="en-US" baseline="0" dirty="0" smtClean="0"/>
                        <a:t> the scientists faced?</a:t>
                      </a:r>
                      <a:endParaRPr lang="en-US" dirty="0"/>
                    </a:p>
                  </a:txBody>
                  <a:tcPr/>
                </a:tc>
                <a:tc>
                  <a:txBody>
                    <a:bodyPr/>
                    <a:lstStyle/>
                    <a:p>
                      <a:r>
                        <a:rPr lang="en-US" dirty="0" smtClean="0"/>
                        <a:t>Yes.  They discovered a mummy.  </a:t>
                      </a:r>
                      <a:r>
                        <a:rPr lang="en-US" dirty="0" err="1" smtClean="0"/>
                        <a:t>Saita</a:t>
                      </a:r>
                      <a:r>
                        <a:rPr lang="en-US" dirty="0" smtClean="0"/>
                        <a:t> of Sara Sara and numerous</a:t>
                      </a:r>
                      <a:r>
                        <a:rPr lang="en-US" baseline="0" dirty="0" smtClean="0"/>
                        <a:t> artifacts.</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txBody>
                  <a:tcPr/>
                </a:tc>
              </a:tr>
            </a:tbl>
          </a:graphicData>
        </a:graphic>
      </p:graphicFrame>
      <p:sp>
        <p:nvSpPr>
          <p:cNvPr id="6" name="Rectangle 5"/>
          <p:cNvSpPr/>
          <p:nvPr/>
        </p:nvSpPr>
        <p:spPr>
          <a:xfrm>
            <a:off x="4495800" y="2524797"/>
            <a:ext cx="1374327" cy="89839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5870127" y="2524797"/>
            <a:ext cx="1409450" cy="19516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279577" y="2524797"/>
            <a:ext cx="1407223" cy="243186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6"/>
                                        </p:tgtEl>
                                      </p:cBhvr>
                                    </p:animEffect>
                                    <p:anim calcmode="lin" valueType="num">
                                      <p:cBhvr>
                                        <p:cTn id="7" dur="1000"/>
                                        <p:tgtEl>
                                          <p:spTgt spid="6"/>
                                        </p:tgtEl>
                                        <p:attrNameLst>
                                          <p:attrName>ppt_x</p:attrName>
                                        </p:attrNameLst>
                                      </p:cBhvr>
                                      <p:tavLst>
                                        <p:tav tm="0">
                                          <p:val>
                                            <p:strVal val="ppt_x"/>
                                          </p:val>
                                        </p:tav>
                                        <p:tav tm="100000">
                                          <p:val>
                                            <p:strVal val="ppt_x"/>
                                          </p:val>
                                        </p:tav>
                                      </p:tavLst>
                                    </p:anim>
                                    <p:anim calcmode="lin" valueType="num">
                                      <p:cBhvr>
                                        <p:cTn id="8" dur="1000"/>
                                        <p:tgtEl>
                                          <p:spTgt spid="6"/>
                                        </p:tgtEl>
                                        <p:attrNameLst>
                                          <p:attrName>ppt_y</p:attrName>
                                        </p:attrNameLst>
                                      </p:cBhvr>
                                      <p:tavLst>
                                        <p:tav tm="0">
                                          <p:val>
                                            <p:strVal val="ppt_y"/>
                                          </p:val>
                                        </p:tav>
                                        <p:tav tm="100000">
                                          <p:val>
                                            <p:strVal val="ppt_y+.1"/>
                                          </p:val>
                                        </p:tav>
                                      </p:tavLst>
                                    </p:anim>
                                    <p:set>
                                      <p:cBhvr>
                                        <p:cTn id="9" dur="1" fill="hold">
                                          <p:stCondLst>
                                            <p:cond delay="999"/>
                                          </p:stCondLst>
                                        </p:cTn>
                                        <p:tgtEl>
                                          <p:spTgt spid="6"/>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7"/>
                                        </p:tgtEl>
                                      </p:cBhvr>
                                    </p:animEffect>
                                    <p:anim calcmode="lin" valueType="num">
                                      <p:cBhvr>
                                        <p:cTn id="14" dur="1000"/>
                                        <p:tgtEl>
                                          <p:spTgt spid="7"/>
                                        </p:tgtEl>
                                        <p:attrNameLst>
                                          <p:attrName>ppt_x</p:attrName>
                                        </p:attrNameLst>
                                      </p:cBhvr>
                                      <p:tavLst>
                                        <p:tav tm="0">
                                          <p:val>
                                            <p:strVal val="ppt_x"/>
                                          </p:val>
                                        </p:tav>
                                        <p:tav tm="100000">
                                          <p:val>
                                            <p:strVal val="ppt_x"/>
                                          </p:val>
                                        </p:tav>
                                      </p:tavLst>
                                    </p:anim>
                                    <p:anim calcmode="lin" valueType="num">
                                      <p:cBhvr>
                                        <p:cTn id="15" dur="1000"/>
                                        <p:tgtEl>
                                          <p:spTgt spid="7"/>
                                        </p:tgtEl>
                                        <p:attrNameLst>
                                          <p:attrName>ppt_y</p:attrName>
                                        </p:attrNameLst>
                                      </p:cBhvr>
                                      <p:tavLst>
                                        <p:tav tm="0">
                                          <p:val>
                                            <p:strVal val="ppt_y"/>
                                          </p:val>
                                        </p:tav>
                                        <p:tav tm="100000">
                                          <p:val>
                                            <p:strVal val="ppt_y+.1"/>
                                          </p:val>
                                        </p:tav>
                                      </p:tavLst>
                                    </p:anim>
                                    <p:set>
                                      <p:cBhvr>
                                        <p:cTn id="16" dur="1" fill="hold">
                                          <p:stCondLst>
                                            <p:cond delay="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8"/>
                                        </p:tgtEl>
                                      </p:cBhvr>
                                    </p:animEffect>
                                    <p:anim calcmode="lin" valueType="num">
                                      <p:cBhvr>
                                        <p:cTn id="21" dur="1000"/>
                                        <p:tgtEl>
                                          <p:spTgt spid="8"/>
                                        </p:tgtEl>
                                        <p:attrNameLst>
                                          <p:attrName>ppt_x</p:attrName>
                                        </p:attrNameLst>
                                      </p:cBhvr>
                                      <p:tavLst>
                                        <p:tav tm="0">
                                          <p:val>
                                            <p:strVal val="ppt_x"/>
                                          </p:val>
                                        </p:tav>
                                        <p:tav tm="100000">
                                          <p:val>
                                            <p:strVal val="ppt_x"/>
                                          </p:val>
                                        </p:tav>
                                      </p:tavLst>
                                    </p:anim>
                                    <p:anim calcmode="lin" valueType="num">
                                      <p:cBhvr>
                                        <p:cTn id="22" dur="1000"/>
                                        <p:tgtEl>
                                          <p:spTgt spid="8"/>
                                        </p:tgtEl>
                                        <p:attrNameLst>
                                          <p:attrName>ppt_y</p:attrName>
                                        </p:attrNameLst>
                                      </p:cBhvr>
                                      <p:tavLst>
                                        <p:tav tm="0">
                                          <p:val>
                                            <p:strVal val="ppt_y"/>
                                          </p:val>
                                        </p:tav>
                                        <p:tav tm="100000">
                                          <p:val>
                                            <p:strVal val="ppt_y+.1"/>
                                          </p:val>
                                        </p:tav>
                                      </p:tavLst>
                                    </p:anim>
                                    <p:set>
                                      <p:cBhvr>
                                        <p:cTn id="23"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the Book</a:t>
            </a:r>
            <a:br>
              <a:rPr lang="en-US" dirty="0" smtClean="0"/>
            </a:br>
            <a:r>
              <a:rPr lang="en-US" sz="2800" dirty="0" smtClean="0"/>
              <a:t>Pages 24-27</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Before Reading</a:t>
            </a:r>
          </a:p>
          <a:p>
            <a:pPr lvl="1"/>
            <a:r>
              <a:rPr lang="en-US" dirty="0" smtClean="0"/>
              <a:t>Use background knowledge and information from reading to evaluate the value of obtaining artifacts versus the dangers scientists face collecting the artifacts.</a:t>
            </a:r>
          </a:p>
          <a:p>
            <a:r>
              <a:rPr lang="en-US" dirty="0" smtClean="0"/>
              <a:t>During Reading</a:t>
            </a:r>
          </a:p>
          <a:p>
            <a:pPr lvl="1"/>
            <a:r>
              <a:rPr lang="en-US" dirty="0" smtClean="0"/>
              <a:t>How do you know Dr. </a:t>
            </a:r>
            <a:r>
              <a:rPr lang="en-US" dirty="0" err="1" smtClean="0"/>
              <a:t>Reinhard</a:t>
            </a:r>
            <a:r>
              <a:rPr lang="en-US" dirty="0" smtClean="0"/>
              <a:t> likes his job?  Give examples.</a:t>
            </a:r>
          </a:p>
          <a:p>
            <a:r>
              <a:rPr lang="en-US" dirty="0" smtClean="0"/>
              <a:t>After Reading</a:t>
            </a:r>
          </a:p>
          <a:p>
            <a:pPr lvl="1"/>
            <a:r>
              <a:rPr lang="en-US" dirty="0" smtClean="0"/>
              <a:t>What section did you find most interesting?  Why?</a:t>
            </a:r>
          </a:p>
          <a:p>
            <a:pPr lvl="1"/>
            <a:r>
              <a:rPr lang="en-US" dirty="0" smtClean="0"/>
              <a:t>Evaluate the advantages and disadvantages of using medical technology to analyze mummies.</a:t>
            </a:r>
          </a:p>
          <a:p>
            <a:pPr lvl="1">
              <a:buNone/>
            </a:pPr>
            <a:endParaRPr lang="en-US" dirty="0" smtClean="0"/>
          </a:p>
        </p:txBody>
      </p:sp>
      <p:sp>
        <p:nvSpPr>
          <p:cNvPr id="4" name="TextBox 3"/>
          <p:cNvSpPr txBox="1"/>
          <p:nvPr/>
        </p:nvSpPr>
        <p:spPr>
          <a:xfrm>
            <a:off x="6334361" y="6105302"/>
            <a:ext cx="2352439"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Mummy Kids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lide(fromBottom)">
                                      <p:cBhvr>
                                        <p:cTn id="23" dur="500"/>
                                        <p:tgtEl>
                                          <p:spTgt spid="3">
                                            <p:txEl>
                                              <p:pRg st="4" end="4"/>
                                            </p:txEl>
                                          </p:spTgt>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lide(fromBottom)">
                                      <p:cBhvr>
                                        <p:cTn id="26" dur="500"/>
                                        <p:tgtEl>
                                          <p:spTgt spid="3">
                                            <p:txEl>
                                              <p:pRg st="5" end="5"/>
                                            </p:txEl>
                                          </p:spTgt>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slide(fromBottom)">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slide(fromBottom)">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Column Chart</a:t>
            </a:r>
            <a:br>
              <a:rPr lang="en-US" dirty="0" smtClean="0"/>
            </a:br>
            <a:r>
              <a:rPr lang="en-US" dirty="0" smtClean="0"/>
              <a:t>Admiral Byrd</a:t>
            </a:r>
            <a:endParaRPr lang="en-US" dirty="0"/>
          </a:p>
        </p:txBody>
      </p:sp>
      <p:graphicFrame>
        <p:nvGraphicFramePr>
          <p:cNvPr id="4" name="Content Placeholder 3"/>
          <p:cNvGraphicFramePr>
            <a:graphicFrameLocks noGrp="1"/>
          </p:cNvGraphicFramePr>
          <p:nvPr>
            <p:ph idx="1"/>
          </p:nvPr>
        </p:nvGraphicFramePr>
        <p:xfrm>
          <a:off x="457200" y="1600200"/>
          <a:ext cx="8229600" cy="4920902"/>
        </p:xfrm>
        <a:graphic>
          <a:graphicData uri="http://schemas.openxmlformats.org/drawingml/2006/table">
            <a:tbl>
              <a:tblPr firstRow="1" bandRow="1">
                <a:tableStyleId>{5C22544A-7EE6-4342-B048-85BDC9FD1C3A}</a:tableStyleId>
              </a:tblPr>
              <a:tblGrid>
                <a:gridCol w="2743200"/>
                <a:gridCol w="2743200"/>
                <a:gridCol w="2743200"/>
              </a:tblGrid>
              <a:tr h="816170">
                <a:tc>
                  <a:txBody>
                    <a:bodyPr/>
                    <a:lstStyle/>
                    <a:p>
                      <a:pPr algn="ctr"/>
                      <a:r>
                        <a:rPr lang="en-US" dirty="0" smtClean="0"/>
                        <a:t>Character Detail</a:t>
                      </a:r>
                      <a:endParaRPr lang="en-US" dirty="0"/>
                    </a:p>
                  </a:txBody>
                  <a:tcPr/>
                </a:tc>
                <a:tc>
                  <a:txBody>
                    <a:bodyPr/>
                    <a:lstStyle/>
                    <a:p>
                      <a:pPr algn="ctr"/>
                      <a:r>
                        <a:rPr lang="en-US" dirty="0" smtClean="0"/>
                        <a:t>My Own Experience</a:t>
                      </a:r>
                      <a:endParaRPr lang="en-US" dirty="0"/>
                    </a:p>
                  </a:txBody>
                  <a:tcPr/>
                </a:tc>
                <a:tc>
                  <a:txBody>
                    <a:bodyPr/>
                    <a:lstStyle/>
                    <a:p>
                      <a:pPr algn="ctr"/>
                      <a:r>
                        <a:rPr lang="en-US" dirty="0" smtClean="0"/>
                        <a:t>Inference about Character</a:t>
                      </a:r>
                      <a:endParaRPr lang="en-US" dirty="0"/>
                    </a:p>
                  </a:txBody>
                  <a:tcPr/>
                </a:tc>
              </a:tr>
              <a:tr h="1378571">
                <a:tc>
                  <a:txBody>
                    <a:bodyPr/>
                    <a:lstStyle/>
                    <a:p>
                      <a:r>
                        <a:rPr lang="en-US" dirty="0" smtClean="0"/>
                        <a:t>Curiosity</a:t>
                      </a:r>
                      <a:endParaRPr lang="en-US" dirty="0"/>
                    </a:p>
                  </a:txBody>
                  <a:tcPr/>
                </a:tc>
                <a:tc>
                  <a:txBody>
                    <a:bodyPr/>
                    <a:lstStyle/>
                    <a:p>
                      <a:r>
                        <a:rPr lang="en-US" dirty="0" smtClean="0"/>
                        <a:t>People who are curious</a:t>
                      </a:r>
                      <a:r>
                        <a:rPr lang="en-US" baseline="0" dirty="0" smtClean="0"/>
                        <a:t> usually discover unknown information.</a:t>
                      </a:r>
                      <a:endParaRPr lang="en-US" dirty="0"/>
                    </a:p>
                  </a:txBody>
                  <a:tcPr/>
                </a:tc>
                <a:tc>
                  <a:txBody>
                    <a:bodyPr/>
                    <a:lstStyle/>
                    <a:p>
                      <a:r>
                        <a:rPr lang="en-US" dirty="0" smtClean="0"/>
                        <a:t>Curiosity led Byrd to explore</a:t>
                      </a:r>
                      <a:r>
                        <a:rPr lang="en-US" baseline="0" dirty="0" smtClean="0"/>
                        <a:t> new things to learn.</a:t>
                      </a:r>
                      <a:endParaRPr lang="en-US" dirty="0"/>
                    </a:p>
                  </a:txBody>
                  <a:tcPr/>
                </a:tc>
              </a:tr>
              <a:tr h="1363080">
                <a:tc>
                  <a:txBody>
                    <a:bodyPr/>
                    <a:lstStyle/>
                    <a:p>
                      <a:endParaRPr lang="en-US" dirty="0"/>
                    </a:p>
                  </a:txBody>
                  <a:tcPr/>
                </a:tc>
                <a:tc>
                  <a:txBody>
                    <a:bodyPr/>
                    <a:lstStyle/>
                    <a:p>
                      <a:endParaRPr lang="en-US" dirty="0"/>
                    </a:p>
                  </a:txBody>
                  <a:tcPr/>
                </a:tc>
                <a:tc>
                  <a:txBody>
                    <a:bodyPr/>
                    <a:lstStyle/>
                    <a:p>
                      <a:endParaRPr lang="en-US" dirty="0"/>
                    </a:p>
                  </a:txBody>
                  <a:tcPr/>
                </a:tc>
              </a:tr>
              <a:tr h="1363081">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TextBox 4"/>
          <p:cNvSpPr txBox="1"/>
          <p:nvPr/>
        </p:nvSpPr>
        <p:spPr>
          <a:xfrm>
            <a:off x="6412223" y="6521102"/>
            <a:ext cx="1621620" cy="369332"/>
          </a:xfrm>
          <a:prstGeom prst="rect">
            <a:avLst/>
          </a:prstGeom>
          <a:noFill/>
        </p:spPr>
        <p:txBody>
          <a:bodyPr wrap="none" rtlCol="0">
            <a:spAutoFit/>
          </a:bodyPr>
          <a:lstStyle/>
          <a:p>
            <a:r>
              <a:rPr lang="en-US" dirty="0" smtClean="0">
                <a:hlinkClick r:id="rId2" action="ppaction://hlinksldjump"/>
              </a:rPr>
              <a:t>Back to Day 1</a:t>
            </a:r>
            <a:endParaRPr lang="en-US" dirty="0"/>
          </a:p>
        </p:txBody>
      </p:sp>
      <p:sp>
        <p:nvSpPr>
          <p:cNvPr id="6" name="Rectangle 5"/>
          <p:cNvSpPr/>
          <p:nvPr/>
        </p:nvSpPr>
        <p:spPr>
          <a:xfrm>
            <a:off x="457200" y="2462839"/>
            <a:ext cx="2686958" cy="4027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144158" y="2462839"/>
            <a:ext cx="2756946" cy="7899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5901104" y="2462839"/>
            <a:ext cx="2785696" cy="7899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0"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fltVal val="0"/>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0" nodeType="clickEffect">
                                  <p:stCondLst>
                                    <p:cond delay="0"/>
                                  </p:stCondLst>
                                  <p:childTnLst>
                                    <p:anim calcmode="lin" valueType="num">
                                      <p:cBhvr>
                                        <p:cTn id="12" dur="500"/>
                                        <p:tgtEl>
                                          <p:spTgt spid="7"/>
                                        </p:tgtEl>
                                        <p:attrNameLst>
                                          <p:attrName>ppt_w</p:attrName>
                                        </p:attrNameLst>
                                      </p:cBhvr>
                                      <p:tavLst>
                                        <p:tav tm="0">
                                          <p:val>
                                            <p:strVal val="ppt_w"/>
                                          </p:val>
                                        </p:tav>
                                        <p:tav tm="100000">
                                          <p:val>
                                            <p:fltVal val="0"/>
                                          </p:val>
                                        </p:tav>
                                      </p:tavLst>
                                    </p:anim>
                                    <p:anim calcmode="lin" valueType="num">
                                      <p:cBhvr>
                                        <p:cTn id="13" dur="500"/>
                                        <p:tgtEl>
                                          <p:spTgt spid="7"/>
                                        </p:tgtEl>
                                        <p:attrNameLst>
                                          <p:attrName>ppt_h</p:attrName>
                                        </p:attrNameLst>
                                      </p:cBhvr>
                                      <p:tavLst>
                                        <p:tav tm="0">
                                          <p:val>
                                            <p:strVal val="ppt_h"/>
                                          </p:val>
                                        </p:tav>
                                        <p:tav tm="100000">
                                          <p:val>
                                            <p:fltVal val="0"/>
                                          </p:val>
                                        </p:tav>
                                      </p:tavLst>
                                    </p:anim>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3" presetClass="exit" presetSubtype="32" fill="hold" grpId="0" nodeType="clickEffect">
                                  <p:stCondLst>
                                    <p:cond delay="0"/>
                                  </p:stCondLst>
                                  <p:childTnLst>
                                    <p:anim calcmode="lin" valueType="num">
                                      <p:cBhvr>
                                        <p:cTn id="18" dur="500"/>
                                        <p:tgtEl>
                                          <p:spTgt spid="8"/>
                                        </p:tgtEl>
                                        <p:attrNameLst>
                                          <p:attrName>ppt_w</p:attrName>
                                        </p:attrNameLst>
                                      </p:cBhvr>
                                      <p:tavLst>
                                        <p:tav tm="0">
                                          <p:val>
                                            <p:strVal val="ppt_w"/>
                                          </p:val>
                                        </p:tav>
                                        <p:tav tm="100000">
                                          <p:val>
                                            <p:fltVal val="0"/>
                                          </p:val>
                                        </p:tav>
                                      </p:tavLst>
                                    </p:anim>
                                    <p:anim calcmode="lin" valueType="num">
                                      <p:cBhvr>
                                        <p:cTn id="19" dur="500"/>
                                        <p:tgtEl>
                                          <p:spTgt spid="8"/>
                                        </p:tgtEl>
                                        <p:attrNameLst>
                                          <p:attrName>ppt_h</p:attrName>
                                        </p:attrNameLst>
                                      </p:cBhvr>
                                      <p:tavLst>
                                        <p:tav tm="0">
                                          <p:val>
                                            <p:strVal val="ppt_h"/>
                                          </p:val>
                                        </p:tav>
                                        <p:tav tm="100000">
                                          <p:val>
                                            <p:fltVal val="0"/>
                                          </p:val>
                                        </p:tav>
                                      </p:tavLst>
                                    </p:anim>
                                    <p:set>
                                      <p:cBhvr>
                                        <p:cTn id="2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and Evaluate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Why do you think the mummy-finding teams respected the mummy curse?</a:t>
            </a:r>
          </a:p>
          <a:p>
            <a:r>
              <a:rPr lang="en-US" dirty="0" smtClean="0"/>
              <a:t>Dr. </a:t>
            </a:r>
            <a:r>
              <a:rPr lang="en-US" dirty="0" err="1" smtClean="0"/>
              <a:t>Reinhard</a:t>
            </a:r>
            <a:r>
              <a:rPr lang="en-US" dirty="0" smtClean="0"/>
              <a:t> said the highlight of his career was “the moment I saw the face of the Llullaillaco Maiden.”  Think about Dr. </a:t>
            </a:r>
            <a:r>
              <a:rPr lang="en-US" dirty="0" err="1" smtClean="0"/>
              <a:t>Reinhard’s</a:t>
            </a:r>
            <a:r>
              <a:rPr lang="en-US" dirty="0" smtClean="0"/>
              <a:t> career and decide if you agree or disagree with his comment and why.</a:t>
            </a:r>
          </a:p>
          <a:p>
            <a:r>
              <a:rPr lang="en-US" dirty="0" smtClean="0"/>
              <a:t>If you were on the team that was analyzing the Cotton King, what layer do you think would be most interesting?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 to the Big Idea</a:t>
            </a:r>
            <a:br>
              <a:rPr lang="en-US" dirty="0" smtClean="0"/>
            </a:br>
            <a:r>
              <a:rPr lang="en-US" sz="3556" dirty="0" smtClean="0">
                <a:solidFill>
                  <a:srgbClr val="FF0000"/>
                </a:solidFill>
              </a:rPr>
              <a:t>How does exploring expand our world?</a:t>
            </a:r>
            <a:endParaRPr lang="en-US" sz="3556" dirty="0"/>
          </a:p>
        </p:txBody>
      </p:sp>
      <p:sp>
        <p:nvSpPr>
          <p:cNvPr id="3" name="Content Placeholder 2"/>
          <p:cNvSpPr>
            <a:spLocks noGrp="1"/>
          </p:cNvSpPr>
          <p:nvPr>
            <p:ph sz="half" idx="1"/>
          </p:nvPr>
        </p:nvSpPr>
        <p:spPr>
          <a:xfrm>
            <a:off x="457200" y="1600200"/>
            <a:ext cx="4038600" cy="4936392"/>
          </a:xfrm>
        </p:spPr>
        <p:txBody>
          <a:bodyPr>
            <a:normAutofit fontScale="85000" lnSpcReduction="20000"/>
          </a:bodyPr>
          <a:lstStyle/>
          <a:p>
            <a:r>
              <a:rPr lang="en-US" dirty="0" smtClean="0"/>
              <a:t>Thinking about what you have read, what information learned from the mummies has helped you expand your present-day world?</a:t>
            </a:r>
          </a:p>
          <a:p>
            <a:r>
              <a:rPr lang="en-US" dirty="0" smtClean="0"/>
              <a:t>In </a:t>
            </a:r>
            <a:r>
              <a:rPr lang="en-US" i="1" dirty="0" smtClean="0"/>
              <a:t>Mysteries of Cliff Palace</a:t>
            </a:r>
            <a:r>
              <a:rPr lang="en-US" dirty="0" smtClean="0"/>
              <a:t>, Ruben and Rosa expanded their knowledge of the world when they visited Mesa Verde National Park in Colorado.  Have you ever expanded your knowledge of the world after visiting a new place?</a:t>
            </a: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How do you think the mummy team members feel about being called “explorers”?</a:t>
            </a:r>
          </a:p>
          <a:p>
            <a:endParaRPr lang="en-US" dirty="0" smtClean="0"/>
          </a:p>
          <a:p>
            <a:endParaRPr lang="en-US" dirty="0" smtClean="0"/>
          </a:p>
          <a:p>
            <a:r>
              <a:rPr lang="en-US" dirty="0" smtClean="0"/>
              <a:t>How does personal exploration expand your world?</a:t>
            </a:r>
            <a:endParaRPr lang="en-US" dirty="0"/>
          </a:p>
        </p:txBody>
      </p:sp>
      <p:sp>
        <p:nvSpPr>
          <p:cNvPr id="5" name="TextBox 4"/>
          <p:cNvSpPr txBox="1"/>
          <p:nvPr/>
        </p:nvSpPr>
        <p:spPr>
          <a:xfrm>
            <a:off x="6334361" y="6126163"/>
            <a:ext cx="2352439"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Mummy Kids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slide(fromBottom)">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slide(fromBottom)">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lide(fromBottom)">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Skunk Scout</a:t>
            </a:r>
            <a:endParaRPr lang="en-US" dirty="0"/>
          </a:p>
        </p:txBody>
      </p:sp>
      <p:sp>
        <p:nvSpPr>
          <p:cNvPr id="3" name="Content Placeholder 2"/>
          <p:cNvSpPr>
            <a:spLocks noGrp="1"/>
          </p:cNvSpPr>
          <p:nvPr>
            <p:ph sz="half" idx="1"/>
          </p:nvPr>
        </p:nvSpPr>
        <p:spPr/>
        <p:txBody>
          <a:bodyPr/>
          <a:lstStyle/>
          <a:p>
            <a:endParaRPr lang="en-US" dirty="0" smtClean="0"/>
          </a:p>
          <a:p>
            <a:r>
              <a:rPr lang="en-US" dirty="0" smtClean="0">
                <a:hlinkClick r:id="rId2" action="ppaction://hlinksldjump"/>
              </a:rPr>
              <a:t>Day 1</a:t>
            </a:r>
            <a:endParaRPr lang="en-US" dirty="0" smtClean="0"/>
          </a:p>
          <a:p>
            <a:r>
              <a:rPr lang="en-US" dirty="0" smtClean="0">
                <a:hlinkClick r:id="rId3" action="ppaction://hlinksldjump"/>
              </a:rPr>
              <a:t>Day 2</a:t>
            </a:r>
            <a:endParaRPr lang="en-US" dirty="0" smtClean="0"/>
          </a:p>
          <a:p>
            <a:r>
              <a:rPr lang="en-US" dirty="0" smtClean="0">
                <a:hlinkClick r:id="rId4" action="ppaction://hlinksldjump"/>
              </a:rPr>
              <a:t>Day 3</a:t>
            </a:r>
            <a:endParaRPr lang="en-US" dirty="0" smtClean="0"/>
          </a:p>
          <a:p>
            <a:r>
              <a:rPr lang="en-US" dirty="0" smtClean="0">
                <a:hlinkClick r:id="rId5" action="ppaction://hlinksldjump"/>
              </a:rPr>
              <a:t>Day 4</a:t>
            </a:r>
            <a:endParaRPr lang="en-US" dirty="0" smtClean="0"/>
          </a:p>
          <a:p>
            <a:r>
              <a:rPr lang="en-US" dirty="0" smtClean="0">
                <a:hlinkClick r:id="rId6" action="ppaction://hlinksldjump"/>
              </a:rPr>
              <a:t>Day 5</a:t>
            </a:r>
            <a:endParaRPr lang="en-US" dirty="0"/>
          </a:p>
        </p:txBody>
      </p:sp>
      <p:pic>
        <p:nvPicPr>
          <p:cNvPr id="5" name="Content Placeholder 4" descr="Screen shot 2011-04-15 at 12.53.51 PM.png"/>
          <p:cNvPicPr>
            <a:picLocks noGrp="1" noChangeAspect="1"/>
          </p:cNvPicPr>
          <p:nvPr>
            <p:ph sz="half" idx="2"/>
          </p:nvPr>
        </p:nvPicPr>
        <p:blipFill>
          <a:blip r:embed="rId7"/>
          <a:srcRect l="-10127" r="-10127"/>
          <a:stretch>
            <a:fillRect/>
          </a:stretch>
        </p:blipFill>
        <p:spPr/>
      </p:pic>
      <p:sp>
        <p:nvSpPr>
          <p:cNvPr id="6" name="TextBox 5"/>
          <p:cNvSpPr txBox="1"/>
          <p:nvPr/>
        </p:nvSpPr>
        <p:spPr>
          <a:xfrm>
            <a:off x="6889801" y="6385019"/>
            <a:ext cx="1796999" cy="369332"/>
          </a:xfrm>
          <a:prstGeom prst="rect">
            <a:avLst/>
          </a:prstGeom>
          <a:noFill/>
        </p:spPr>
        <p:txBody>
          <a:bodyPr wrap="none" rtlCol="0">
            <a:spAutoFit/>
          </a:bodyPr>
          <a:lstStyle/>
          <a:p>
            <a:r>
              <a:rPr lang="en-US" dirty="0" smtClean="0">
                <a:hlinkClick r:id="rId8" action="ppaction://hlinksldjump"/>
              </a:rPr>
              <a:t>Back to Week 2</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a:t>
            </a:r>
            <a:endParaRPr lang="en-US" dirty="0"/>
          </a:p>
        </p:txBody>
      </p:sp>
      <p:sp>
        <p:nvSpPr>
          <p:cNvPr id="3" name="Text Placeholder 2"/>
          <p:cNvSpPr>
            <a:spLocks noGrp="1"/>
          </p:cNvSpPr>
          <p:nvPr>
            <p:ph type="body" idx="1"/>
          </p:nvPr>
        </p:nvSpPr>
        <p:spPr/>
        <p:txBody>
          <a:bodyPr/>
          <a:lstStyle/>
          <a:p>
            <a:r>
              <a:rPr lang="en-US" dirty="0" smtClean="0"/>
              <a:t>Review </a:t>
            </a:r>
            <a:endParaRPr lang="en-US" dirty="0"/>
          </a:p>
        </p:txBody>
      </p:sp>
      <p:sp>
        <p:nvSpPr>
          <p:cNvPr id="4" name="Content Placeholder 3"/>
          <p:cNvSpPr>
            <a:spLocks noGrp="1"/>
          </p:cNvSpPr>
          <p:nvPr>
            <p:ph sz="half" idx="2"/>
          </p:nvPr>
        </p:nvSpPr>
        <p:spPr/>
        <p:txBody>
          <a:bodyPr/>
          <a:lstStyle/>
          <a:p>
            <a:r>
              <a:rPr lang="en-US" dirty="0" smtClean="0"/>
              <a:t>Where is Teddy from?</a:t>
            </a:r>
          </a:p>
          <a:p>
            <a:r>
              <a:rPr lang="en-US" dirty="0" smtClean="0"/>
              <a:t>Describe his job.</a:t>
            </a:r>
          </a:p>
          <a:p>
            <a:r>
              <a:rPr lang="en-US" dirty="0" smtClean="0"/>
              <a:t>What does Father want Teddy to be?</a:t>
            </a:r>
          </a:p>
          <a:p>
            <a:r>
              <a:rPr lang="en-US" dirty="0" smtClean="0"/>
              <a:t>Where is he going with Uncle Curtis?</a:t>
            </a:r>
          </a:p>
          <a:p>
            <a:endParaRPr lang="en-US" dirty="0"/>
          </a:p>
        </p:txBody>
      </p:sp>
      <p:sp>
        <p:nvSpPr>
          <p:cNvPr id="5" name="Text Placeholder 4"/>
          <p:cNvSpPr>
            <a:spLocks noGrp="1"/>
          </p:cNvSpPr>
          <p:nvPr>
            <p:ph type="body" sz="quarter" idx="3"/>
          </p:nvPr>
        </p:nvSpPr>
        <p:spPr/>
        <p:txBody>
          <a:bodyPr/>
          <a:lstStyle/>
          <a:p>
            <a:r>
              <a:rPr lang="en-US" dirty="0" smtClean="0"/>
              <a:t>Preview</a:t>
            </a:r>
            <a:endParaRPr lang="en-US" dirty="0"/>
          </a:p>
        </p:txBody>
      </p:sp>
      <p:sp>
        <p:nvSpPr>
          <p:cNvPr id="6" name="Content Placeholder 5"/>
          <p:cNvSpPr>
            <a:spLocks noGrp="1"/>
          </p:cNvSpPr>
          <p:nvPr>
            <p:ph sz="quarter" idx="4"/>
          </p:nvPr>
        </p:nvSpPr>
        <p:spPr/>
        <p:txBody>
          <a:bodyPr/>
          <a:lstStyle/>
          <a:p>
            <a:r>
              <a:rPr lang="en-US" dirty="0" smtClean="0"/>
              <a:t>Skim the first few pages of Chapter 4.  Why do you think Teddy wants to prove his father wrong?</a:t>
            </a:r>
          </a:p>
          <a:p>
            <a:r>
              <a:rPr lang="en-US" dirty="0" smtClean="0"/>
              <a:t>What do you predict will happen this week?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slide(fromBottom)">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slide(fromBottom)">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slide(fromBottom)">
                                      <p:cBhvr>
                                        <p:cTn id="3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a:t>
            </a:r>
            <a:endParaRPr lang="en-US" dirty="0"/>
          </a:p>
        </p:txBody>
      </p:sp>
      <p:sp>
        <p:nvSpPr>
          <p:cNvPr id="3" name="Content Placeholder 2"/>
          <p:cNvSpPr>
            <a:spLocks noGrp="1"/>
          </p:cNvSpPr>
          <p:nvPr>
            <p:ph sz="half" idx="1"/>
          </p:nvPr>
        </p:nvSpPr>
        <p:spPr/>
        <p:txBody>
          <a:bodyPr>
            <a:normAutofit fontScale="85000" lnSpcReduction="20000"/>
          </a:bodyPr>
          <a:lstStyle/>
          <a:p>
            <a:r>
              <a:rPr lang="en-US" u="sng" dirty="0" smtClean="0"/>
              <a:t>indicating</a:t>
            </a:r>
            <a:r>
              <a:rPr lang="en-US" dirty="0" smtClean="0"/>
              <a:t>: showing or point out something</a:t>
            </a:r>
          </a:p>
          <a:p>
            <a:r>
              <a:rPr lang="en-US" u="sng" dirty="0" smtClean="0"/>
              <a:t>absorbed</a:t>
            </a:r>
            <a:r>
              <a:rPr lang="en-US" dirty="0" smtClean="0"/>
              <a:t>: completely interested, or paying attention</a:t>
            </a:r>
          </a:p>
          <a:p>
            <a:r>
              <a:rPr lang="en-US" u="sng" dirty="0" smtClean="0"/>
              <a:t>relieved</a:t>
            </a:r>
            <a:r>
              <a:rPr lang="en-US" dirty="0" smtClean="0"/>
              <a:t>: to have less pain or trouble</a:t>
            </a:r>
          </a:p>
          <a:p>
            <a:r>
              <a:rPr lang="en-US" u="sng" dirty="0" smtClean="0"/>
              <a:t>condemned</a:t>
            </a:r>
            <a:r>
              <a:rPr lang="en-US" dirty="0" smtClean="0"/>
              <a:t>: to be declared guilty</a:t>
            </a:r>
          </a:p>
          <a:p>
            <a:r>
              <a:rPr lang="en-US" u="sng" dirty="0" smtClean="0"/>
              <a:t>doubtfully</a:t>
            </a:r>
            <a:r>
              <a:rPr lang="en-US" dirty="0" smtClean="0"/>
              <a:t>: to sound unsure of what you are saying</a:t>
            </a:r>
            <a:endParaRPr lang="en-US" u="sng" dirty="0" smtClean="0"/>
          </a:p>
        </p:txBody>
      </p:sp>
      <p:sp>
        <p:nvSpPr>
          <p:cNvPr id="4" name="Content Placeholder 3"/>
          <p:cNvSpPr>
            <a:spLocks noGrp="1"/>
          </p:cNvSpPr>
          <p:nvPr>
            <p:ph sz="half" idx="2"/>
          </p:nvPr>
        </p:nvSpPr>
        <p:spPr/>
        <p:txBody>
          <a:bodyPr>
            <a:normAutofit fontScale="85000" lnSpcReduction="20000"/>
          </a:bodyPr>
          <a:lstStyle/>
          <a:p>
            <a:r>
              <a:rPr lang="en-US" u="sng" dirty="0" smtClean="0"/>
              <a:t>authoritative</a:t>
            </a:r>
            <a:r>
              <a:rPr lang="en-US" dirty="0" smtClean="0"/>
              <a:t>: to speak with the power to enforce the law</a:t>
            </a:r>
          </a:p>
          <a:p>
            <a:r>
              <a:rPr lang="en-US" u="sng" dirty="0" smtClean="0"/>
              <a:t>spouting</a:t>
            </a:r>
            <a:r>
              <a:rPr lang="en-US" dirty="0" smtClean="0"/>
              <a:t>: a way of speaking with words flowing out</a:t>
            </a:r>
          </a:p>
          <a:p>
            <a:r>
              <a:rPr lang="en-US" u="sng" dirty="0" smtClean="0"/>
              <a:t>craning</a:t>
            </a:r>
            <a:r>
              <a:rPr lang="en-US" dirty="0" smtClean="0"/>
              <a:t>: to stretch the neck over, up, and around to see better</a:t>
            </a:r>
          </a:p>
          <a:p>
            <a:r>
              <a:rPr lang="en-US" u="sng" dirty="0" smtClean="0"/>
              <a:t>coordination</a:t>
            </a:r>
            <a:r>
              <a:rPr lang="en-US" dirty="0" smtClean="0"/>
              <a:t>: the ability to use body parts together well</a:t>
            </a:r>
          </a:p>
          <a:p>
            <a:r>
              <a:rPr lang="en-US" u="sng" dirty="0" smtClean="0"/>
              <a:t>achievement</a:t>
            </a:r>
            <a:r>
              <a:rPr lang="en-US" dirty="0" smtClean="0"/>
              <a:t>: a great accomplishment</a:t>
            </a:r>
            <a:endParaRPr lang="en-US" u="sng" dirty="0" smtClean="0"/>
          </a:p>
        </p:txBody>
      </p:sp>
      <p:sp>
        <p:nvSpPr>
          <p:cNvPr id="5" name="TextBox 4"/>
          <p:cNvSpPr txBox="1"/>
          <p:nvPr/>
        </p:nvSpPr>
        <p:spPr>
          <a:xfrm>
            <a:off x="6288315" y="6336436"/>
            <a:ext cx="2326278" cy="369332"/>
          </a:xfrm>
          <a:prstGeom prst="rect">
            <a:avLst/>
          </a:prstGeom>
          <a:noFill/>
        </p:spPr>
        <p:txBody>
          <a:bodyPr wrap="none" rtlCol="0">
            <a:spAutoFit/>
          </a:bodyPr>
          <a:lstStyle/>
          <a:p>
            <a:r>
              <a:rPr lang="en-US" dirty="0" smtClean="0">
                <a:hlinkClick r:id="rId3" action="ppaction://hlinksldjump"/>
              </a:rPr>
              <a:t>Back to </a:t>
            </a:r>
            <a:r>
              <a:rPr lang="en-US" i="1" dirty="0" smtClean="0">
                <a:hlinkClick r:id="rId3" action="ppaction://hlinksldjump"/>
              </a:rPr>
              <a:t>Skunk Scout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slide(fromBottom)">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slide(fromBottom)">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slide(fromBottom)">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slide(fromBottom)">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slide(fromBottom)">
                                      <p:cBhvr>
                                        <p:cTn id="52" dur="500"/>
                                        <p:tgtEl>
                                          <p:spTgt spid="4">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slide(fromBottom)">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Vocabulary: we will insert words where they best fit the context.</a:t>
            </a:r>
            <a:endParaRPr lang="en-US" dirty="0"/>
          </a:p>
        </p:txBody>
      </p:sp>
      <p:sp>
        <p:nvSpPr>
          <p:cNvPr id="3" name="Content Placeholder 2"/>
          <p:cNvSpPr>
            <a:spLocks noGrp="1"/>
          </p:cNvSpPr>
          <p:nvPr>
            <p:ph idx="1"/>
          </p:nvPr>
        </p:nvSpPr>
        <p:spPr>
          <a:xfrm>
            <a:off x="3575050" y="273050"/>
            <a:ext cx="5111750" cy="6340990"/>
          </a:xfrm>
        </p:spPr>
        <p:txBody>
          <a:bodyPr>
            <a:normAutofit fontScale="62500" lnSpcReduction="20000"/>
          </a:bodyPr>
          <a:lstStyle/>
          <a:p>
            <a:r>
              <a:rPr lang="en-US" dirty="0" smtClean="0"/>
              <a:t>The chemistry student was </a:t>
            </a:r>
            <a:r>
              <a:rPr lang="en-US" u="sng" dirty="0" smtClean="0"/>
              <a:t>			</a:t>
            </a:r>
            <a:r>
              <a:rPr lang="en-US" dirty="0" smtClean="0"/>
              <a:t>in the science book.</a:t>
            </a:r>
          </a:p>
          <a:p>
            <a:r>
              <a:rPr lang="en-US" dirty="0" smtClean="0"/>
              <a:t>It is an </a:t>
            </a:r>
            <a:r>
              <a:rPr lang="en-US" u="sng" dirty="0" smtClean="0"/>
              <a:t>					</a:t>
            </a:r>
            <a:r>
              <a:rPr lang="en-US" dirty="0" smtClean="0"/>
              <a:t>to have perfect attendance.</a:t>
            </a:r>
          </a:p>
          <a:p>
            <a:r>
              <a:rPr lang="en-US" dirty="0" smtClean="0"/>
              <a:t>Can Bobby speak </a:t>
            </a:r>
            <a:r>
              <a:rPr lang="en-US" u="sng" dirty="0" smtClean="0"/>
              <a:t>				</a:t>
            </a:r>
            <a:r>
              <a:rPr lang="en-US" dirty="0" smtClean="0"/>
              <a:t>about red-tailed hawks?</a:t>
            </a:r>
          </a:p>
          <a:p>
            <a:r>
              <a:rPr lang="en-US" dirty="0" smtClean="0"/>
              <a:t>Jenny gave me a thumbs up </a:t>
            </a:r>
            <a:r>
              <a:rPr lang="en-US" u="sng" dirty="0" smtClean="0"/>
              <a:t>			</a:t>
            </a:r>
            <a:r>
              <a:rPr lang="en-US" dirty="0" smtClean="0"/>
              <a:t>I had done well.</a:t>
            </a:r>
          </a:p>
          <a:p>
            <a:r>
              <a:rPr lang="en-US" dirty="0" smtClean="0"/>
              <a:t>Why might you be </a:t>
            </a:r>
            <a:r>
              <a:rPr lang="en-US" u="sng" dirty="0" smtClean="0"/>
              <a:t>			</a:t>
            </a:r>
            <a:r>
              <a:rPr lang="en-US" dirty="0" smtClean="0"/>
              <a:t>after you take a test?</a:t>
            </a:r>
          </a:p>
          <a:p>
            <a:r>
              <a:rPr lang="en-US" dirty="0" smtClean="0"/>
              <a:t>The criminal was </a:t>
            </a:r>
            <a:r>
              <a:rPr lang="en-US" u="sng" dirty="0" smtClean="0"/>
              <a:t>			</a:t>
            </a:r>
            <a:r>
              <a:rPr lang="en-US" dirty="0" smtClean="0"/>
              <a:t>and sentenced to 3-years of community service.</a:t>
            </a:r>
          </a:p>
          <a:p>
            <a:r>
              <a:rPr lang="en-US" dirty="0" smtClean="0"/>
              <a:t>The child was </a:t>
            </a:r>
            <a:r>
              <a:rPr lang="en-US" u="sng" dirty="0" smtClean="0"/>
              <a:t>				</a:t>
            </a:r>
            <a:r>
              <a:rPr lang="en-US" dirty="0" smtClean="0"/>
              <a:t>about the games and rides at the fair.</a:t>
            </a:r>
          </a:p>
          <a:p>
            <a:r>
              <a:rPr lang="en-US" dirty="0" smtClean="0"/>
              <a:t>The motorists were </a:t>
            </a:r>
            <a:r>
              <a:rPr lang="en-US" u="sng" dirty="0" smtClean="0"/>
              <a:t>			</a:t>
            </a:r>
            <a:r>
              <a:rPr lang="en-US" dirty="0" smtClean="0"/>
              <a:t>their necks to see what had caused the traffic jam.</a:t>
            </a:r>
          </a:p>
          <a:p>
            <a:r>
              <a:rPr lang="en-US" dirty="0" smtClean="0"/>
              <a:t>Why would you give directions </a:t>
            </a:r>
            <a:r>
              <a:rPr lang="en-US" u="sng" dirty="0" smtClean="0"/>
              <a:t>		</a:t>
            </a:r>
            <a:r>
              <a:rPr lang="en-US" dirty="0" smtClean="0"/>
              <a:t>if you were lost?</a:t>
            </a:r>
          </a:p>
          <a:p>
            <a:r>
              <a:rPr lang="en-US" dirty="0" smtClean="0"/>
              <a:t>What might happen to a skier who lacks</a:t>
            </a:r>
            <a:r>
              <a:rPr lang="en-US" u="sng" dirty="0" smtClean="0"/>
              <a:t>					</a:t>
            </a:r>
            <a:r>
              <a:rPr lang="en-US" dirty="0" smtClean="0"/>
              <a:t>?</a:t>
            </a:r>
            <a:endParaRPr lang="en-US" dirty="0"/>
          </a:p>
        </p:txBody>
      </p:sp>
      <p:sp>
        <p:nvSpPr>
          <p:cNvPr id="4" name="Text Placeholder 3"/>
          <p:cNvSpPr>
            <a:spLocks noGrp="1"/>
          </p:cNvSpPr>
          <p:nvPr>
            <p:ph type="body" sz="half" idx="2"/>
          </p:nvPr>
        </p:nvSpPr>
        <p:spPr/>
        <p:txBody>
          <a:bodyPr>
            <a:normAutofit/>
          </a:bodyPr>
          <a:lstStyle/>
          <a:p>
            <a:r>
              <a:rPr lang="en-US" sz="2400" dirty="0" smtClean="0"/>
              <a:t>Indicating</a:t>
            </a:r>
          </a:p>
          <a:p>
            <a:r>
              <a:rPr lang="en-US" sz="2400" dirty="0" smtClean="0"/>
              <a:t>Absorbed</a:t>
            </a:r>
          </a:p>
          <a:p>
            <a:r>
              <a:rPr lang="en-US" sz="2400" dirty="0" smtClean="0"/>
              <a:t>Relieved</a:t>
            </a:r>
          </a:p>
          <a:p>
            <a:r>
              <a:rPr lang="en-US" sz="2400" dirty="0" smtClean="0"/>
              <a:t>Condemned</a:t>
            </a:r>
          </a:p>
          <a:p>
            <a:r>
              <a:rPr lang="en-US" sz="2400" dirty="0" smtClean="0"/>
              <a:t>Doubtfully</a:t>
            </a:r>
          </a:p>
          <a:p>
            <a:r>
              <a:rPr lang="en-US" sz="2400" dirty="0" smtClean="0"/>
              <a:t>Authoritatively</a:t>
            </a:r>
          </a:p>
          <a:p>
            <a:r>
              <a:rPr lang="en-US" sz="2400" dirty="0" smtClean="0"/>
              <a:t>Spouting</a:t>
            </a:r>
          </a:p>
          <a:p>
            <a:r>
              <a:rPr lang="en-US" sz="2400" dirty="0" smtClean="0"/>
              <a:t>Craning</a:t>
            </a:r>
          </a:p>
          <a:p>
            <a:r>
              <a:rPr lang="en-US" sz="2400" dirty="0" smtClean="0"/>
              <a:t>Coordination</a:t>
            </a:r>
          </a:p>
          <a:p>
            <a:r>
              <a:rPr lang="en-US" sz="2400" dirty="0" smtClean="0"/>
              <a:t>achievement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lide(fromBottom)">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slide(fromBottom)">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the Book</a:t>
            </a:r>
            <a:br>
              <a:rPr lang="en-US" dirty="0" smtClean="0"/>
            </a:br>
            <a:r>
              <a:rPr lang="en-US" sz="2800" dirty="0" smtClean="0"/>
              <a:t>Chapter 4</a:t>
            </a:r>
            <a:endParaRPr lang="en-US" dirty="0"/>
          </a:p>
        </p:txBody>
      </p:sp>
      <p:sp>
        <p:nvSpPr>
          <p:cNvPr id="3" name="Content Placeholder 2"/>
          <p:cNvSpPr>
            <a:spLocks noGrp="1"/>
          </p:cNvSpPr>
          <p:nvPr>
            <p:ph idx="1"/>
          </p:nvPr>
        </p:nvSpPr>
        <p:spPr/>
        <p:txBody>
          <a:bodyPr>
            <a:normAutofit/>
          </a:bodyPr>
          <a:lstStyle/>
          <a:p>
            <a:r>
              <a:rPr lang="en-US" dirty="0" smtClean="0"/>
              <a:t>Before Reading</a:t>
            </a:r>
          </a:p>
          <a:p>
            <a:pPr lvl="1"/>
            <a:r>
              <a:rPr lang="en-US" dirty="0" smtClean="0"/>
              <a:t>Name the 3 main characters.</a:t>
            </a:r>
          </a:p>
          <a:p>
            <a:pPr lvl="1"/>
            <a:r>
              <a:rPr lang="en-US" dirty="0" smtClean="0"/>
              <a:t>Describe Teddy’s home.</a:t>
            </a:r>
          </a:p>
          <a:p>
            <a:pPr lvl="1"/>
            <a:r>
              <a:rPr lang="en-US" dirty="0" smtClean="0"/>
              <a:t>Where are they going?</a:t>
            </a:r>
          </a:p>
          <a:p>
            <a:pPr lvl="1"/>
            <a:r>
              <a:rPr lang="en-US" dirty="0" smtClean="0"/>
              <a:t>Look for details that will help you understand why the characters act the way they do.</a:t>
            </a:r>
          </a:p>
          <a:p>
            <a:r>
              <a:rPr lang="en-US" dirty="0" smtClean="0"/>
              <a:t>During Reading</a:t>
            </a:r>
          </a:p>
          <a:p>
            <a:pPr lvl="1"/>
            <a:r>
              <a:rPr lang="en-US" dirty="0" smtClean="0"/>
              <a:t>Why does Teddy pack their food in dry ice?</a:t>
            </a:r>
            <a:endParaRPr lang="en-US" dirty="0"/>
          </a:p>
        </p:txBody>
      </p:sp>
      <p:sp>
        <p:nvSpPr>
          <p:cNvPr id="4" name="TextBox 3"/>
          <p:cNvSpPr txBox="1"/>
          <p:nvPr/>
        </p:nvSpPr>
        <p:spPr>
          <a:xfrm>
            <a:off x="6334361" y="6105302"/>
            <a:ext cx="2326278"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Skunk Scout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lide(fromBottom)">
                                      <p:cBhvr>
                                        <p:cTn id="16" dur="500"/>
                                        <p:tgtEl>
                                          <p:spTgt spid="3">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lide(fromBottom)">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slide(fromBottom)">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the Book</a:t>
            </a:r>
            <a:br>
              <a:rPr lang="en-US" dirty="0" smtClean="0"/>
            </a:br>
            <a:r>
              <a:rPr lang="en-US" sz="2800" dirty="0" smtClean="0"/>
              <a:t>Chapter 5</a:t>
            </a:r>
            <a:endParaRPr lang="en-US" dirty="0"/>
          </a:p>
        </p:txBody>
      </p:sp>
      <p:sp>
        <p:nvSpPr>
          <p:cNvPr id="3" name="Content Placeholder 2"/>
          <p:cNvSpPr>
            <a:spLocks noGrp="1"/>
          </p:cNvSpPr>
          <p:nvPr>
            <p:ph idx="1"/>
          </p:nvPr>
        </p:nvSpPr>
        <p:spPr/>
        <p:txBody>
          <a:bodyPr>
            <a:normAutofit/>
          </a:bodyPr>
          <a:lstStyle/>
          <a:p>
            <a:r>
              <a:rPr lang="en-US" dirty="0" smtClean="0"/>
              <a:t>Before Reading</a:t>
            </a:r>
          </a:p>
          <a:p>
            <a:pPr lvl="1"/>
            <a:r>
              <a:rPr lang="en-US" dirty="0" smtClean="0"/>
              <a:t>Look for details that will help you understand why the characters act the way they do.</a:t>
            </a:r>
          </a:p>
          <a:p>
            <a:r>
              <a:rPr lang="en-US" dirty="0" smtClean="0"/>
              <a:t>During Reading</a:t>
            </a:r>
          </a:p>
          <a:p>
            <a:pPr lvl="1"/>
            <a:r>
              <a:rPr lang="en-US" dirty="0" smtClean="0"/>
              <a:t>How does Teddy feel about himself when he hides one of Bobby’s books?</a:t>
            </a:r>
          </a:p>
          <a:p>
            <a:pPr lvl="1"/>
            <a:r>
              <a:rPr lang="en-US" dirty="0" smtClean="0"/>
              <a:t>How does he feel when the meat won’t thaw?</a:t>
            </a:r>
          </a:p>
          <a:p>
            <a:pPr lvl="1"/>
            <a:r>
              <a:rPr lang="en-US" dirty="0" smtClean="0"/>
              <a:t>How about when he helps Uncle Curtis find the campground?  Why do you think so?</a:t>
            </a:r>
            <a:endParaRPr lang="en-US" dirty="0"/>
          </a:p>
        </p:txBody>
      </p:sp>
      <p:sp>
        <p:nvSpPr>
          <p:cNvPr id="4" name="TextBox 3"/>
          <p:cNvSpPr txBox="1"/>
          <p:nvPr/>
        </p:nvSpPr>
        <p:spPr>
          <a:xfrm>
            <a:off x="6334361" y="6105302"/>
            <a:ext cx="2326278"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Skunk Scout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slide(fromBottom)">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the Book</a:t>
            </a:r>
            <a:br>
              <a:rPr lang="en-US" dirty="0" smtClean="0"/>
            </a:br>
            <a:r>
              <a:rPr lang="en-US" sz="2800" dirty="0" smtClean="0"/>
              <a:t>Chapter 6</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Before Reading</a:t>
            </a:r>
          </a:p>
          <a:p>
            <a:pPr lvl="1"/>
            <a:r>
              <a:rPr lang="en-US" dirty="0" smtClean="0"/>
              <a:t>Look for details that will help you understand why the characters act the way they do.</a:t>
            </a:r>
          </a:p>
          <a:p>
            <a:r>
              <a:rPr lang="en-US" dirty="0" smtClean="0"/>
              <a:t>During Reading</a:t>
            </a:r>
          </a:p>
          <a:p>
            <a:pPr lvl="1"/>
            <a:r>
              <a:rPr lang="en-US" dirty="0" smtClean="0"/>
              <a:t>Remember what you already know about Teddy.  Do you think he made a good decision to pack the food in dry ice?  Why or why not?</a:t>
            </a:r>
          </a:p>
          <a:p>
            <a:r>
              <a:rPr lang="en-US" dirty="0" smtClean="0"/>
              <a:t>After Reading</a:t>
            </a:r>
          </a:p>
          <a:p>
            <a:pPr lvl="1"/>
            <a:r>
              <a:rPr lang="en-US" dirty="0" smtClean="0"/>
              <a:t>What are your thoughts on the trip to Mount </a:t>
            </a:r>
            <a:r>
              <a:rPr lang="en-US" dirty="0" err="1" smtClean="0"/>
              <a:t>Tamalpais</a:t>
            </a:r>
            <a:r>
              <a:rPr lang="en-US" dirty="0" smtClean="0"/>
              <a:t> and the first night of camping?</a:t>
            </a:r>
          </a:p>
          <a:p>
            <a:pPr lvl="1"/>
            <a:r>
              <a:rPr lang="en-US" dirty="0" smtClean="0"/>
              <a:t>What do you think might happen next?</a:t>
            </a:r>
          </a:p>
          <a:p>
            <a:pPr lvl="1">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lide(fromBottom)">
                                      <p:cBhvr>
                                        <p:cTn id="23" dur="500"/>
                                        <p:tgtEl>
                                          <p:spTgt spid="3">
                                            <p:txEl>
                                              <p:pRg st="4" end="4"/>
                                            </p:txEl>
                                          </p:spTgt>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lide(fromBottom)">
                                      <p:cBhvr>
                                        <p:cTn id="26" dur="500"/>
                                        <p:tgtEl>
                                          <p:spTgt spid="3">
                                            <p:txEl>
                                              <p:pRg st="5" end="5"/>
                                            </p:txEl>
                                          </p:spTgt>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slide(fromBottom)">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(T246)</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identify character traits.</a:t>
            </a:r>
          </a:p>
          <a:p>
            <a:r>
              <a:rPr lang="en-US" dirty="0" smtClean="0"/>
              <a:t>We will analyze and evaluate a character’s behavior.</a:t>
            </a:r>
            <a:endParaRPr lang="en-US" dirty="0"/>
          </a:p>
        </p:txBody>
      </p:sp>
      <p:sp>
        <p:nvSpPr>
          <p:cNvPr id="5" name="Text Placeholder 4"/>
          <p:cNvSpPr>
            <a:spLocks noGrp="1"/>
          </p:cNvSpPr>
          <p:nvPr>
            <p:ph type="body" sz="quarter" idx="3"/>
          </p:nvPr>
        </p:nvSpPr>
        <p:spPr/>
        <p:txBody>
          <a:bodyPr/>
          <a:lstStyle/>
          <a:p>
            <a:r>
              <a:rPr lang="en-US" dirty="0" smtClean="0"/>
              <a:t>Importance</a:t>
            </a:r>
            <a:endParaRPr lang="en-US" dirty="0"/>
          </a:p>
        </p:txBody>
      </p:sp>
      <p:sp>
        <p:nvSpPr>
          <p:cNvPr id="6" name="Content Placeholder 5"/>
          <p:cNvSpPr>
            <a:spLocks noGrp="1"/>
          </p:cNvSpPr>
          <p:nvPr>
            <p:ph sz="quarter" idx="4"/>
          </p:nvPr>
        </p:nvSpPr>
        <p:spPr/>
        <p:txBody>
          <a:bodyPr/>
          <a:lstStyle/>
          <a:p>
            <a:r>
              <a:rPr lang="en-US" dirty="0" smtClean="0"/>
              <a:t>Identifying characters and character traits in a story and monitoring your understanding as you read will help you enjoy and follow the story better.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Abbreviations</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correctly write titles.</a:t>
            </a:r>
            <a:endParaRPr lang="en-US" dirty="0"/>
          </a:p>
        </p:txBody>
      </p:sp>
      <p:sp>
        <p:nvSpPr>
          <p:cNvPr id="5" name="Text Placeholder 4"/>
          <p:cNvSpPr>
            <a:spLocks noGrp="1"/>
          </p:cNvSpPr>
          <p:nvPr>
            <p:ph type="body" sz="quarter" idx="3"/>
          </p:nvPr>
        </p:nvSpPr>
        <p:spPr/>
        <p:txBody>
          <a:bodyPr/>
          <a:lstStyle/>
          <a:p>
            <a:r>
              <a:rPr lang="en-US" dirty="0" smtClean="0"/>
              <a:t>Skill</a:t>
            </a:r>
            <a:endParaRPr lang="en-US" dirty="0"/>
          </a:p>
        </p:txBody>
      </p:sp>
      <p:sp>
        <p:nvSpPr>
          <p:cNvPr id="6" name="Content Placeholder 5"/>
          <p:cNvSpPr>
            <a:spLocks noGrp="1"/>
          </p:cNvSpPr>
          <p:nvPr>
            <p:ph sz="quarter" idx="4"/>
          </p:nvPr>
        </p:nvSpPr>
        <p:spPr/>
        <p:txBody>
          <a:bodyPr>
            <a:normAutofit fontScale="92500" lnSpcReduction="10000"/>
          </a:bodyPr>
          <a:lstStyle/>
          <a:p>
            <a:pPr>
              <a:buNone/>
            </a:pPr>
            <a:r>
              <a:rPr lang="en-US" dirty="0" smtClean="0"/>
              <a:t>1.  Capitalize the first, last, and all other important words.</a:t>
            </a:r>
          </a:p>
          <a:p>
            <a:pPr marL="457200" indent="-457200">
              <a:buAutoNum type="arabicPeriod" startAt="2"/>
            </a:pPr>
            <a:r>
              <a:rPr lang="en-US" dirty="0" smtClean="0"/>
              <a:t>Longer works like books, magazines, and movies, are underlined.</a:t>
            </a:r>
          </a:p>
          <a:p>
            <a:pPr marL="857250" lvl="1" indent="-457200">
              <a:buNone/>
            </a:pPr>
            <a:r>
              <a:rPr lang="en-US" dirty="0" smtClean="0"/>
              <a:t>a.  </a:t>
            </a:r>
            <a:r>
              <a:rPr lang="en-US" u="sng" dirty="0" smtClean="0"/>
              <a:t>The Pain and the Great One</a:t>
            </a:r>
            <a:r>
              <a:rPr lang="en-US" dirty="0" smtClean="0"/>
              <a:t> (book)</a:t>
            </a:r>
            <a:endParaRPr lang="en-US" u="sng" dirty="0" smtClean="0"/>
          </a:p>
          <a:p>
            <a:pPr marL="457200" indent="-457200">
              <a:buAutoNum type="arabicPeriod" startAt="2"/>
            </a:pPr>
            <a:r>
              <a:rPr lang="en-US" dirty="0" smtClean="0"/>
              <a:t>Shorter works like songs, articles, and poems are set off by quotation marks.</a:t>
            </a:r>
          </a:p>
          <a:p>
            <a:pPr marL="857250" lvl="1" indent="-457200">
              <a:buNone/>
            </a:pPr>
            <a:r>
              <a:rPr lang="en-US" dirty="0" smtClean="0"/>
              <a:t>a.  “Somewhere Over the Rainbow” (song)</a:t>
            </a:r>
          </a:p>
          <a:p>
            <a:pPr marL="457200" indent="-457200">
              <a:buNone/>
            </a:pP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1000"/>
                                        <p:tgtEl>
                                          <p:spTgt spid="6">
                                            <p:txEl>
                                              <p:pRg st="1" end="1"/>
                                            </p:txEl>
                                          </p:spTgt>
                                        </p:tgtEl>
                                      </p:cBhvr>
                                    </p:animEffect>
                                    <p:anim calcmode="lin" valueType="num">
                                      <p:cBhvr>
                                        <p:cTn id="1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Effect transition="in" filter="fade">
                                      <p:cBhvr>
                                        <p:cTn id="29" dur="1000"/>
                                        <p:tgtEl>
                                          <p:spTgt spid="6">
                                            <p:txEl>
                                              <p:pRg st="3" end="3"/>
                                            </p:txEl>
                                          </p:spTgt>
                                        </p:tgtEl>
                                      </p:cBhvr>
                                    </p:animEffect>
                                    <p:anim calcmode="lin" valueType="num">
                                      <p:cBhvr>
                                        <p:cTn id="30"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6">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(T246)</a:t>
            </a:r>
            <a:endParaRPr lang="en-US" dirty="0"/>
          </a:p>
        </p:txBody>
      </p:sp>
      <p:sp>
        <p:nvSpPr>
          <p:cNvPr id="3" name="Text Placeholder 2"/>
          <p:cNvSpPr>
            <a:spLocks noGrp="1"/>
          </p:cNvSpPr>
          <p:nvPr>
            <p:ph type="body" idx="1"/>
          </p:nvPr>
        </p:nvSpPr>
        <p:spPr/>
        <p:txBody>
          <a:bodyPr/>
          <a:lstStyle/>
          <a:p>
            <a:r>
              <a:rPr lang="en-US" dirty="0" smtClean="0"/>
              <a:t>Character</a:t>
            </a:r>
            <a:endParaRPr lang="en-US" dirty="0"/>
          </a:p>
        </p:txBody>
      </p:sp>
      <p:sp>
        <p:nvSpPr>
          <p:cNvPr id="4" name="Content Placeholder 3"/>
          <p:cNvSpPr>
            <a:spLocks noGrp="1"/>
          </p:cNvSpPr>
          <p:nvPr>
            <p:ph sz="half" idx="2"/>
          </p:nvPr>
        </p:nvSpPr>
        <p:spPr/>
        <p:txBody>
          <a:bodyPr/>
          <a:lstStyle/>
          <a:p>
            <a:r>
              <a:rPr lang="en-US" dirty="0" smtClean="0"/>
              <a:t>List character details.</a:t>
            </a:r>
          </a:p>
          <a:p>
            <a:r>
              <a:rPr lang="en-US" dirty="0" smtClean="0"/>
              <a:t>Combine with your own knowledge.</a:t>
            </a:r>
          </a:p>
          <a:p>
            <a:r>
              <a:rPr lang="en-US" dirty="0" smtClean="0"/>
              <a:t>Make an inference about what the character is like or how he feels.</a:t>
            </a:r>
          </a:p>
          <a:p>
            <a:endParaRPr lang="en-US" dirty="0"/>
          </a:p>
        </p:txBody>
      </p:sp>
      <p:sp>
        <p:nvSpPr>
          <p:cNvPr id="5" name="Text Placeholder 4"/>
          <p:cNvSpPr>
            <a:spLocks noGrp="1"/>
          </p:cNvSpPr>
          <p:nvPr>
            <p:ph type="body" sz="quarter" idx="3"/>
          </p:nvPr>
        </p:nvSpPr>
        <p:spPr/>
        <p:txBody>
          <a:bodyPr/>
          <a:lstStyle/>
          <a:p>
            <a:r>
              <a:rPr lang="en-US" dirty="0" smtClean="0"/>
              <a:t>Analyze and Evaluate</a:t>
            </a:r>
            <a:endParaRPr lang="en-US" dirty="0"/>
          </a:p>
        </p:txBody>
      </p:sp>
      <p:sp>
        <p:nvSpPr>
          <p:cNvPr id="6" name="Content Placeholder 5"/>
          <p:cNvSpPr>
            <a:spLocks noGrp="1"/>
          </p:cNvSpPr>
          <p:nvPr>
            <p:ph sz="quarter" idx="4"/>
          </p:nvPr>
        </p:nvSpPr>
        <p:spPr/>
        <p:txBody>
          <a:bodyPr/>
          <a:lstStyle/>
          <a:p>
            <a:r>
              <a:rPr lang="en-US" dirty="0" smtClean="0"/>
              <a:t>Analyze and evaluate a character’s behavior, words and actions to help infer information about them.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lide(fromBottom)">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slide(fromBottom)">
                                      <p:cBhvr>
                                        <p:cTn id="2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(T246)</a:t>
            </a:r>
            <a:endParaRPr lang="en-US"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lstStyle/>
          <a:p>
            <a:r>
              <a:rPr lang="en-US" dirty="0" smtClean="0"/>
              <a:t>List character details.</a:t>
            </a:r>
          </a:p>
          <a:p>
            <a:r>
              <a:rPr lang="en-US" dirty="0" smtClean="0"/>
              <a:t>Combine with your own knowledge.</a:t>
            </a:r>
          </a:p>
          <a:p>
            <a:r>
              <a:rPr lang="en-US" dirty="0" smtClean="0"/>
              <a:t>Make an inference about what the character is like or how he feels.</a:t>
            </a:r>
          </a:p>
          <a:p>
            <a:endParaRPr lang="en-US" dirty="0"/>
          </a:p>
        </p:txBody>
      </p:sp>
      <p:sp>
        <p:nvSpPr>
          <p:cNvPr id="5" name="Text Placeholder 4"/>
          <p:cNvSpPr>
            <a:spLocks noGrp="1"/>
          </p:cNvSpPr>
          <p:nvPr>
            <p:ph type="body" sz="quarter" idx="3"/>
          </p:nvPr>
        </p:nvSpPr>
        <p:spPr/>
        <p:txBody>
          <a:bodyPr/>
          <a:lstStyle/>
          <a:p>
            <a:r>
              <a:rPr lang="en-US" dirty="0" smtClean="0"/>
              <a:t>Guided Practice</a:t>
            </a:r>
            <a:endParaRPr lang="en-US" dirty="0"/>
          </a:p>
        </p:txBody>
      </p:sp>
      <p:graphicFrame>
        <p:nvGraphicFramePr>
          <p:cNvPr id="7" name="Content Placeholder 6"/>
          <p:cNvGraphicFramePr>
            <a:graphicFrameLocks noGrp="1"/>
          </p:cNvGraphicFramePr>
          <p:nvPr>
            <p:ph sz="quarter" idx="4"/>
          </p:nvPr>
        </p:nvGraphicFramePr>
        <p:xfrm>
          <a:off x="4497388" y="2458403"/>
          <a:ext cx="4189410" cy="3937000"/>
        </p:xfrm>
        <a:graphic>
          <a:graphicData uri="http://schemas.openxmlformats.org/drawingml/2006/table">
            <a:tbl>
              <a:tblPr firstRow="1" bandRow="1">
                <a:tableStyleId>{5C22544A-7EE6-4342-B048-85BDC9FD1C3A}</a:tableStyleId>
              </a:tblPr>
              <a:tblGrid>
                <a:gridCol w="1396470"/>
                <a:gridCol w="1494137"/>
                <a:gridCol w="1298803"/>
              </a:tblGrid>
              <a:tr h="370840">
                <a:tc>
                  <a:txBody>
                    <a:bodyPr/>
                    <a:lstStyle/>
                    <a:p>
                      <a:pPr algn="ctr"/>
                      <a:r>
                        <a:rPr lang="en-US" dirty="0" smtClean="0"/>
                        <a:t>Detail</a:t>
                      </a:r>
                      <a:endParaRPr lang="en-US" dirty="0"/>
                    </a:p>
                  </a:txBody>
                  <a:tcPr/>
                </a:tc>
                <a:tc>
                  <a:txBody>
                    <a:bodyPr/>
                    <a:lstStyle/>
                    <a:p>
                      <a:pPr algn="ctr"/>
                      <a:r>
                        <a:rPr lang="en-US" dirty="0" smtClean="0"/>
                        <a:t>Own experience</a:t>
                      </a:r>
                      <a:endParaRPr lang="en-US" dirty="0"/>
                    </a:p>
                  </a:txBody>
                  <a:tcPr/>
                </a:tc>
                <a:tc>
                  <a:txBody>
                    <a:bodyPr/>
                    <a:lstStyle/>
                    <a:p>
                      <a:pPr algn="ctr"/>
                      <a:r>
                        <a:rPr lang="en-US" dirty="0" smtClean="0"/>
                        <a:t>Inference</a:t>
                      </a:r>
                      <a:endParaRPr lang="en-US" dirty="0"/>
                    </a:p>
                  </a:txBody>
                  <a:tcPr/>
                </a:tc>
              </a:tr>
              <a:tr h="370840">
                <a:tc>
                  <a:txBody>
                    <a:bodyPr/>
                    <a:lstStyle/>
                    <a:p>
                      <a:r>
                        <a:rPr lang="en-US" dirty="0" smtClean="0"/>
                        <a:t>Teddy</a:t>
                      </a:r>
                    </a:p>
                    <a:p>
                      <a:pPr marL="342900" indent="-342900">
                        <a:buAutoNum type="arabicParenR"/>
                      </a:pPr>
                      <a:r>
                        <a:rPr lang="en-US" dirty="0" smtClean="0"/>
                        <a:t>Wants the front seat</a:t>
                      </a:r>
                    </a:p>
                    <a:p>
                      <a:pPr marL="342900" indent="-342900">
                        <a:buAutoNum type="arabicParenR"/>
                      </a:pPr>
                      <a:r>
                        <a:rPr lang="en-US" dirty="0" smtClean="0"/>
                        <a:t>Wants Bobby to be quiet</a:t>
                      </a:r>
                      <a:endParaRPr lang="en-US" dirty="0"/>
                    </a:p>
                  </a:txBody>
                  <a:tcPr/>
                </a:tc>
                <a:tc>
                  <a:txBody>
                    <a:bodyPr/>
                    <a:lstStyle/>
                    <a:p>
                      <a:endParaRPr lang="en-US" dirty="0" smtClean="0"/>
                    </a:p>
                    <a:p>
                      <a:pPr marL="342900" indent="-342900">
                        <a:buAutoNum type="arabicParenR"/>
                      </a:pPr>
                      <a:r>
                        <a:rPr lang="en-US" dirty="0" smtClean="0"/>
                        <a:t>Wants to feel important</a:t>
                      </a:r>
                    </a:p>
                    <a:p>
                      <a:pPr marL="342900" indent="-342900">
                        <a:buAutoNum type="arabicParenR"/>
                      </a:pPr>
                      <a:r>
                        <a:rPr lang="en-US" dirty="0" smtClean="0"/>
                        <a:t>irritated</a:t>
                      </a:r>
                      <a:endParaRPr lang="en-US" dirty="0"/>
                    </a:p>
                  </a:txBody>
                  <a:tcPr/>
                </a:tc>
                <a:tc>
                  <a:txBody>
                    <a:bodyPr/>
                    <a:lstStyle/>
                    <a:p>
                      <a:r>
                        <a:rPr lang="en-US" dirty="0" smtClean="0"/>
                        <a:t>Teddy feels bad</a:t>
                      </a:r>
                      <a:r>
                        <a:rPr lang="en-US" baseline="0" dirty="0" smtClean="0"/>
                        <a:t> about himself, and is envious of Bobby</a:t>
                      </a:r>
                      <a:endParaRPr lang="en-US" dirty="0" smtClean="0"/>
                    </a:p>
                    <a:p>
                      <a:endParaRPr lang="en-US" dirty="0"/>
                    </a:p>
                  </a:txBody>
                  <a:tcPr/>
                </a:tc>
              </a:tr>
              <a:tr h="370840">
                <a:tc>
                  <a:txBody>
                    <a:bodyPr/>
                    <a:lstStyle/>
                    <a:p>
                      <a:r>
                        <a:rPr lang="en-US" dirty="0" smtClean="0"/>
                        <a:t>Bobby</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Uncle Curtis</a:t>
                      </a:r>
                      <a:endParaRPr lang="en-US" dirty="0"/>
                    </a:p>
                  </a:txBody>
                  <a:tcPr/>
                </a:tc>
                <a:tc>
                  <a:txBody>
                    <a:bodyPr/>
                    <a:lstStyle/>
                    <a:p>
                      <a:endParaRPr lang="en-US"/>
                    </a:p>
                  </a:txBody>
                  <a:tcPr/>
                </a:tc>
                <a:tc>
                  <a:txBody>
                    <a:bodyPr/>
                    <a:lstStyle/>
                    <a:p>
                      <a:endParaRPr lang="en-US" dirty="0"/>
                    </a:p>
                  </a:txBody>
                  <a:tcPr/>
                </a:tc>
              </a:tr>
            </a:tbl>
          </a:graphicData>
        </a:graphic>
      </p:graphicFrame>
      <p:sp>
        <p:nvSpPr>
          <p:cNvPr id="8" name="Rectangle 7"/>
          <p:cNvSpPr/>
          <p:nvPr/>
        </p:nvSpPr>
        <p:spPr>
          <a:xfrm>
            <a:off x="4497388" y="3144379"/>
            <a:ext cx="1388227" cy="221500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5885615" y="3144379"/>
            <a:ext cx="1440427" cy="221500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7326042" y="3144379"/>
            <a:ext cx="1360756" cy="221500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360522" y="6475842"/>
            <a:ext cx="2326278"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Skunk Scout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0" nodeType="clickEffect">
                                  <p:stCondLst>
                                    <p:cond delay="0"/>
                                  </p:stCondLst>
                                  <p:childTnLst>
                                    <p:anim calcmode="lin" valueType="num">
                                      <p:cBhvr>
                                        <p:cTn id="6" dur="500"/>
                                        <p:tgtEl>
                                          <p:spTgt spid="8"/>
                                        </p:tgtEl>
                                        <p:attrNameLst>
                                          <p:attrName>ppt_w</p:attrName>
                                        </p:attrNameLst>
                                      </p:cBhvr>
                                      <p:tavLst>
                                        <p:tav tm="0">
                                          <p:val>
                                            <p:strVal val="ppt_w"/>
                                          </p:val>
                                        </p:tav>
                                        <p:tav tm="100000">
                                          <p:val>
                                            <p:fltVal val="0"/>
                                          </p:val>
                                        </p:tav>
                                      </p:tavLst>
                                    </p:anim>
                                    <p:anim calcmode="lin" valueType="num">
                                      <p:cBhvr>
                                        <p:cTn id="7" dur="500"/>
                                        <p:tgtEl>
                                          <p:spTgt spid="8"/>
                                        </p:tgtEl>
                                        <p:attrNameLst>
                                          <p:attrName>ppt_h</p:attrName>
                                        </p:attrNameLst>
                                      </p:cBhvr>
                                      <p:tavLst>
                                        <p:tav tm="0">
                                          <p:val>
                                            <p:strVal val="ppt_h"/>
                                          </p:val>
                                        </p:tav>
                                        <p:tav tm="100000">
                                          <p:val>
                                            <p:fltVal val="0"/>
                                          </p:val>
                                        </p:tav>
                                      </p:tavLst>
                                    </p:anim>
                                    <p:set>
                                      <p:cBhvr>
                                        <p:cTn id="8" dur="1" fill="hold">
                                          <p:stCondLst>
                                            <p:cond delay="499"/>
                                          </p:stCondLst>
                                        </p:cTn>
                                        <p:tgtEl>
                                          <p:spTgt spid="8"/>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0" nodeType="clickEffect">
                                  <p:stCondLst>
                                    <p:cond delay="0"/>
                                  </p:stCondLst>
                                  <p:childTnLst>
                                    <p:anim calcmode="lin" valueType="num">
                                      <p:cBhvr>
                                        <p:cTn id="12" dur="500"/>
                                        <p:tgtEl>
                                          <p:spTgt spid="9"/>
                                        </p:tgtEl>
                                        <p:attrNameLst>
                                          <p:attrName>ppt_w</p:attrName>
                                        </p:attrNameLst>
                                      </p:cBhvr>
                                      <p:tavLst>
                                        <p:tav tm="0">
                                          <p:val>
                                            <p:strVal val="ppt_w"/>
                                          </p:val>
                                        </p:tav>
                                        <p:tav tm="100000">
                                          <p:val>
                                            <p:fltVal val="0"/>
                                          </p:val>
                                        </p:tav>
                                      </p:tavLst>
                                    </p:anim>
                                    <p:anim calcmode="lin" valueType="num">
                                      <p:cBhvr>
                                        <p:cTn id="13" dur="500"/>
                                        <p:tgtEl>
                                          <p:spTgt spid="9"/>
                                        </p:tgtEl>
                                        <p:attrNameLst>
                                          <p:attrName>ppt_h</p:attrName>
                                        </p:attrNameLst>
                                      </p:cBhvr>
                                      <p:tavLst>
                                        <p:tav tm="0">
                                          <p:val>
                                            <p:strVal val="ppt_h"/>
                                          </p:val>
                                        </p:tav>
                                        <p:tav tm="100000">
                                          <p:val>
                                            <p:fltVal val="0"/>
                                          </p:val>
                                        </p:tav>
                                      </p:tavLst>
                                    </p:anim>
                                    <p:set>
                                      <p:cBhvr>
                                        <p:cTn id="14" dur="1" fill="hold">
                                          <p:stCondLst>
                                            <p:cond delay="499"/>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3" presetClass="exit" presetSubtype="32" fill="hold" grpId="0" nodeType="clickEffect">
                                  <p:stCondLst>
                                    <p:cond delay="0"/>
                                  </p:stCondLst>
                                  <p:childTnLst>
                                    <p:anim calcmode="lin" valueType="num">
                                      <p:cBhvr>
                                        <p:cTn id="18" dur="500"/>
                                        <p:tgtEl>
                                          <p:spTgt spid="10"/>
                                        </p:tgtEl>
                                        <p:attrNameLst>
                                          <p:attrName>ppt_w</p:attrName>
                                        </p:attrNameLst>
                                      </p:cBhvr>
                                      <p:tavLst>
                                        <p:tav tm="0">
                                          <p:val>
                                            <p:strVal val="ppt_w"/>
                                          </p:val>
                                        </p:tav>
                                        <p:tav tm="100000">
                                          <p:val>
                                            <p:fltVal val="0"/>
                                          </p:val>
                                        </p:tav>
                                      </p:tavLst>
                                    </p:anim>
                                    <p:anim calcmode="lin" valueType="num">
                                      <p:cBhvr>
                                        <p:cTn id="19" dur="500"/>
                                        <p:tgtEl>
                                          <p:spTgt spid="10"/>
                                        </p:tgtEl>
                                        <p:attrNameLst>
                                          <p:attrName>ppt_h</p:attrName>
                                        </p:attrNameLst>
                                      </p:cBhvr>
                                      <p:tavLst>
                                        <p:tav tm="0">
                                          <p:val>
                                            <p:strVal val="ppt_h"/>
                                          </p:val>
                                        </p:tav>
                                        <p:tav tm="100000">
                                          <p:val>
                                            <p:fltVal val="0"/>
                                          </p:val>
                                        </p:tav>
                                      </p:tavLst>
                                    </p:anim>
                                    <p:set>
                                      <p:cBhvr>
                                        <p:cTn id="20" dur="1" fill="hold">
                                          <p:stCondLst>
                                            <p:cond delay="499"/>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slide(fromBottom)">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Analyze Character Traits</a:t>
            </a:r>
            <a:br>
              <a:rPr lang="en-US" dirty="0" smtClean="0"/>
            </a:br>
            <a:r>
              <a:rPr lang="en-US" sz="2400" dirty="0" smtClean="0"/>
              <a:t>(T248)</a:t>
            </a:r>
            <a:endParaRPr lang="en-US" dirty="0"/>
          </a:p>
        </p:txBody>
      </p:sp>
      <p:sp>
        <p:nvSpPr>
          <p:cNvPr id="3" name="Content Placeholder 2"/>
          <p:cNvSpPr>
            <a:spLocks noGrp="1"/>
          </p:cNvSpPr>
          <p:nvPr>
            <p:ph idx="1"/>
          </p:nvPr>
        </p:nvSpPr>
        <p:spPr/>
        <p:txBody>
          <a:bodyPr>
            <a:normAutofit fontScale="92500"/>
          </a:bodyPr>
          <a:lstStyle/>
          <a:p>
            <a:r>
              <a:rPr lang="en-US" dirty="0" smtClean="0"/>
              <a:t>Teddy thinks he’s a cheat and a liar.  How do you know that Teddy has good qualities too?</a:t>
            </a:r>
          </a:p>
          <a:p>
            <a:r>
              <a:rPr lang="en-US" dirty="0" smtClean="0"/>
              <a:t>Teddy thinks that Bobby is such a good person.  Think about your own experiences.  Explain whether you think Bobby is actually as good as Teddy thinks he is.  Give reasons for your answers.</a:t>
            </a:r>
          </a:p>
          <a:p>
            <a:r>
              <a:rPr lang="en-US" dirty="0" smtClean="0"/>
              <a:t>How do you know that Uncle Curtis cares about Teddy and Bobby?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 to the Big Idea</a:t>
            </a:r>
            <a:br>
              <a:rPr lang="en-US" dirty="0" smtClean="0"/>
            </a:br>
            <a:r>
              <a:rPr lang="en-US" sz="3556" dirty="0" smtClean="0">
                <a:solidFill>
                  <a:srgbClr val="FF0000"/>
                </a:solidFill>
              </a:rPr>
              <a:t>How does exploring expand our world?</a:t>
            </a:r>
            <a:endParaRPr lang="en-US" sz="3556" dirty="0"/>
          </a:p>
        </p:txBody>
      </p:sp>
      <p:sp>
        <p:nvSpPr>
          <p:cNvPr id="3" name="Content Placeholder 2"/>
          <p:cNvSpPr>
            <a:spLocks noGrp="1"/>
          </p:cNvSpPr>
          <p:nvPr>
            <p:ph sz="half" idx="1"/>
          </p:nvPr>
        </p:nvSpPr>
        <p:spPr>
          <a:xfrm>
            <a:off x="457200" y="1600200"/>
            <a:ext cx="4038600" cy="4936392"/>
          </a:xfrm>
        </p:spPr>
        <p:txBody>
          <a:bodyPr>
            <a:normAutofit fontScale="92500"/>
          </a:bodyPr>
          <a:lstStyle/>
          <a:p>
            <a:r>
              <a:rPr lang="en-US" dirty="0" smtClean="0"/>
              <a:t>In what ways are Teddy and Bobby exploring animals like the ones you read about in “Animals on the Move”?  How do they know what kind of bird they see?</a:t>
            </a:r>
          </a:p>
          <a:p>
            <a:r>
              <a:rPr lang="en-US" dirty="0" smtClean="0"/>
              <a:t>Blake </a:t>
            </a:r>
            <a:r>
              <a:rPr lang="en-US" i="1" dirty="0" smtClean="0"/>
              <a:t>In the Case of the Missing Deer </a:t>
            </a:r>
            <a:r>
              <a:rPr lang="en-US" dirty="0" smtClean="0"/>
              <a:t>sees deer.  What animals do Teddy and Bobby see from the car?</a:t>
            </a:r>
            <a:endParaRPr lang="en-US" dirty="0"/>
          </a:p>
        </p:txBody>
      </p:sp>
      <p:sp>
        <p:nvSpPr>
          <p:cNvPr id="4" name="Content Placeholder 3"/>
          <p:cNvSpPr>
            <a:spLocks noGrp="1"/>
          </p:cNvSpPr>
          <p:nvPr>
            <p:ph sz="half" idx="2"/>
          </p:nvPr>
        </p:nvSpPr>
        <p:spPr/>
        <p:txBody>
          <a:bodyPr>
            <a:normAutofit fontScale="92500"/>
          </a:bodyPr>
          <a:lstStyle/>
          <a:p>
            <a:r>
              <a:rPr lang="en-US" dirty="0" smtClean="0"/>
              <a:t>What exploring of the natural world around us have you experienced?</a:t>
            </a:r>
            <a:endParaRPr lang="en-US" dirty="0"/>
          </a:p>
        </p:txBody>
      </p:sp>
      <p:sp>
        <p:nvSpPr>
          <p:cNvPr id="5" name="TextBox 4"/>
          <p:cNvSpPr txBox="1"/>
          <p:nvPr/>
        </p:nvSpPr>
        <p:spPr>
          <a:xfrm>
            <a:off x="6334361" y="6126163"/>
            <a:ext cx="2326278" cy="369332"/>
          </a:xfrm>
          <a:prstGeom prst="rect">
            <a:avLst/>
          </a:prstGeom>
          <a:noFill/>
        </p:spPr>
        <p:txBody>
          <a:bodyPr wrap="none" rtlCol="0">
            <a:spAutoFit/>
          </a:bodyPr>
          <a:lstStyle/>
          <a:p>
            <a:r>
              <a:rPr lang="en-US" dirty="0" smtClean="0">
                <a:hlinkClick r:id="rId2" action="ppaction://hlinksldjump"/>
              </a:rPr>
              <a:t>Back to </a:t>
            </a:r>
            <a:r>
              <a:rPr lang="en-US" i="1" dirty="0" smtClean="0">
                <a:hlinkClick r:id="rId2" action="ppaction://hlinksldjump"/>
              </a:rPr>
              <a:t>Skunk Scout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slide(fromBottom)">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lide(fromBottom)">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Frindle</a:t>
            </a:r>
            <a:endParaRPr lang="en-US" dirty="0"/>
          </a:p>
        </p:txBody>
      </p:sp>
      <p:pic>
        <p:nvPicPr>
          <p:cNvPr id="5" name="Content Placeholder 4" descr="Screen shot 2011-04-15 at 12.54.46 PM.png"/>
          <p:cNvPicPr>
            <a:picLocks noGrp="1" noChangeAspect="1"/>
          </p:cNvPicPr>
          <p:nvPr>
            <p:ph sz="half" idx="1"/>
          </p:nvPr>
        </p:nvPicPr>
        <p:blipFill>
          <a:blip r:embed="rId2"/>
          <a:srcRect l="-4513" r="-4513"/>
          <a:stretch>
            <a:fillRect/>
          </a:stretch>
        </p:blipFill>
        <p:spPr/>
      </p:pic>
      <p:sp>
        <p:nvSpPr>
          <p:cNvPr id="4" name="Content Placeholder 3"/>
          <p:cNvSpPr>
            <a:spLocks noGrp="1"/>
          </p:cNvSpPr>
          <p:nvPr>
            <p:ph sz="half" idx="2"/>
          </p:nvPr>
        </p:nvSpPr>
        <p:spPr/>
        <p:txBody>
          <a:bodyPr/>
          <a:lstStyle/>
          <a:p>
            <a:endParaRPr lang="en-US" dirty="0" smtClean="0"/>
          </a:p>
          <a:p>
            <a:r>
              <a:rPr lang="en-US" dirty="0" smtClean="0">
                <a:hlinkClick r:id="rId3" action="ppaction://hlinksldjump"/>
              </a:rPr>
              <a:t>Day 1</a:t>
            </a:r>
            <a:endParaRPr lang="en-US" dirty="0" smtClean="0"/>
          </a:p>
          <a:p>
            <a:r>
              <a:rPr lang="en-US" dirty="0" smtClean="0">
                <a:hlinkClick r:id="rId4" action="ppaction://hlinksldjump"/>
              </a:rPr>
              <a:t>Day 2</a:t>
            </a:r>
            <a:endParaRPr lang="en-US" dirty="0" smtClean="0"/>
          </a:p>
          <a:p>
            <a:r>
              <a:rPr lang="en-US" dirty="0" smtClean="0">
                <a:hlinkClick r:id="rId5" action="ppaction://hlinksldjump"/>
              </a:rPr>
              <a:t>Day 3</a:t>
            </a:r>
            <a:endParaRPr lang="en-US" dirty="0" smtClean="0"/>
          </a:p>
          <a:p>
            <a:r>
              <a:rPr lang="en-US" dirty="0" smtClean="0">
                <a:hlinkClick r:id="rId6" action="ppaction://hlinksldjump"/>
              </a:rPr>
              <a:t>Day 4</a:t>
            </a:r>
            <a:endParaRPr lang="en-US" dirty="0" smtClean="0"/>
          </a:p>
          <a:p>
            <a:r>
              <a:rPr lang="en-US" dirty="0" smtClean="0">
                <a:hlinkClick r:id="rId7" action="ppaction://hlinksldjump"/>
              </a:rPr>
              <a:t>Day 5</a:t>
            </a:r>
            <a:endParaRPr lang="en-US" dirty="0"/>
          </a:p>
        </p:txBody>
      </p:sp>
      <p:sp>
        <p:nvSpPr>
          <p:cNvPr id="6" name="TextBox 5"/>
          <p:cNvSpPr txBox="1"/>
          <p:nvPr/>
        </p:nvSpPr>
        <p:spPr>
          <a:xfrm>
            <a:off x="6889801" y="6397977"/>
            <a:ext cx="1796999" cy="369332"/>
          </a:xfrm>
          <a:prstGeom prst="rect">
            <a:avLst/>
          </a:prstGeom>
          <a:noFill/>
        </p:spPr>
        <p:txBody>
          <a:bodyPr wrap="none" rtlCol="0">
            <a:spAutoFit/>
          </a:bodyPr>
          <a:lstStyle/>
          <a:p>
            <a:r>
              <a:rPr lang="en-US" dirty="0" smtClean="0">
                <a:hlinkClick r:id="rId8" action="ppaction://hlinksldjump"/>
              </a:rPr>
              <a:t>Back to Week 2</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a:t>
            </a:r>
            <a:endParaRPr lang="en-US" dirty="0"/>
          </a:p>
        </p:txBody>
      </p:sp>
      <p:sp>
        <p:nvSpPr>
          <p:cNvPr id="3" name="Text Placeholder 2"/>
          <p:cNvSpPr>
            <a:spLocks noGrp="1"/>
          </p:cNvSpPr>
          <p:nvPr>
            <p:ph type="body" idx="1"/>
          </p:nvPr>
        </p:nvSpPr>
        <p:spPr/>
        <p:txBody>
          <a:bodyPr/>
          <a:lstStyle/>
          <a:p>
            <a:r>
              <a:rPr lang="en-US" dirty="0" smtClean="0"/>
              <a:t>Review </a:t>
            </a:r>
            <a:endParaRPr lang="en-US" dirty="0"/>
          </a:p>
        </p:txBody>
      </p:sp>
      <p:sp>
        <p:nvSpPr>
          <p:cNvPr id="4" name="Content Placeholder 3"/>
          <p:cNvSpPr>
            <a:spLocks noGrp="1"/>
          </p:cNvSpPr>
          <p:nvPr>
            <p:ph sz="half" idx="2"/>
          </p:nvPr>
        </p:nvSpPr>
        <p:spPr/>
        <p:txBody>
          <a:bodyPr/>
          <a:lstStyle/>
          <a:p>
            <a:r>
              <a:rPr lang="en-US" dirty="0" smtClean="0"/>
              <a:t>What changed for Nick when he got to fifth grade?</a:t>
            </a:r>
          </a:p>
          <a:p>
            <a:r>
              <a:rPr lang="en-US" dirty="0" smtClean="0"/>
              <a:t>What was Nick’s plan to delay the homework assignment?</a:t>
            </a:r>
          </a:p>
          <a:p>
            <a:endParaRPr lang="en-US" dirty="0"/>
          </a:p>
        </p:txBody>
      </p:sp>
      <p:sp>
        <p:nvSpPr>
          <p:cNvPr id="5" name="Text Placeholder 4"/>
          <p:cNvSpPr>
            <a:spLocks noGrp="1"/>
          </p:cNvSpPr>
          <p:nvPr>
            <p:ph type="body" sz="quarter" idx="3"/>
          </p:nvPr>
        </p:nvSpPr>
        <p:spPr/>
        <p:txBody>
          <a:bodyPr/>
          <a:lstStyle/>
          <a:p>
            <a:r>
              <a:rPr lang="en-US" dirty="0" smtClean="0"/>
              <a:t>Preview</a:t>
            </a:r>
            <a:endParaRPr lang="en-US" dirty="0"/>
          </a:p>
        </p:txBody>
      </p:sp>
      <p:sp>
        <p:nvSpPr>
          <p:cNvPr id="6" name="Content Placeholder 5"/>
          <p:cNvSpPr>
            <a:spLocks noGrp="1"/>
          </p:cNvSpPr>
          <p:nvPr>
            <p:ph sz="quarter" idx="4"/>
          </p:nvPr>
        </p:nvSpPr>
        <p:spPr/>
        <p:txBody>
          <a:bodyPr/>
          <a:lstStyle/>
          <a:p>
            <a:r>
              <a:rPr lang="en-US" dirty="0" smtClean="0"/>
              <a:t>Who do you think the “word detective” is?</a:t>
            </a:r>
          </a:p>
          <a:p>
            <a:r>
              <a:rPr lang="en-US" dirty="0" smtClean="0"/>
              <a:t>What do you think is the purpose of including the illustration on </a:t>
            </a:r>
            <a:r>
              <a:rPr lang="en-US" dirty="0" err="1" smtClean="0"/>
              <a:t>p</a:t>
            </a:r>
            <a:r>
              <a:rPr lang="en-US" dirty="0" smtClean="0"/>
              <a:t>. 30?  What does it tell you?</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lide(fromBottom)">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slide(fromBottom)">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slide(fromBottom)">
                                      <p:cBhvr>
                                        <p:cTn id="2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a:t>
            </a:r>
            <a:endParaRPr lang="en-US" dirty="0"/>
          </a:p>
        </p:txBody>
      </p:sp>
      <p:sp>
        <p:nvSpPr>
          <p:cNvPr id="3" name="Content Placeholder 2"/>
          <p:cNvSpPr>
            <a:spLocks noGrp="1"/>
          </p:cNvSpPr>
          <p:nvPr>
            <p:ph sz="half" idx="1"/>
          </p:nvPr>
        </p:nvSpPr>
        <p:spPr/>
        <p:txBody>
          <a:bodyPr>
            <a:normAutofit fontScale="85000" lnSpcReduction="20000"/>
          </a:bodyPr>
          <a:lstStyle/>
          <a:p>
            <a:r>
              <a:rPr lang="en-US" u="sng" dirty="0" smtClean="0"/>
              <a:t>semester</a:t>
            </a:r>
            <a:r>
              <a:rPr lang="en-US" dirty="0" smtClean="0"/>
              <a:t>: one half of a school year</a:t>
            </a:r>
          </a:p>
          <a:p>
            <a:r>
              <a:rPr lang="en-US" u="sng" dirty="0" smtClean="0"/>
              <a:t>origin</a:t>
            </a:r>
            <a:r>
              <a:rPr lang="en-US" dirty="0" smtClean="0"/>
              <a:t>: the very beginning of something</a:t>
            </a:r>
          </a:p>
          <a:p>
            <a:r>
              <a:rPr lang="en-US" u="sng" dirty="0" smtClean="0"/>
              <a:t>etymological</a:t>
            </a:r>
            <a:r>
              <a:rPr lang="en-US" dirty="0" smtClean="0"/>
              <a:t>: anything that has to do with the way words develop and change</a:t>
            </a:r>
          </a:p>
          <a:p>
            <a:r>
              <a:rPr lang="en-US" u="sng" dirty="0" smtClean="0"/>
              <a:t>unparalleled</a:t>
            </a:r>
            <a:r>
              <a:rPr lang="en-US" dirty="0" smtClean="0"/>
              <a:t>: something that has no equal or match</a:t>
            </a:r>
          </a:p>
          <a:p>
            <a:r>
              <a:rPr lang="en-US" u="sng" dirty="0" smtClean="0"/>
              <a:t>fluorescent</a:t>
            </a:r>
            <a:r>
              <a:rPr lang="en-US" dirty="0" smtClean="0"/>
              <a:t>: a tube that gives off bright, glowing light</a:t>
            </a:r>
            <a:endParaRPr lang="en-US" u="sng" dirty="0"/>
          </a:p>
        </p:txBody>
      </p:sp>
      <p:sp>
        <p:nvSpPr>
          <p:cNvPr id="4" name="Content Placeholder 3"/>
          <p:cNvSpPr>
            <a:spLocks noGrp="1"/>
          </p:cNvSpPr>
          <p:nvPr>
            <p:ph sz="half" idx="2"/>
          </p:nvPr>
        </p:nvSpPr>
        <p:spPr/>
        <p:txBody>
          <a:bodyPr>
            <a:normAutofit fontScale="85000" lnSpcReduction="20000"/>
          </a:bodyPr>
          <a:lstStyle/>
          <a:p>
            <a:r>
              <a:rPr lang="en-US" u="sng" dirty="0" smtClean="0"/>
              <a:t>cranked up</a:t>
            </a:r>
            <a:r>
              <a:rPr lang="en-US" dirty="0" smtClean="0"/>
              <a:t>: a way of saying to become more intense</a:t>
            </a:r>
          </a:p>
          <a:p>
            <a:r>
              <a:rPr lang="en-US" u="sng" dirty="0" smtClean="0"/>
              <a:t>jumble</a:t>
            </a:r>
            <a:r>
              <a:rPr lang="en-US" dirty="0" smtClean="0"/>
              <a:t>: a group of many items all mixed together</a:t>
            </a:r>
          </a:p>
          <a:p>
            <a:r>
              <a:rPr lang="en-US" u="sng" dirty="0" smtClean="0"/>
              <a:t>crumpled</a:t>
            </a:r>
            <a:r>
              <a:rPr lang="en-US" dirty="0" smtClean="0"/>
              <a:t>: wrinkled, bent, or crushed out of shape</a:t>
            </a:r>
          </a:p>
          <a:p>
            <a:r>
              <a:rPr lang="en-US" u="sng" dirty="0" smtClean="0"/>
              <a:t>concentration</a:t>
            </a:r>
            <a:r>
              <a:rPr lang="en-US" dirty="0" smtClean="0"/>
              <a:t>: ability to pay close, directed attention</a:t>
            </a:r>
          </a:p>
          <a:p>
            <a:r>
              <a:rPr lang="en-US" u="sng" dirty="0" smtClean="0"/>
              <a:t>oath</a:t>
            </a:r>
            <a:r>
              <a:rPr lang="en-US" dirty="0" smtClean="0"/>
              <a:t>: a serious, unbreakable promise</a:t>
            </a:r>
            <a:endParaRPr lang="en-US" u="sng" dirty="0"/>
          </a:p>
        </p:txBody>
      </p:sp>
      <p:sp>
        <p:nvSpPr>
          <p:cNvPr id="5" name="TextBox 4"/>
          <p:cNvSpPr txBox="1"/>
          <p:nvPr/>
        </p:nvSpPr>
        <p:spPr>
          <a:xfrm>
            <a:off x="6288315" y="6490123"/>
            <a:ext cx="1724187" cy="369332"/>
          </a:xfrm>
          <a:prstGeom prst="rect">
            <a:avLst/>
          </a:prstGeom>
          <a:noFill/>
        </p:spPr>
        <p:txBody>
          <a:bodyPr wrap="none" rtlCol="0">
            <a:spAutoFit/>
          </a:bodyPr>
          <a:lstStyle/>
          <a:p>
            <a:r>
              <a:rPr lang="en-US" dirty="0" smtClean="0">
                <a:hlinkClick r:id="rId2" action="ppaction://hlinksldjump"/>
              </a:rPr>
              <a:t>Back to </a:t>
            </a:r>
            <a:r>
              <a:rPr lang="en-US" i="1" dirty="0" err="1" smtClean="0">
                <a:hlinkClick r:id="rId2" action="ppaction://hlinksldjump"/>
              </a:rPr>
              <a:t>Frindle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slide(fromBottom)">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slide(fromBottom)">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slide(fromBottom)">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slide(fromBottom)">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slide(fromBottom)">
                                      <p:cBhvr>
                                        <p:cTn id="52" dur="500"/>
                                        <p:tgtEl>
                                          <p:spTgt spid="4">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slide(fromBottom)">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Vocabulary: we will insert words where they best fit the context.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witness swore an </a:t>
            </a:r>
            <a:r>
              <a:rPr lang="en-US" u="sng" dirty="0" smtClean="0"/>
              <a:t>			</a:t>
            </a:r>
            <a:r>
              <a:rPr lang="en-US" dirty="0" smtClean="0"/>
              <a:t>to tell the truth.</a:t>
            </a:r>
          </a:p>
          <a:p>
            <a:r>
              <a:rPr lang="en-US" dirty="0" smtClean="0"/>
              <a:t>Why might a page be </a:t>
            </a:r>
            <a:r>
              <a:rPr lang="en-US" u="sng" dirty="0" smtClean="0"/>
              <a:t>				</a:t>
            </a:r>
            <a:r>
              <a:rPr lang="en-US" dirty="0" smtClean="0"/>
              <a:t>?</a:t>
            </a:r>
          </a:p>
          <a:p>
            <a:r>
              <a:rPr lang="en-US" dirty="0" smtClean="0"/>
              <a:t>My friend’s eyes were </a:t>
            </a:r>
            <a:r>
              <a:rPr lang="en-US" u="sng" dirty="0" smtClean="0"/>
              <a:t>				</a:t>
            </a:r>
            <a:r>
              <a:rPr lang="en-US" dirty="0" smtClean="0"/>
              <a:t>as he played the video game.</a:t>
            </a:r>
          </a:p>
          <a:p>
            <a:r>
              <a:rPr lang="en-US" dirty="0" smtClean="0"/>
              <a:t>She had </a:t>
            </a:r>
            <a:r>
              <a:rPr lang="en-US" u="sng" dirty="0" smtClean="0"/>
              <a:t>				</a:t>
            </a:r>
            <a:r>
              <a:rPr lang="en-US" dirty="0" smtClean="0"/>
              <a:t>talent at playing the piano.</a:t>
            </a:r>
          </a:p>
          <a:p>
            <a:r>
              <a:rPr lang="en-US" dirty="0" smtClean="0"/>
              <a:t>How did you begin learning about the </a:t>
            </a:r>
            <a:r>
              <a:rPr lang="en-US" u="sng" dirty="0" smtClean="0"/>
              <a:t>				</a:t>
            </a:r>
            <a:r>
              <a:rPr lang="en-US" dirty="0" smtClean="0"/>
              <a:t>of words?</a:t>
            </a:r>
          </a:p>
          <a:p>
            <a:r>
              <a:rPr lang="en-US" dirty="0" smtClean="0"/>
              <a:t>We have almost completed the 2</a:t>
            </a:r>
            <a:r>
              <a:rPr lang="en-US" baseline="30000" dirty="0" smtClean="0"/>
              <a:t>nd</a:t>
            </a:r>
            <a:r>
              <a:rPr lang="en-US" dirty="0" smtClean="0"/>
              <a:t> </a:t>
            </a:r>
            <a:r>
              <a:rPr lang="en-US" u="sng" dirty="0" smtClean="0"/>
              <a:t>					</a:t>
            </a:r>
            <a:r>
              <a:rPr lang="en-US" dirty="0" smtClean="0"/>
              <a:t>of school.</a:t>
            </a:r>
          </a:p>
          <a:p>
            <a:r>
              <a:rPr lang="en-US" dirty="0" smtClean="0"/>
              <a:t>The exam took all of my</a:t>
            </a:r>
            <a:r>
              <a:rPr lang="en-US" u="sng" dirty="0" smtClean="0"/>
              <a:t>			</a:t>
            </a:r>
            <a:r>
              <a:rPr lang="en-US" dirty="0" smtClean="0"/>
              <a:t>.</a:t>
            </a:r>
          </a:p>
          <a:p>
            <a:r>
              <a:rPr lang="en-US" dirty="0" smtClean="0"/>
              <a:t>Where is a good place to find  </a:t>
            </a:r>
            <a:r>
              <a:rPr lang="en-US" u="sng" dirty="0" smtClean="0"/>
              <a:t>						</a:t>
            </a:r>
            <a:r>
              <a:rPr lang="en-US" dirty="0" smtClean="0"/>
              <a:t>information?</a:t>
            </a:r>
          </a:p>
          <a:p>
            <a:r>
              <a:rPr lang="en-US" dirty="0" smtClean="0"/>
              <a:t>I could not find my books under the </a:t>
            </a:r>
            <a:r>
              <a:rPr lang="en-US" u="sng" dirty="0" smtClean="0"/>
              <a:t>				</a:t>
            </a:r>
            <a:r>
              <a:rPr lang="en-US" dirty="0" smtClean="0"/>
              <a:t>of papers on my desk.</a:t>
            </a:r>
          </a:p>
          <a:p>
            <a:r>
              <a:rPr lang="en-US" dirty="0" smtClean="0"/>
              <a:t>Where are </a:t>
            </a:r>
            <a:r>
              <a:rPr lang="en-US" u="sng" dirty="0" smtClean="0"/>
              <a:t>					</a:t>
            </a:r>
            <a:r>
              <a:rPr lang="en-US" dirty="0" smtClean="0"/>
              <a:t>lights often found?</a:t>
            </a:r>
          </a:p>
        </p:txBody>
      </p:sp>
      <p:sp>
        <p:nvSpPr>
          <p:cNvPr id="4" name="Text Placeholder 3"/>
          <p:cNvSpPr>
            <a:spLocks noGrp="1"/>
          </p:cNvSpPr>
          <p:nvPr>
            <p:ph type="body" sz="half" idx="2"/>
          </p:nvPr>
        </p:nvSpPr>
        <p:spPr/>
        <p:txBody>
          <a:bodyPr>
            <a:normAutofit/>
          </a:bodyPr>
          <a:lstStyle/>
          <a:p>
            <a:r>
              <a:rPr lang="en-US" sz="2400" dirty="0" smtClean="0"/>
              <a:t>semester</a:t>
            </a:r>
          </a:p>
          <a:p>
            <a:r>
              <a:rPr lang="en-US" sz="2400" dirty="0" smtClean="0"/>
              <a:t>origin</a:t>
            </a:r>
          </a:p>
          <a:p>
            <a:r>
              <a:rPr lang="en-US" sz="2400" dirty="0" smtClean="0"/>
              <a:t>etymological</a:t>
            </a:r>
          </a:p>
          <a:p>
            <a:r>
              <a:rPr lang="en-US" sz="2400" dirty="0" smtClean="0"/>
              <a:t>unparalleled</a:t>
            </a:r>
          </a:p>
          <a:p>
            <a:r>
              <a:rPr lang="en-US" sz="2400" dirty="0" smtClean="0"/>
              <a:t>fluorescent</a:t>
            </a:r>
          </a:p>
          <a:p>
            <a:r>
              <a:rPr lang="en-US" sz="2400" dirty="0" smtClean="0"/>
              <a:t>cranked up</a:t>
            </a:r>
          </a:p>
          <a:p>
            <a:r>
              <a:rPr lang="en-US" sz="2400" dirty="0" smtClean="0"/>
              <a:t>jumble</a:t>
            </a:r>
          </a:p>
          <a:p>
            <a:r>
              <a:rPr lang="en-US" sz="2400" dirty="0" smtClean="0"/>
              <a:t>crumpled</a:t>
            </a:r>
          </a:p>
          <a:p>
            <a:r>
              <a:rPr lang="en-US" sz="2400" dirty="0" smtClean="0"/>
              <a:t>concentration</a:t>
            </a:r>
          </a:p>
          <a:p>
            <a:r>
              <a:rPr lang="en-US" sz="2400" dirty="0" smtClean="0"/>
              <a:t>oath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lide(fromBottom)">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slide(fromBottom)">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Reading the Book</a:t>
            </a:r>
            <a:br>
              <a:rPr lang="en-US" dirty="0" smtClean="0"/>
            </a:br>
            <a:r>
              <a:rPr lang="en-US" sz="2400" dirty="0" smtClean="0"/>
              <a:t>Chapter 4</a:t>
            </a:r>
            <a:endParaRPr lang="en-US" dirty="0"/>
          </a:p>
        </p:txBody>
      </p:sp>
      <p:sp>
        <p:nvSpPr>
          <p:cNvPr id="3" name="Content Placeholder 2"/>
          <p:cNvSpPr>
            <a:spLocks noGrp="1"/>
          </p:cNvSpPr>
          <p:nvPr>
            <p:ph idx="1"/>
          </p:nvPr>
        </p:nvSpPr>
        <p:spPr/>
        <p:txBody>
          <a:bodyPr/>
          <a:lstStyle/>
          <a:p>
            <a:r>
              <a:rPr lang="en-US" dirty="0" smtClean="0"/>
              <a:t>Before Reading</a:t>
            </a:r>
          </a:p>
          <a:p>
            <a:pPr lvl="1"/>
            <a:r>
              <a:rPr lang="en-US" dirty="0" smtClean="0"/>
              <a:t>Pat attention to details that will help you identify characters.</a:t>
            </a:r>
          </a:p>
          <a:p>
            <a:pPr lvl="1"/>
            <a:r>
              <a:rPr lang="en-US" dirty="0" smtClean="0"/>
              <a:t>Note the descriptive language the author uses to help readers understand the characters.</a:t>
            </a:r>
          </a:p>
          <a:p>
            <a:r>
              <a:rPr lang="en-US" dirty="0" smtClean="0"/>
              <a:t>During Reading</a:t>
            </a:r>
          </a:p>
          <a:p>
            <a:pPr lvl="1"/>
            <a:r>
              <a:rPr lang="en-US" dirty="0" smtClean="0"/>
              <a:t>In chapter 4, what are some details the author gives to tell us what Nick’s home life is like?</a:t>
            </a:r>
            <a:endParaRPr lang="en-US" dirty="0"/>
          </a:p>
        </p:txBody>
      </p:sp>
      <p:sp>
        <p:nvSpPr>
          <p:cNvPr id="4" name="TextBox 3"/>
          <p:cNvSpPr txBox="1"/>
          <p:nvPr/>
        </p:nvSpPr>
        <p:spPr>
          <a:xfrm>
            <a:off x="6962613" y="6182749"/>
            <a:ext cx="1724187" cy="369332"/>
          </a:xfrm>
          <a:prstGeom prst="rect">
            <a:avLst/>
          </a:prstGeom>
          <a:noFill/>
        </p:spPr>
        <p:txBody>
          <a:bodyPr wrap="none" rtlCol="0">
            <a:spAutoFit/>
          </a:bodyPr>
          <a:lstStyle/>
          <a:p>
            <a:r>
              <a:rPr lang="en-US" dirty="0" smtClean="0">
                <a:hlinkClick r:id="rId2" action="ppaction://hlinksldjump"/>
              </a:rPr>
              <a:t>Back to </a:t>
            </a:r>
            <a:r>
              <a:rPr lang="en-US" i="1" dirty="0" err="1" smtClean="0">
                <a:hlinkClick r:id="rId2" action="ppaction://hlinksldjump"/>
              </a:rPr>
              <a:t>Frindle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slide(fromBottom)">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Reading the Book</a:t>
            </a:r>
            <a:br>
              <a:rPr lang="en-US" dirty="0" smtClean="0"/>
            </a:br>
            <a:r>
              <a:rPr lang="en-US" sz="2400" dirty="0" smtClean="0"/>
              <a:t>Chapter 5</a:t>
            </a:r>
            <a:endParaRPr lang="en-US" dirty="0"/>
          </a:p>
        </p:txBody>
      </p:sp>
      <p:sp>
        <p:nvSpPr>
          <p:cNvPr id="3" name="Content Placeholder 2"/>
          <p:cNvSpPr>
            <a:spLocks noGrp="1"/>
          </p:cNvSpPr>
          <p:nvPr>
            <p:ph idx="1"/>
          </p:nvPr>
        </p:nvSpPr>
        <p:spPr/>
        <p:txBody>
          <a:bodyPr/>
          <a:lstStyle/>
          <a:p>
            <a:r>
              <a:rPr lang="en-US" dirty="0" smtClean="0"/>
              <a:t>Before Reading</a:t>
            </a:r>
          </a:p>
          <a:p>
            <a:pPr lvl="1"/>
            <a:r>
              <a:rPr lang="en-US" dirty="0" smtClean="0"/>
              <a:t>Pat attention to details that will help you identify characters.</a:t>
            </a:r>
          </a:p>
          <a:p>
            <a:pPr lvl="1"/>
            <a:r>
              <a:rPr lang="en-US" dirty="0" smtClean="0"/>
              <a:t>Note the descriptive language the author uses to help readers understand the characters.</a:t>
            </a:r>
          </a:p>
          <a:p>
            <a:r>
              <a:rPr lang="en-US" dirty="0" smtClean="0"/>
              <a:t>During Reading</a:t>
            </a:r>
          </a:p>
          <a:p>
            <a:pPr lvl="1"/>
            <a:r>
              <a:rPr lang="en-US" dirty="0" smtClean="0"/>
              <a:t>How does the author describe Nick’s attempt to take control of class while giving his report?</a:t>
            </a:r>
            <a:endParaRPr lang="en-US" dirty="0"/>
          </a:p>
        </p:txBody>
      </p:sp>
      <p:sp>
        <p:nvSpPr>
          <p:cNvPr id="4" name="TextBox 3"/>
          <p:cNvSpPr txBox="1"/>
          <p:nvPr/>
        </p:nvSpPr>
        <p:spPr>
          <a:xfrm>
            <a:off x="6962613" y="6182749"/>
            <a:ext cx="1724187" cy="369332"/>
          </a:xfrm>
          <a:prstGeom prst="rect">
            <a:avLst/>
          </a:prstGeom>
          <a:noFill/>
        </p:spPr>
        <p:txBody>
          <a:bodyPr wrap="none" rtlCol="0">
            <a:spAutoFit/>
          </a:bodyPr>
          <a:lstStyle/>
          <a:p>
            <a:r>
              <a:rPr lang="en-US" dirty="0" smtClean="0">
                <a:hlinkClick r:id="rId2" action="ppaction://hlinksldjump"/>
              </a:rPr>
              <a:t>Back to </a:t>
            </a:r>
            <a:r>
              <a:rPr lang="en-US" i="1" dirty="0" err="1" smtClean="0">
                <a:hlinkClick r:id="rId2" action="ppaction://hlinksldjump"/>
              </a:rPr>
              <a:t>Frindle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slide(fromBottom)">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and Abbreviations</a:t>
            </a:r>
            <a:endParaRPr lang="en-US"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normAutofit/>
          </a:bodyPr>
          <a:lstStyle/>
          <a:p>
            <a:pPr>
              <a:buNone/>
            </a:pPr>
            <a:r>
              <a:rPr lang="en-US" dirty="0" smtClean="0"/>
              <a:t>1.  Capitalize the first, last, and  all other important words.</a:t>
            </a:r>
          </a:p>
          <a:p>
            <a:pPr marL="457200" indent="-457200">
              <a:buAutoNum type="arabicPeriod" startAt="2"/>
            </a:pPr>
            <a:r>
              <a:rPr lang="en-US" dirty="0" smtClean="0"/>
              <a:t>Longer works like books, magazines, and moves, are underlined.</a:t>
            </a:r>
          </a:p>
          <a:p>
            <a:pPr marL="457200" indent="-457200">
              <a:buAutoNum type="arabicPeriod" startAt="2"/>
            </a:pPr>
            <a:r>
              <a:rPr lang="en-US" dirty="0" smtClean="0"/>
              <a:t>Shorter works like songs, articles, and poems are set off by quotation marks.</a:t>
            </a:r>
          </a:p>
          <a:p>
            <a:endParaRPr lang="en-US" dirty="0"/>
          </a:p>
        </p:txBody>
      </p:sp>
      <p:sp>
        <p:nvSpPr>
          <p:cNvPr id="5" name="Text Placeholder 4"/>
          <p:cNvSpPr>
            <a:spLocks noGrp="1"/>
          </p:cNvSpPr>
          <p:nvPr>
            <p:ph type="body" sz="quarter" idx="3"/>
          </p:nvPr>
        </p:nvSpPr>
        <p:spPr/>
        <p:txBody>
          <a:bodyPr/>
          <a:lstStyle/>
          <a:p>
            <a:r>
              <a:rPr lang="en-US" dirty="0" smtClean="0"/>
              <a:t>I do</a:t>
            </a:r>
            <a:endParaRPr lang="en-US" dirty="0"/>
          </a:p>
        </p:txBody>
      </p:sp>
      <p:sp>
        <p:nvSpPr>
          <p:cNvPr id="6" name="Content Placeholder 5"/>
          <p:cNvSpPr>
            <a:spLocks noGrp="1"/>
          </p:cNvSpPr>
          <p:nvPr>
            <p:ph sz="quarter" idx="4"/>
          </p:nvPr>
        </p:nvSpPr>
        <p:spPr/>
        <p:txBody>
          <a:bodyPr/>
          <a:lstStyle/>
          <a:p>
            <a:r>
              <a:rPr lang="en-US" dirty="0" smtClean="0"/>
              <a:t>I can’t wait to read the book, the wind in the willows.</a:t>
            </a:r>
          </a:p>
          <a:p>
            <a:pPr marL="914400" lvl="1" indent="-457200">
              <a:buAutoNum type="arabicPeriod"/>
            </a:pPr>
            <a:r>
              <a:rPr lang="en-US" dirty="0" smtClean="0"/>
              <a:t>What are the important words in the title?</a:t>
            </a:r>
          </a:p>
          <a:p>
            <a:pPr marL="1314450" lvl="2" indent="-457200">
              <a:buAutoNum type="arabicPeriod"/>
            </a:pPr>
            <a:r>
              <a:rPr lang="en-US" dirty="0" smtClean="0"/>
              <a:t>Wind and Willows</a:t>
            </a:r>
          </a:p>
          <a:p>
            <a:pPr marL="1314450" lvl="2" indent="-457200">
              <a:buAutoNum type="arabicPeriod"/>
            </a:pPr>
            <a:r>
              <a:rPr lang="en-US" dirty="0" smtClean="0"/>
              <a:t>The Wind in the Willows</a:t>
            </a:r>
          </a:p>
          <a:p>
            <a:pPr marL="914400" lvl="1" indent="-457200">
              <a:buAutoNum type="arabicPeriod"/>
            </a:pPr>
            <a:r>
              <a:rPr lang="en-US" dirty="0" smtClean="0"/>
              <a:t>Is this a long work or a short work?</a:t>
            </a:r>
          </a:p>
          <a:p>
            <a:pPr marL="1314450" lvl="2" indent="-457200">
              <a:buAutoNum type="arabicPeriod"/>
            </a:pPr>
            <a:r>
              <a:rPr lang="en-US" dirty="0" smtClean="0"/>
              <a:t>Long, so I underline it: </a:t>
            </a:r>
            <a:r>
              <a:rPr lang="en-US" u="sng" dirty="0" smtClean="0"/>
              <a:t>The Wind in the Willows</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1000"/>
                                        <p:tgtEl>
                                          <p:spTgt spid="6">
                                            <p:txEl>
                                              <p:pRg st="1" end="1"/>
                                            </p:txEl>
                                          </p:spTgt>
                                        </p:tgtEl>
                                      </p:cBhvr>
                                    </p:animEffect>
                                    <p:anim calcmode="lin" valueType="num">
                                      <p:cBhvr>
                                        <p:cTn id="1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1000"/>
                                        <p:tgtEl>
                                          <p:spTgt spid="6">
                                            <p:txEl>
                                              <p:pRg st="2" end="2"/>
                                            </p:txEl>
                                          </p:spTgt>
                                        </p:tgtEl>
                                      </p:cBhvr>
                                    </p:animEffect>
                                    <p:anim calcmode="lin" valueType="num">
                                      <p:cBhvr>
                                        <p:cTn id="2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fade">
                                      <p:cBhvr>
                                        <p:cTn id="31" dur="1000"/>
                                        <p:tgtEl>
                                          <p:spTgt spid="6">
                                            <p:txEl>
                                              <p:pRg st="3" end="3"/>
                                            </p:txEl>
                                          </p:spTgt>
                                        </p:tgtEl>
                                      </p:cBhvr>
                                    </p:animEffect>
                                    <p:anim calcmode="lin" valueType="num">
                                      <p:cBhvr>
                                        <p:cTn id="3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fade">
                                      <p:cBhvr>
                                        <p:cTn id="39" dur="1000"/>
                                        <p:tgtEl>
                                          <p:spTgt spid="6">
                                            <p:txEl>
                                              <p:pRg st="4" end="4"/>
                                            </p:txEl>
                                          </p:spTgt>
                                        </p:tgtEl>
                                      </p:cBhvr>
                                    </p:animEffect>
                                    <p:anim calcmode="lin" valueType="num">
                                      <p:cBhvr>
                                        <p:cTn id="4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6">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Effect transition="in" filter="fade">
                                      <p:cBhvr>
                                        <p:cTn id="47" dur="1000"/>
                                        <p:tgtEl>
                                          <p:spTgt spid="6">
                                            <p:txEl>
                                              <p:pRg st="5" end="5"/>
                                            </p:txEl>
                                          </p:spTgt>
                                        </p:tgtEl>
                                      </p:cBhvr>
                                    </p:animEffect>
                                    <p:anim calcmode="lin" valueType="num">
                                      <p:cBhvr>
                                        <p:cTn id="4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6">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6">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Reading the Book</a:t>
            </a:r>
            <a:br>
              <a:rPr lang="en-US" dirty="0" smtClean="0"/>
            </a:br>
            <a:r>
              <a:rPr lang="en-US" sz="2400" dirty="0" smtClean="0"/>
              <a:t>Chapter 6</a:t>
            </a:r>
            <a:endParaRPr lang="en-US" dirty="0"/>
          </a:p>
        </p:txBody>
      </p:sp>
      <p:sp>
        <p:nvSpPr>
          <p:cNvPr id="3" name="Content Placeholder 2"/>
          <p:cNvSpPr>
            <a:spLocks noGrp="1"/>
          </p:cNvSpPr>
          <p:nvPr>
            <p:ph idx="1"/>
          </p:nvPr>
        </p:nvSpPr>
        <p:spPr/>
        <p:txBody>
          <a:bodyPr/>
          <a:lstStyle/>
          <a:p>
            <a:r>
              <a:rPr lang="en-US" dirty="0" smtClean="0"/>
              <a:t>Before Reading</a:t>
            </a:r>
          </a:p>
          <a:p>
            <a:pPr lvl="1"/>
            <a:r>
              <a:rPr lang="en-US" dirty="0" smtClean="0"/>
              <a:t>Pat attention to details that will help you identify characters.</a:t>
            </a:r>
          </a:p>
          <a:p>
            <a:pPr lvl="1"/>
            <a:r>
              <a:rPr lang="en-US" dirty="0" smtClean="0"/>
              <a:t>Note the descriptive language the author uses to help readers understand the characters.</a:t>
            </a:r>
          </a:p>
          <a:p>
            <a:r>
              <a:rPr lang="en-US" dirty="0" smtClean="0"/>
              <a:t>During Reading</a:t>
            </a:r>
          </a:p>
          <a:p>
            <a:pPr lvl="1"/>
            <a:r>
              <a:rPr lang="en-US" dirty="0" smtClean="0"/>
              <a:t>What kind of person in Nick?</a:t>
            </a:r>
          </a:p>
          <a:p>
            <a:pPr lvl="1"/>
            <a:r>
              <a:rPr lang="en-US" dirty="0" smtClean="0"/>
              <a:t>What kind of person is Mrs. Granger?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lide(fromBottom)">
                                      <p:cBhvr>
                                        <p:cTn id="18" dur="500"/>
                                        <p:tgtEl>
                                          <p:spTgt spid="3">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lide(fromBottom)">
                                      <p:cBhvr>
                                        <p:cTn id="21" dur="500"/>
                                        <p:tgtEl>
                                          <p:spTgt spid="3">
                                            <p:txEl>
                                              <p:pRg st="4" end="4"/>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(T302)</a:t>
            </a:r>
            <a:endParaRPr lang="en-US" dirty="0"/>
          </a:p>
        </p:txBody>
      </p:sp>
      <p:sp>
        <p:nvSpPr>
          <p:cNvPr id="3" name="Text Placeholder 2"/>
          <p:cNvSpPr>
            <a:spLocks noGrp="1"/>
          </p:cNvSpPr>
          <p:nvPr>
            <p:ph type="body" idx="1"/>
          </p:nvPr>
        </p:nvSpPr>
        <p:spPr/>
        <p:txBody>
          <a:bodyPr/>
          <a:lstStyle/>
          <a:p>
            <a:r>
              <a:rPr lang="en-US" dirty="0" smtClean="0"/>
              <a:t>Objective</a:t>
            </a:r>
            <a:endParaRPr lang="en-US" dirty="0"/>
          </a:p>
        </p:txBody>
      </p:sp>
      <p:sp>
        <p:nvSpPr>
          <p:cNvPr id="4" name="Content Placeholder 3"/>
          <p:cNvSpPr>
            <a:spLocks noGrp="1"/>
          </p:cNvSpPr>
          <p:nvPr>
            <p:ph sz="half" idx="2"/>
          </p:nvPr>
        </p:nvSpPr>
        <p:spPr/>
        <p:txBody>
          <a:bodyPr/>
          <a:lstStyle/>
          <a:p>
            <a:r>
              <a:rPr lang="en-US" dirty="0" smtClean="0"/>
              <a:t>We will identify characters.</a:t>
            </a:r>
          </a:p>
          <a:p>
            <a:r>
              <a:rPr lang="en-US" dirty="0" smtClean="0"/>
              <a:t>We will analyze and evaluate characters.</a:t>
            </a:r>
            <a:endParaRPr lang="en-US" dirty="0"/>
          </a:p>
        </p:txBody>
      </p:sp>
      <p:sp>
        <p:nvSpPr>
          <p:cNvPr id="5" name="Text Placeholder 4"/>
          <p:cNvSpPr>
            <a:spLocks noGrp="1"/>
          </p:cNvSpPr>
          <p:nvPr>
            <p:ph type="body" sz="quarter" idx="3"/>
          </p:nvPr>
        </p:nvSpPr>
        <p:spPr/>
        <p:txBody>
          <a:bodyPr/>
          <a:lstStyle/>
          <a:p>
            <a:r>
              <a:rPr lang="en-US" dirty="0" smtClean="0"/>
              <a:t>Importance</a:t>
            </a:r>
            <a:endParaRPr lang="en-US" dirty="0"/>
          </a:p>
        </p:txBody>
      </p:sp>
      <p:sp>
        <p:nvSpPr>
          <p:cNvPr id="6" name="Content Placeholder 5"/>
          <p:cNvSpPr>
            <a:spLocks noGrp="1"/>
          </p:cNvSpPr>
          <p:nvPr>
            <p:ph sz="quarter" idx="4"/>
          </p:nvPr>
        </p:nvSpPr>
        <p:spPr/>
        <p:txBody>
          <a:bodyPr/>
          <a:lstStyle/>
          <a:p>
            <a:r>
              <a:rPr lang="en-US" dirty="0" smtClean="0"/>
              <a:t>Understanding the characters in nonfiction and analyzing/evaluating their actions, thoughts, and dialogue helps comprehension.</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(T302)</a:t>
            </a:r>
            <a:endParaRPr lang="en-US" dirty="0"/>
          </a:p>
        </p:txBody>
      </p:sp>
      <p:sp>
        <p:nvSpPr>
          <p:cNvPr id="3" name="Text Placeholder 2"/>
          <p:cNvSpPr>
            <a:spLocks noGrp="1"/>
          </p:cNvSpPr>
          <p:nvPr>
            <p:ph type="body" idx="1"/>
          </p:nvPr>
        </p:nvSpPr>
        <p:spPr/>
        <p:txBody>
          <a:bodyPr/>
          <a:lstStyle/>
          <a:p>
            <a:r>
              <a:rPr lang="en-US" dirty="0" smtClean="0"/>
              <a:t>Character</a:t>
            </a:r>
            <a:endParaRPr lang="en-US" dirty="0"/>
          </a:p>
        </p:txBody>
      </p:sp>
      <p:sp>
        <p:nvSpPr>
          <p:cNvPr id="4" name="Content Placeholder 3"/>
          <p:cNvSpPr>
            <a:spLocks noGrp="1"/>
          </p:cNvSpPr>
          <p:nvPr>
            <p:ph sz="half" idx="2"/>
          </p:nvPr>
        </p:nvSpPr>
        <p:spPr/>
        <p:txBody>
          <a:bodyPr/>
          <a:lstStyle/>
          <a:p>
            <a:r>
              <a:rPr lang="en-US" dirty="0" smtClean="0"/>
              <a:t>Note the names, descriptions, actions, thoughts, and dialogue.</a:t>
            </a:r>
            <a:endParaRPr lang="en-US" dirty="0"/>
          </a:p>
        </p:txBody>
      </p:sp>
      <p:sp>
        <p:nvSpPr>
          <p:cNvPr id="5" name="Text Placeholder 4"/>
          <p:cNvSpPr>
            <a:spLocks noGrp="1"/>
          </p:cNvSpPr>
          <p:nvPr>
            <p:ph type="body" sz="quarter" idx="3"/>
          </p:nvPr>
        </p:nvSpPr>
        <p:spPr/>
        <p:txBody>
          <a:bodyPr/>
          <a:lstStyle/>
          <a:p>
            <a:r>
              <a:rPr lang="en-US" dirty="0" smtClean="0"/>
              <a:t>Analyze and Evaluate</a:t>
            </a:r>
            <a:endParaRPr lang="en-US" dirty="0"/>
          </a:p>
        </p:txBody>
      </p:sp>
      <p:sp>
        <p:nvSpPr>
          <p:cNvPr id="6" name="Content Placeholder 5"/>
          <p:cNvSpPr>
            <a:spLocks noGrp="1"/>
          </p:cNvSpPr>
          <p:nvPr>
            <p:ph sz="quarter" idx="4"/>
          </p:nvPr>
        </p:nvSpPr>
        <p:spPr/>
        <p:txBody>
          <a:bodyPr/>
          <a:lstStyle/>
          <a:p>
            <a:r>
              <a:rPr lang="en-US" dirty="0" smtClean="0"/>
              <a:t>Carefully think about what you’ve read.</a:t>
            </a:r>
          </a:p>
          <a:p>
            <a:r>
              <a:rPr lang="en-US" dirty="0" smtClean="0"/>
              <a:t>Ask questions.</a:t>
            </a:r>
          </a:p>
          <a:p>
            <a:r>
              <a:rPr lang="en-US" dirty="0" smtClean="0"/>
              <a:t>Look for answers.</a:t>
            </a:r>
          </a:p>
          <a:p>
            <a:r>
              <a:rPr lang="en-US" dirty="0" smtClean="0"/>
              <a:t>Form opinions about each character.</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slide(fromBottom)">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slide(fromBottom)">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slide(fromBottom)">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slide(fromBottom)">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Analyze and Evaluate Review </a:t>
            </a:r>
            <a:r>
              <a:rPr lang="en-US" sz="2400" dirty="0" smtClean="0"/>
              <a:t>(T302)</a:t>
            </a:r>
            <a:endParaRPr lang="en-US" dirty="0"/>
          </a:p>
        </p:txBody>
      </p:sp>
      <p:sp>
        <p:nvSpPr>
          <p:cNvPr id="3" name="Content Placeholder 2"/>
          <p:cNvSpPr>
            <a:spLocks noGrp="1"/>
          </p:cNvSpPr>
          <p:nvPr>
            <p:ph sz="half" idx="1"/>
          </p:nvPr>
        </p:nvSpPr>
        <p:spPr/>
        <p:txBody>
          <a:bodyPr/>
          <a:lstStyle/>
          <a:p>
            <a:r>
              <a:rPr lang="en-US" dirty="0" smtClean="0"/>
              <a:t>We will use the chart to identify the main characters and some of their traits.</a:t>
            </a:r>
          </a:p>
          <a:p>
            <a:endParaRPr lang="en-US" dirty="0"/>
          </a:p>
        </p:txBody>
      </p:sp>
      <p:graphicFrame>
        <p:nvGraphicFramePr>
          <p:cNvPr id="5" name="Content Placeholder 4"/>
          <p:cNvGraphicFramePr>
            <a:graphicFrameLocks noGrp="1"/>
          </p:cNvGraphicFramePr>
          <p:nvPr>
            <p:ph sz="half" idx="2"/>
          </p:nvPr>
        </p:nvGraphicFramePr>
        <p:xfrm>
          <a:off x="4495800" y="1600200"/>
          <a:ext cx="4648200" cy="5448950"/>
        </p:xfrm>
        <a:graphic>
          <a:graphicData uri="http://schemas.openxmlformats.org/drawingml/2006/table">
            <a:tbl>
              <a:tblPr firstRow="1" bandRow="1">
                <a:tableStyleId>{5C22544A-7EE6-4342-B048-85BDC9FD1C3A}</a:tableStyleId>
              </a:tblPr>
              <a:tblGrid>
                <a:gridCol w="1644500"/>
                <a:gridCol w="1454300"/>
                <a:gridCol w="1549400"/>
              </a:tblGrid>
              <a:tr h="684873">
                <a:tc>
                  <a:txBody>
                    <a:bodyPr/>
                    <a:lstStyle/>
                    <a:p>
                      <a:pPr algn="ctr"/>
                      <a:r>
                        <a:rPr lang="en-US" sz="2000" b="0" dirty="0" smtClean="0"/>
                        <a:t>Nick</a:t>
                      </a:r>
                      <a:endParaRPr lang="en-US" sz="2000" b="0" dirty="0"/>
                    </a:p>
                  </a:txBody>
                  <a:tcPr/>
                </a:tc>
                <a:tc>
                  <a:txBody>
                    <a:bodyPr/>
                    <a:lstStyle/>
                    <a:p>
                      <a:pPr algn="ctr"/>
                      <a:r>
                        <a:rPr lang="en-US" sz="2000" b="0" dirty="0" smtClean="0"/>
                        <a:t>Janet</a:t>
                      </a:r>
                      <a:endParaRPr lang="en-US" sz="2000" b="0" dirty="0"/>
                    </a:p>
                  </a:txBody>
                  <a:tcPr/>
                </a:tc>
                <a:tc>
                  <a:txBody>
                    <a:bodyPr/>
                    <a:lstStyle/>
                    <a:p>
                      <a:pPr algn="ctr"/>
                      <a:r>
                        <a:rPr lang="en-US" sz="2000" b="0" dirty="0" smtClean="0"/>
                        <a:t>Mrs. Granger</a:t>
                      </a:r>
                      <a:endParaRPr lang="en-US" sz="2000" b="0" dirty="0"/>
                    </a:p>
                  </a:txBody>
                  <a:tcPr/>
                </a:tc>
              </a:tr>
              <a:tr h="4747910">
                <a:tc>
                  <a:txBody>
                    <a:bodyPr/>
                    <a:lstStyle/>
                    <a:p>
                      <a:r>
                        <a:rPr lang="en-US" dirty="0" smtClean="0"/>
                        <a:t>5</a:t>
                      </a:r>
                      <a:r>
                        <a:rPr lang="en-US" baseline="30000" dirty="0" smtClean="0"/>
                        <a:t>th</a:t>
                      </a:r>
                      <a:r>
                        <a:rPr lang="en-US" dirty="0" smtClean="0"/>
                        <a:t> grade boy; mischievous</a:t>
                      </a:r>
                      <a:r>
                        <a:rPr lang="en-US" baseline="0" dirty="0" smtClean="0"/>
                        <a:t> in class; lots of creative ideas</a:t>
                      </a:r>
                      <a:endParaRPr lang="en-US" dirty="0"/>
                    </a:p>
                  </a:txBody>
                  <a:tcPr/>
                </a:tc>
                <a:tc>
                  <a:txBody>
                    <a:bodyPr/>
                    <a:lstStyle/>
                    <a:p>
                      <a:r>
                        <a:rPr lang="en-US" dirty="0" smtClean="0"/>
                        <a:t>Classmate of Nick’s;</a:t>
                      </a:r>
                      <a:r>
                        <a:rPr lang="en-US" baseline="0" dirty="0" smtClean="0"/>
                        <a:t> good at baseball and soccer</a:t>
                      </a:r>
                      <a:endParaRPr lang="en-US" dirty="0"/>
                    </a:p>
                  </a:txBody>
                  <a:tcPr/>
                </a:tc>
                <a:tc>
                  <a:txBody>
                    <a:bodyPr/>
                    <a:lstStyle/>
                    <a:p>
                      <a:r>
                        <a:rPr lang="en-US" dirty="0" smtClean="0"/>
                        <a:t>Nick’s language arts teacher; loves words and dictionaries;</a:t>
                      </a:r>
                      <a:r>
                        <a:rPr lang="en-US" baseline="0" dirty="0" smtClean="0"/>
                        <a:t> has never missed a day of school; powerful dark gray eyes; crack funny jokes.</a:t>
                      </a:r>
                    </a:p>
                  </a:txBody>
                  <a:tcPr/>
                </a:tc>
              </a:tr>
            </a:tbl>
          </a:graphicData>
        </a:graphic>
      </p:graphicFrame>
      <p:sp>
        <p:nvSpPr>
          <p:cNvPr id="6" name="Rectangle 5"/>
          <p:cNvSpPr/>
          <p:nvPr/>
        </p:nvSpPr>
        <p:spPr>
          <a:xfrm>
            <a:off x="4495801" y="2276963"/>
            <a:ext cx="1637630" cy="17038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133430" y="2276963"/>
            <a:ext cx="1409450" cy="19516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542881" y="2276963"/>
            <a:ext cx="1601120" cy="45481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418188" y="6490123"/>
            <a:ext cx="1724187" cy="369332"/>
          </a:xfrm>
          <a:prstGeom prst="rect">
            <a:avLst/>
          </a:prstGeom>
          <a:noFill/>
        </p:spPr>
        <p:txBody>
          <a:bodyPr wrap="none" rtlCol="0">
            <a:spAutoFit/>
          </a:bodyPr>
          <a:lstStyle/>
          <a:p>
            <a:r>
              <a:rPr lang="en-US" dirty="0" smtClean="0">
                <a:hlinkClick r:id="rId2" action="ppaction://hlinksldjump"/>
              </a:rPr>
              <a:t>Back to </a:t>
            </a:r>
            <a:r>
              <a:rPr lang="en-US" i="1" dirty="0" err="1" smtClean="0">
                <a:hlinkClick r:id="rId2" action="ppaction://hlinksldjump"/>
              </a:rPr>
              <a:t>Frindle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6"/>
                                        </p:tgtEl>
                                      </p:cBhvr>
                                    </p:animEffect>
                                    <p:anim calcmode="lin" valueType="num">
                                      <p:cBhvr>
                                        <p:cTn id="7" dur="1000"/>
                                        <p:tgtEl>
                                          <p:spTgt spid="6"/>
                                        </p:tgtEl>
                                        <p:attrNameLst>
                                          <p:attrName>ppt_x</p:attrName>
                                        </p:attrNameLst>
                                      </p:cBhvr>
                                      <p:tavLst>
                                        <p:tav tm="0">
                                          <p:val>
                                            <p:strVal val="ppt_x"/>
                                          </p:val>
                                        </p:tav>
                                        <p:tav tm="100000">
                                          <p:val>
                                            <p:strVal val="ppt_x"/>
                                          </p:val>
                                        </p:tav>
                                      </p:tavLst>
                                    </p:anim>
                                    <p:anim calcmode="lin" valueType="num">
                                      <p:cBhvr>
                                        <p:cTn id="8" dur="1000"/>
                                        <p:tgtEl>
                                          <p:spTgt spid="6"/>
                                        </p:tgtEl>
                                        <p:attrNameLst>
                                          <p:attrName>ppt_y</p:attrName>
                                        </p:attrNameLst>
                                      </p:cBhvr>
                                      <p:tavLst>
                                        <p:tav tm="0">
                                          <p:val>
                                            <p:strVal val="ppt_y"/>
                                          </p:val>
                                        </p:tav>
                                        <p:tav tm="100000">
                                          <p:val>
                                            <p:strVal val="ppt_y+.1"/>
                                          </p:val>
                                        </p:tav>
                                      </p:tavLst>
                                    </p:anim>
                                    <p:set>
                                      <p:cBhvr>
                                        <p:cTn id="9" dur="1" fill="hold">
                                          <p:stCondLst>
                                            <p:cond delay="999"/>
                                          </p:stCondLst>
                                        </p:cTn>
                                        <p:tgtEl>
                                          <p:spTgt spid="6"/>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7"/>
                                        </p:tgtEl>
                                      </p:cBhvr>
                                    </p:animEffect>
                                    <p:anim calcmode="lin" valueType="num">
                                      <p:cBhvr>
                                        <p:cTn id="14" dur="1000"/>
                                        <p:tgtEl>
                                          <p:spTgt spid="7"/>
                                        </p:tgtEl>
                                        <p:attrNameLst>
                                          <p:attrName>ppt_x</p:attrName>
                                        </p:attrNameLst>
                                      </p:cBhvr>
                                      <p:tavLst>
                                        <p:tav tm="0">
                                          <p:val>
                                            <p:strVal val="ppt_x"/>
                                          </p:val>
                                        </p:tav>
                                        <p:tav tm="100000">
                                          <p:val>
                                            <p:strVal val="ppt_x"/>
                                          </p:val>
                                        </p:tav>
                                      </p:tavLst>
                                    </p:anim>
                                    <p:anim calcmode="lin" valueType="num">
                                      <p:cBhvr>
                                        <p:cTn id="15" dur="1000"/>
                                        <p:tgtEl>
                                          <p:spTgt spid="7"/>
                                        </p:tgtEl>
                                        <p:attrNameLst>
                                          <p:attrName>ppt_y</p:attrName>
                                        </p:attrNameLst>
                                      </p:cBhvr>
                                      <p:tavLst>
                                        <p:tav tm="0">
                                          <p:val>
                                            <p:strVal val="ppt_y"/>
                                          </p:val>
                                        </p:tav>
                                        <p:tav tm="100000">
                                          <p:val>
                                            <p:strVal val="ppt_y+.1"/>
                                          </p:val>
                                        </p:tav>
                                      </p:tavLst>
                                    </p:anim>
                                    <p:set>
                                      <p:cBhvr>
                                        <p:cTn id="16" dur="1" fill="hold">
                                          <p:stCondLst>
                                            <p:cond delay="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0" nodeType="clickEffect">
                                  <p:stCondLst>
                                    <p:cond delay="0"/>
                                  </p:stCondLst>
                                  <p:childTnLst>
                                    <p:animEffect transition="out" filter="fade">
                                      <p:cBhvr>
                                        <p:cTn id="20" dur="1000"/>
                                        <p:tgtEl>
                                          <p:spTgt spid="8"/>
                                        </p:tgtEl>
                                      </p:cBhvr>
                                    </p:animEffect>
                                    <p:anim calcmode="lin" valueType="num">
                                      <p:cBhvr>
                                        <p:cTn id="21" dur="1000"/>
                                        <p:tgtEl>
                                          <p:spTgt spid="8"/>
                                        </p:tgtEl>
                                        <p:attrNameLst>
                                          <p:attrName>ppt_x</p:attrName>
                                        </p:attrNameLst>
                                      </p:cBhvr>
                                      <p:tavLst>
                                        <p:tav tm="0">
                                          <p:val>
                                            <p:strVal val="ppt_x"/>
                                          </p:val>
                                        </p:tav>
                                        <p:tav tm="100000">
                                          <p:val>
                                            <p:strVal val="ppt_x"/>
                                          </p:val>
                                        </p:tav>
                                      </p:tavLst>
                                    </p:anim>
                                    <p:anim calcmode="lin" valueType="num">
                                      <p:cBhvr>
                                        <p:cTn id="22" dur="1000"/>
                                        <p:tgtEl>
                                          <p:spTgt spid="8"/>
                                        </p:tgtEl>
                                        <p:attrNameLst>
                                          <p:attrName>ppt_y</p:attrName>
                                        </p:attrNameLst>
                                      </p:cBhvr>
                                      <p:tavLst>
                                        <p:tav tm="0">
                                          <p:val>
                                            <p:strVal val="ppt_y"/>
                                          </p:val>
                                        </p:tav>
                                        <p:tav tm="100000">
                                          <p:val>
                                            <p:strVal val="ppt_y+.1"/>
                                          </p:val>
                                        </p:tav>
                                      </p:tavLst>
                                    </p:anim>
                                    <p:set>
                                      <p:cBhvr>
                                        <p:cTn id="23" dur="1" fill="hold">
                                          <p:stCondLst>
                                            <p:cond delay="999"/>
                                          </p:stCondLst>
                                        </p:cTn>
                                        <p:tgtEl>
                                          <p:spTgt spid="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slide(fromBottom)">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p:bld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Infer Character</a:t>
            </a:r>
            <a:br>
              <a:rPr lang="en-US" dirty="0" smtClean="0"/>
            </a:br>
            <a:r>
              <a:rPr lang="en-US" sz="2800" dirty="0" smtClean="0"/>
              <a:t>(T304)</a:t>
            </a:r>
            <a:endParaRPr lang="en-US" dirty="0"/>
          </a:p>
        </p:txBody>
      </p:sp>
      <p:sp>
        <p:nvSpPr>
          <p:cNvPr id="3" name="Content Placeholder 2"/>
          <p:cNvSpPr>
            <a:spLocks noGrp="1"/>
          </p:cNvSpPr>
          <p:nvPr>
            <p:ph idx="1"/>
          </p:nvPr>
        </p:nvSpPr>
        <p:spPr/>
        <p:txBody>
          <a:bodyPr/>
          <a:lstStyle/>
          <a:p>
            <a:r>
              <a:rPr lang="en-US" dirty="0" smtClean="0"/>
              <a:t>Does Nick start 5</a:t>
            </a:r>
            <a:r>
              <a:rPr lang="en-US" baseline="30000" dirty="0" smtClean="0"/>
              <a:t>th</a:t>
            </a:r>
            <a:r>
              <a:rPr lang="en-US" dirty="0" smtClean="0"/>
              <a:t> grade thinking he can trick Mrs. Granger or change what happens in class?</a:t>
            </a:r>
          </a:p>
          <a:p>
            <a:r>
              <a:rPr lang="en-US" dirty="0" smtClean="0"/>
              <a:t>Why does the author describe Nick, on page 1, as “deserving a list all his own”?</a:t>
            </a:r>
          </a:p>
          <a:p>
            <a:r>
              <a:rPr lang="en-US" dirty="0" smtClean="0"/>
              <a:t>What is Nick’s motivation for making his oral report so long?</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 to the Big Idea</a:t>
            </a:r>
            <a:br>
              <a:rPr lang="en-US" dirty="0" smtClean="0"/>
            </a:br>
            <a:r>
              <a:rPr lang="en-US" sz="3556" dirty="0" smtClean="0">
                <a:solidFill>
                  <a:srgbClr val="FF0000"/>
                </a:solidFill>
              </a:rPr>
              <a:t>How does exploring expand our world?</a:t>
            </a:r>
            <a:endParaRPr lang="en-US" sz="3556" dirty="0"/>
          </a:p>
        </p:txBody>
      </p:sp>
      <p:sp>
        <p:nvSpPr>
          <p:cNvPr id="3" name="Content Placeholder 2"/>
          <p:cNvSpPr>
            <a:spLocks noGrp="1"/>
          </p:cNvSpPr>
          <p:nvPr>
            <p:ph sz="half" idx="1"/>
          </p:nvPr>
        </p:nvSpPr>
        <p:spPr>
          <a:xfrm>
            <a:off x="457200" y="1600200"/>
            <a:ext cx="4038600" cy="4936392"/>
          </a:xfrm>
        </p:spPr>
        <p:txBody>
          <a:bodyPr>
            <a:normAutofit fontScale="85000" lnSpcReduction="20000"/>
          </a:bodyPr>
          <a:lstStyle/>
          <a:p>
            <a:r>
              <a:rPr lang="en-US" dirty="0" smtClean="0"/>
              <a:t>How does Nick feel about words at the beginning of </a:t>
            </a:r>
            <a:r>
              <a:rPr lang="en-US" u="sng" dirty="0" err="1" smtClean="0"/>
              <a:t>Frindle</a:t>
            </a:r>
            <a:r>
              <a:rPr lang="en-US" dirty="0" smtClean="0"/>
              <a:t>?</a:t>
            </a:r>
          </a:p>
          <a:p>
            <a:pPr lvl="1"/>
            <a:r>
              <a:rPr lang="en-US" dirty="0" smtClean="0"/>
              <a:t>How does he feel about dictionaries?</a:t>
            </a:r>
          </a:p>
          <a:p>
            <a:r>
              <a:rPr lang="en-US" dirty="0" smtClean="0"/>
              <a:t>What does Mrs. Granger do that forces Nick to expand his understanding of the world?</a:t>
            </a: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In </a:t>
            </a:r>
            <a:r>
              <a:rPr lang="en-US" i="1" dirty="0" smtClean="0"/>
              <a:t>Mysteries at Cliff Palace</a:t>
            </a:r>
            <a:r>
              <a:rPr lang="en-US" dirty="0" smtClean="0"/>
              <a:t>, Ruben and Rosa expanded their knowledge of the world when they visited Mesa Verde National Park in Colorado.  Have you ever expanded your knowledge of the world after visiting a new place?</a:t>
            </a:r>
          </a:p>
          <a:p>
            <a:r>
              <a:rPr lang="en-US" dirty="0" smtClean="0"/>
              <a:t>How can understanding something new be applied to one’s own personal experience?</a:t>
            </a:r>
            <a:endParaRPr lang="en-US" dirty="0"/>
          </a:p>
        </p:txBody>
      </p:sp>
      <p:sp>
        <p:nvSpPr>
          <p:cNvPr id="5" name="TextBox 4"/>
          <p:cNvSpPr txBox="1"/>
          <p:nvPr/>
        </p:nvSpPr>
        <p:spPr>
          <a:xfrm>
            <a:off x="6334361" y="6126163"/>
            <a:ext cx="1724187" cy="369332"/>
          </a:xfrm>
          <a:prstGeom prst="rect">
            <a:avLst/>
          </a:prstGeom>
          <a:noFill/>
        </p:spPr>
        <p:txBody>
          <a:bodyPr wrap="none" rtlCol="0">
            <a:spAutoFit/>
          </a:bodyPr>
          <a:lstStyle/>
          <a:p>
            <a:r>
              <a:rPr lang="en-US" dirty="0" smtClean="0">
                <a:hlinkClick r:id="rId2" action="ppaction://hlinksldjump"/>
              </a:rPr>
              <a:t>Back to</a:t>
            </a:r>
            <a:r>
              <a:rPr lang="en-US" i="1" dirty="0" smtClean="0">
                <a:hlinkClick r:id="rId2" action="ppaction://hlinksldjump"/>
              </a:rPr>
              <a:t> </a:t>
            </a:r>
            <a:r>
              <a:rPr lang="en-US" i="1" dirty="0" err="1" smtClean="0">
                <a:hlinkClick r:id="rId2" action="ppaction://hlinksldjump"/>
              </a:rPr>
              <a:t>Frindle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slide(fromBottom)">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slide(fromBottom)">
                                      <p:cBhvr>
                                        <p:cTn id="25" dur="5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slide(fromBottom)">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and Abbreviations</a:t>
            </a:r>
            <a:endParaRPr lang="en-US" dirty="0"/>
          </a:p>
        </p:txBody>
      </p:sp>
      <p:sp>
        <p:nvSpPr>
          <p:cNvPr id="3" name="Text Placeholder 2"/>
          <p:cNvSpPr>
            <a:spLocks noGrp="1"/>
          </p:cNvSpPr>
          <p:nvPr>
            <p:ph type="body" idx="1"/>
          </p:nvPr>
        </p:nvSpPr>
        <p:spPr/>
        <p:txBody>
          <a:bodyPr/>
          <a:lstStyle/>
          <a:p>
            <a:r>
              <a:rPr lang="en-US" dirty="0" smtClean="0"/>
              <a:t>Skill</a:t>
            </a:r>
            <a:endParaRPr lang="en-US" dirty="0"/>
          </a:p>
        </p:txBody>
      </p:sp>
      <p:sp>
        <p:nvSpPr>
          <p:cNvPr id="4" name="Content Placeholder 3"/>
          <p:cNvSpPr>
            <a:spLocks noGrp="1"/>
          </p:cNvSpPr>
          <p:nvPr>
            <p:ph sz="half" idx="2"/>
          </p:nvPr>
        </p:nvSpPr>
        <p:spPr/>
        <p:txBody>
          <a:bodyPr>
            <a:normAutofit fontScale="92500" lnSpcReduction="10000"/>
          </a:bodyPr>
          <a:lstStyle/>
          <a:p>
            <a:pPr>
              <a:buNone/>
            </a:pPr>
            <a:r>
              <a:rPr lang="en-US" dirty="0" smtClean="0"/>
              <a:t>.  Capitalize the first, last, and all other important words.</a:t>
            </a:r>
          </a:p>
          <a:p>
            <a:pPr marL="457200" indent="-457200">
              <a:buAutoNum type="arabicPeriod" startAt="2"/>
            </a:pPr>
            <a:r>
              <a:rPr lang="en-US" dirty="0" smtClean="0"/>
              <a:t>Longer works like books, magazines, and moves, are underlined.</a:t>
            </a:r>
          </a:p>
          <a:p>
            <a:pPr marL="857250" lvl="1" indent="-457200">
              <a:buNone/>
            </a:pPr>
            <a:r>
              <a:rPr lang="en-US" dirty="0" smtClean="0"/>
              <a:t>a.  </a:t>
            </a:r>
            <a:r>
              <a:rPr lang="en-US" u="sng" dirty="0" smtClean="0"/>
              <a:t>The Pain and the Great One</a:t>
            </a:r>
            <a:r>
              <a:rPr lang="en-US" dirty="0" smtClean="0"/>
              <a:t> (book)</a:t>
            </a:r>
            <a:endParaRPr lang="en-US" u="sng" dirty="0" smtClean="0"/>
          </a:p>
          <a:p>
            <a:pPr marL="457200" indent="-457200">
              <a:buAutoNum type="arabicPeriod" startAt="2"/>
            </a:pPr>
            <a:r>
              <a:rPr lang="en-US" dirty="0" smtClean="0"/>
              <a:t>Shorter works like songs, articles, and poems are set off by quotation marks.</a:t>
            </a:r>
          </a:p>
          <a:p>
            <a:pPr marL="857250" lvl="1" indent="-457200">
              <a:buNone/>
            </a:pPr>
            <a:r>
              <a:rPr lang="en-US" dirty="0" smtClean="0"/>
              <a:t>a.  “Somewhere Over the Rainbow” (song)</a:t>
            </a:r>
          </a:p>
          <a:p>
            <a:endParaRPr lang="en-US" dirty="0"/>
          </a:p>
        </p:txBody>
      </p:sp>
      <p:sp>
        <p:nvSpPr>
          <p:cNvPr id="5" name="Text Placeholder 4"/>
          <p:cNvSpPr>
            <a:spLocks noGrp="1"/>
          </p:cNvSpPr>
          <p:nvPr>
            <p:ph type="body" sz="quarter" idx="3"/>
          </p:nvPr>
        </p:nvSpPr>
        <p:spPr/>
        <p:txBody>
          <a:bodyPr/>
          <a:lstStyle/>
          <a:p>
            <a:r>
              <a:rPr lang="en-US" dirty="0" smtClean="0"/>
              <a:t>We do</a:t>
            </a:r>
            <a:endParaRPr lang="en-US" dirty="0"/>
          </a:p>
        </p:txBody>
      </p:sp>
      <p:sp>
        <p:nvSpPr>
          <p:cNvPr id="6" name="Content Placeholder 5"/>
          <p:cNvSpPr>
            <a:spLocks noGrp="1"/>
          </p:cNvSpPr>
          <p:nvPr>
            <p:ph sz="quarter" idx="4"/>
          </p:nvPr>
        </p:nvSpPr>
        <p:spPr/>
        <p:txBody>
          <a:bodyPr>
            <a:normAutofit/>
          </a:bodyPr>
          <a:lstStyle/>
          <a:p>
            <a:r>
              <a:rPr lang="en-US" dirty="0" smtClean="0"/>
              <a:t>My favorite book is turn that frown upside down by Hap E. Days.</a:t>
            </a:r>
          </a:p>
          <a:p>
            <a:pPr lvl="1"/>
            <a:r>
              <a:rPr lang="en-US" dirty="0" smtClean="0"/>
              <a:t>What are the important words?</a:t>
            </a:r>
          </a:p>
          <a:p>
            <a:pPr lvl="1"/>
            <a:r>
              <a:rPr lang="en-US" dirty="0" smtClean="0"/>
              <a:t>Is it a longer work or a short work?</a:t>
            </a:r>
          </a:p>
          <a:p>
            <a:pPr lvl="1"/>
            <a:r>
              <a:rPr lang="en-US" dirty="0" smtClean="0"/>
              <a:t>How do you know?</a:t>
            </a:r>
          </a:p>
          <a:p>
            <a:pPr lvl="1"/>
            <a:r>
              <a:rPr lang="en-US" dirty="0" smtClean="0"/>
              <a:t>On your whiteboards show what the title should look like.</a:t>
            </a: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1000"/>
                                        <p:tgtEl>
                                          <p:spTgt spid="6">
                                            <p:txEl>
                                              <p:pRg st="1" end="1"/>
                                            </p:txEl>
                                          </p:spTgt>
                                        </p:tgtEl>
                                      </p:cBhvr>
                                    </p:animEffect>
                                    <p:anim calcmode="lin" valueType="num">
                                      <p:cBhvr>
                                        <p:cTn id="1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1000"/>
                                        <p:tgtEl>
                                          <p:spTgt spid="6">
                                            <p:txEl>
                                              <p:pRg st="2" end="2"/>
                                            </p:txEl>
                                          </p:spTgt>
                                        </p:tgtEl>
                                      </p:cBhvr>
                                    </p:animEffect>
                                    <p:anim calcmode="lin" valueType="num">
                                      <p:cBhvr>
                                        <p:cTn id="2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fade">
                                      <p:cBhvr>
                                        <p:cTn id="31" dur="1000"/>
                                        <p:tgtEl>
                                          <p:spTgt spid="6">
                                            <p:txEl>
                                              <p:pRg st="3" end="3"/>
                                            </p:txEl>
                                          </p:spTgt>
                                        </p:tgtEl>
                                      </p:cBhvr>
                                    </p:animEffect>
                                    <p:anim calcmode="lin" valueType="num">
                                      <p:cBhvr>
                                        <p:cTn id="3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6">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fade">
                                      <p:cBhvr>
                                        <p:cTn id="39" dur="1000"/>
                                        <p:tgtEl>
                                          <p:spTgt spid="6">
                                            <p:txEl>
                                              <p:pRg st="4" end="4"/>
                                            </p:txEl>
                                          </p:spTgt>
                                        </p:tgtEl>
                                      </p:cBhvr>
                                    </p:animEffect>
                                    <p:anim calcmode="lin" valueType="num">
                                      <p:cBhvr>
                                        <p:cTn id="4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6">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Infusion">
      <a:dk1>
        <a:sysClr val="windowText" lastClr="000000"/>
      </a:dk1>
      <a:lt1>
        <a:sysClr val="window" lastClr="FFFFFF"/>
      </a:lt1>
      <a:dk2>
        <a:srgbClr val="2F1F58"/>
      </a:dk2>
      <a:lt2>
        <a:srgbClr val="B7A9E0"/>
      </a:lt2>
      <a:accent1>
        <a:srgbClr val="8C73D0"/>
      </a:accent1>
      <a:accent2>
        <a:srgbClr val="C2E8C4"/>
      </a:accent2>
      <a:accent3>
        <a:srgbClr val="C5A6E8"/>
      </a:accent3>
      <a:accent4>
        <a:srgbClr val="B45EC7"/>
      </a:accent4>
      <a:accent5>
        <a:srgbClr val="9FDAFB"/>
      </a:accent5>
      <a:accent6>
        <a:srgbClr val="95C5B0"/>
      </a:accent6>
      <a:hlink>
        <a:srgbClr val="744AE0"/>
      </a:hlink>
      <a:folHlink>
        <a:srgbClr val="8D8A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1174</TotalTime>
  <Words>6218</Words>
  <Application>Microsoft Macintosh PowerPoint</Application>
  <PresentationFormat>On-screen Show (4:3)</PresentationFormat>
  <Paragraphs>853</Paragraphs>
  <Slides>85</Slides>
  <Notes>4</Notes>
  <HiddenSlides>0</HiddenSlides>
  <MMClips>0</MMClips>
  <ScaleCrop>false</ScaleCrop>
  <HeadingPairs>
    <vt:vector size="4" baseType="variant">
      <vt:variant>
        <vt:lpstr>Design Template</vt:lpstr>
      </vt:variant>
      <vt:variant>
        <vt:i4>1</vt:i4>
      </vt:variant>
      <vt:variant>
        <vt:lpstr>Slide Titles</vt:lpstr>
      </vt:variant>
      <vt:variant>
        <vt:i4>85</vt:i4>
      </vt:variant>
    </vt:vector>
  </HeadingPairs>
  <TitlesOfParts>
    <vt:vector size="86" baseType="lpstr">
      <vt:lpstr>Office Theme</vt:lpstr>
      <vt:lpstr>Week 2 How does exploring expand our world?</vt:lpstr>
      <vt:lpstr>Day 1</vt:lpstr>
      <vt:lpstr>Flow Chart The Paleo Indians Changing with the Times</vt:lpstr>
      <vt:lpstr>Understanding Character; Analyze/Evaluate</vt:lpstr>
      <vt:lpstr>Admiral Byrd: A Great Explorer</vt:lpstr>
      <vt:lpstr>Column Chart Admiral Byrd</vt:lpstr>
      <vt:lpstr>Titles and Abbreviations</vt:lpstr>
      <vt:lpstr>Title and Abbreviations</vt:lpstr>
      <vt:lpstr>Title and Abbreviations</vt:lpstr>
      <vt:lpstr>Title and Abbreviations</vt:lpstr>
      <vt:lpstr>Titles and Abbreviations</vt:lpstr>
      <vt:lpstr>Problem/Solution Paragraph</vt:lpstr>
      <vt:lpstr>Problem/Solution Paragraph</vt:lpstr>
      <vt:lpstr>Problem/Solution Paragraph</vt:lpstr>
      <vt:lpstr>Problem/Solution Paragraph</vt:lpstr>
      <vt:lpstr>Day 2</vt:lpstr>
      <vt:lpstr>Analyze/Evaluate</vt:lpstr>
      <vt:lpstr>Titles and Abbreviations</vt:lpstr>
      <vt:lpstr>Titles and Abbreviations</vt:lpstr>
      <vt:lpstr>Title and Abbreviations</vt:lpstr>
      <vt:lpstr>Title and Abbreviations</vt:lpstr>
      <vt:lpstr>Titles and Abbreviations</vt:lpstr>
      <vt:lpstr>Introduce the Focus Trait: Organization</vt:lpstr>
      <vt:lpstr>Introduce the Focus Trait: Organization</vt:lpstr>
      <vt:lpstr>Introduce the Focus Trait: Organization</vt:lpstr>
      <vt:lpstr>Day 3</vt:lpstr>
      <vt:lpstr>Titles and Abbreviations Review</vt:lpstr>
      <vt:lpstr>Titles and Abbreviations Review</vt:lpstr>
      <vt:lpstr>Titles and Abbreviations Review</vt:lpstr>
      <vt:lpstr>Titles and Abbreviations Review</vt:lpstr>
      <vt:lpstr>Prewriting Stating a Solution Clearly</vt:lpstr>
      <vt:lpstr>Prewriting Stating a Solution Clearly</vt:lpstr>
      <vt:lpstr>Prompt: Write a problem/solution paragraph about how to learn more about and interesting topic in history or culture.</vt:lpstr>
      <vt:lpstr>Day 4</vt:lpstr>
      <vt:lpstr>Perfect Tenses Review</vt:lpstr>
      <vt:lpstr>Perfect Tenses Review</vt:lpstr>
      <vt:lpstr>Perfect Tenses Review</vt:lpstr>
      <vt:lpstr>Suffixes Review</vt:lpstr>
      <vt:lpstr>Suffixes Review</vt:lpstr>
      <vt:lpstr>Suffixes Review</vt:lpstr>
      <vt:lpstr>Suffixes Review</vt:lpstr>
      <vt:lpstr>Suffixes Review</vt:lpstr>
      <vt:lpstr>Writing Transparency 17</vt:lpstr>
      <vt:lpstr>Apply</vt:lpstr>
      <vt:lpstr>Day 5</vt:lpstr>
      <vt:lpstr>Slide 46</vt:lpstr>
      <vt:lpstr>Apply</vt:lpstr>
      <vt:lpstr>Discuss Literature</vt:lpstr>
      <vt:lpstr>Discuss Literature</vt:lpstr>
      <vt:lpstr>Mystery of the Mummy Kids</vt:lpstr>
      <vt:lpstr>Day 1</vt:lpstr>
      <vt:lpstr>Vocabulary </vt:lpstr>
      <vt:lpstr>Vocabulary: we will insert words where they best fit the context.</vt:lpstr>
      <vt:lpstr>Reading the Book Pages 16-19</vt:lpstr>
      <vt:lpstr>Reading the Book Pages 20-23</vt:lpstr>
      <vt:lpstr>Character; Analyze and Evaluate Review (T358)</vt:lpstr>
      <vt:lpstr>Character; Analyze and Evaluate Review (T358)</vt:lpstr>
      <vt:lpstr>Character; Analyze and Evaluate Review (T358)</vt:lpstr>
      <vt:lpstr>Reading the Book Pages 24-27</vt:lpstr>
      <vt:lpstr>Analyze and Evaluate</vt:lpstr>
      <vt:lpstr>Connect to the Big Idea How does exploring expand our world?</vt:lpstr>
      <vt:lpstr>Skunk Scout</vt:lpstr>
      <vt:lpstr>Day 1</vt:lpstr>
      <vt:lpstr>Vocabulary</vt:lpstr>
      <vt:lpstr>Vocabulary: we will insert words where they best fit the context.</vt:lpstr>
      <vt:lpstr>Reading the Book Chapter 4</vt:lpstr>
      <vt:lpstr>Reading the Book Chapter 5</vt:lpstr>
      <vt:lpstr>Reading the Book Chapter 6</vt:lpstr>
      <vt:lpstr>Character; Analyze and Evaluate Review (T246)</vt:lpstr>
      <vt:lpstr>Character; Analyze and Evaluate Review (T246)</vt:lpstr>
      <vt:lpstr>Character; Analyze and Evaluate Review (T246)</vt:lpstr>
      <vt:lpstr>Analyze Character Traits (T248)</vt:lpstr>
      <vt:lpstr>Connect to the Big Idea How does exploring expand our world?</vt:lpstr>
      <vt:lpstr>Frindle</vt:lpstr>
      <vt:lpstr>Day 1</vt:lpstr>
      <vt:lpstr>Vocabulary</vt:lpstr>
      <vt:lpstr>Vocabulary: we will insert words where they best fit the context.</vt:lpstr>
      <vt:lpstr>Reading the Book Chapter 4</vt:lpstr>
      <vt:lpstr>Reading the Book Chapter 5</vt:lpstr>
      <vt:lpstr>Reading the Book Chapter 6</vt:lpstr>
      <vt:lpstr>Character; Analyze and Evaluate Review (T302)</vt:lpstr>
      <vt:lpstr>Character; Analyze and Evaluate Review (T302)</vt:lpstr>
      <vt:lpstr>Character; Analyze and Evaluate Review (T302)</vt:lpstr>
      <vt:lpstr>Infer Character (T304)</vt:lpstr>
      <vt:lpstr>Connect to the Big Idea How does exploring expand our world?</vt:lpstr>
    </vt:vector>
  </TitlesOfParts>
  <Company>Madera Unified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How does exploring expand our world?</dc:title>
  <dc:creator>Megan Kitt</dc:creator>
  <cp:lastModifiedBy>Megan Kitt</cp:lastModifiedBy>
  <cp:revision>7</cp:revision>
  <dcterms:created xsi:type="dcterms:W3CDTF">2011-04-23T20:57:38Z</dcterms:created>
  <dcterms:modified xsi:type="dcterms:W3CDTF">2011-04-23T20:58:20Z</dcterms:modified>
</cp:coreProperties>
</file>