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67.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viewProps.xml" ContentType="application/vnd.openxmlformats-officedocument.presentationml.viewProps+xml"/>
  <Override PartName="/ppt/slides/slide32.xml" ContentType="application/vnd.openxmlformats-officedocument.presentationml.slide+xml"/>
  <Override PartName="/ppt/slideLayouts/slideLayout7.xml" ContentType="application/vnd.openxmlformats-officedocument.presentationml.slideLayout+xml"/>
  <Override PartName="/ppt/slides/slide29.xml" ContentType="application/vnd.openxmlformats-officedocument.presentationml.slide+xml"/>
  <Override PartName="/ppt/slides/slide86.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diagrams/data1.xml" ContentType="application/vnd.openxmlformats-officedocument.drawingml.diagramData+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84" r:id="rId4"/>
    <p:sldId id="339" r:id="rId5"/>
    <p:sldId id="340" r:id="rId6"/>
    <p:sldId id="341" r:id="rId7"/>
    <p:sldId id="342" r:id="rId8"/>
    <p:sldId id="343" r:id="rId9"/>
    <p:sldId id="358" r:id="rId10"/>
    <p:sldId id="359" r:id="rId11"/>
    <p:sldId id="259" r:id="rId12"/>
    <p:sldId id="306" r:id="rId13"/>
    <p:sldId id="307" r:id="rId14"/>
    <p:sldId id="36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287" r:id="rId30"/>
    <p:sldId id="289" r:id="rId31"/>
    <p:sldId id="290" r:id="rId32"/>
    <p:sldId id="369" r:id="rId33"/>
    <p:sldId id="292" r:id="rId34"/>
    <p:sldId id="293" r:id="rId35"/>
    <p:sldId id="294" r:id="rId36"/>
    <p:sldId id="295" r:id="rId37"/>
    <p:sldId id="296" r:id="rId38"/>
    <p:sldId id="297" r:id="rId39"/>
    <p:sldId id="298" r:id="rId40"/>
    <p:sldId id="302" r:id="rId41"/>
    <p:sldId id="299" r:id="rId42"/>
    <p:sldId id="300" r:id="rId43"/>
    <p:sldId id="303" r:id="rId44"/>
    <p:sldId id="304" r:id="rId45"/>
    <p:sldId id="305" r:id="rId46"/>
    <p:sldId id="288"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277" r:id="rId64"/>
    <p:sldId id="345" r:id="rId65"/>
    <p:sldId id="346" r:id="rId66"/>
    <p:sldId id="347" r:id="rId67"/>
    <p:sldId id="348" r:id="rId68"/>
    <p:sldId id="349" r:id="rId69"/>
    <p:sldId id="350" r:id="rId70"/>
    <p:sldId id="360" r:id="rId71"/>
    <p:sldId id="361" r:id="rId72"/>
    <p:sldId id="362" r:id="rId73"/>
    <p:sldId id="281" r:id="rId74"/>
    <p:sldId id="282" r:id="rId75"/>
    <p:sldId id="283" r:id="rId76"/>
    <p:sldId id="278" r:id="rId77"/>
    <p:sldId id="351" r:id="rId78"/>
    <p:sldId id="353" r:id="rId79"/>
    <p:sldId id="354" r:id="rId80"/>
    <p:sldId id="355" r:id="rId81"/>
    <p:sldId id="363" r:id="rId82"/>
    <p:sldId id="285" r:id="rId83"/>
    <p:sldId id="356" r:id="rId84"/>
    <p:sldId id="357" r:id="rId85"/>
    <p:sldId id="364" r:id="rId86"/>
    <p:sldId id="365" r:id="rId87"/>
    <p:sldId id="280" r:id="rId88"/>
    <p:sldId id="286" r:id="rId89"/>
    <p:sldId id="366" r:id="rId90"/>
    <p:sldId id="367"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735D3-C5C2-0644-89F8-42FE2BC31E1F}" type="doc">
      <dgm:prSet loTypeId="urn:microsoft.com/office/officeart/2005/8/layout/venn1" loCatId="relationship" qsTypeId="urn:microsoft.com/office/officeart/2005/8/quickstyle/simple4" qsCatId="simple" csTypeId="urn:microsoft.com/office/officeart/2005/8/colors/accent1_2" csCatId="accent1" phldr="1"/>
      <dgm:spPr/>
    </dgm:pt>
    <dgm:pt modelId="{38EA2188-8BCD-E342-9A19-4C49DF5687D3}">
      <dgm:prSet phldrT="[Text]"/>
      <dgm:spPr/>
      <dgm:t>
        <a:bodyPr/>
        <a:lstStyle/>
        <a:p>
          <a:r>
            <a:rPr lang="en-US" u="sng" dirty="0" smtClean="0"/>
            <a:t>Then</a:t>
          </a:r>
          <a:endParaRPr lang="en-US" u="sng" dirty="0"/>
        </a:p>
      </dgm:t>
    </dgm:pt>
    <dgm:pt modelId="{0575815F-0030-E84E-A9A8-9F8152CF04E1}" type="parTrans" cxnId="{557F2579-3698-2747-87F7-83F38860B795}">
      <dgm:prSet/>
      <dgm:spPr/>
      <dgm:t>
        <a:bodyPr/>
        <a:lstStyle/>
        <a:p>
          <a:endParaRPr lang="en-US"/>
        </a:p>
      </dgm:t>
    </dgm:pt>
    <dgm:pt modelId="{03BEE4C0-2247-D34B-B2B4-85C489206301}" type="sibTrans" cxnId="{557F2579-3698-2747-87F7-83F38860B795}">
      <dgm:prSet/>
      <dgm:spPr/>
      <dgm:t>
        <a:bodyPr/>
        <a:lstStyle/>
        <a:p>
          <a:endParaRPr lang="en-US"/>
        </a:p>
      </dgm:t>
    </dgm:pt>
    <dgm:pt modelId="{C168D706-FF86-CD4C-B679-0A355DDB37C4}">
      <dgm:prSet phldrT="[Text]"/>
      <dgm:spPr/>
      <dgm:t>
        <a:bodyPr/>
        <a:lstStyle/>
        <a:p>
          <a:r>
            <a:rPr lang="en-US" u="sng" dirty="0" smtClean="0"/>
            <a:t>Now</a:t>
          </a:r>
          <a:endParaRPr lang="en-US" u="sng" dirty="0"/>
        </a:p>
      </dgm:t>
    </dgm:pt>
    <dgm:pt modelId="{A1507854-13F0-C849-BF9C-74526BEE68C0}" type="parTrans" cxnId="{0DF84EC4-D020-B94D-AD3A-D09CE185C0EF}">
      <dgm:prSet/>
      <dgm:spPr/>
      <dgm:t>
        <a:bodyPr/>
        <a:lstStyle/>
        <a:p>
          <a:endParaRPr lang="en-US"/>
        </a:p>
      </dgm:t>
    </dgm:pt>
    <dgm:pt modelId="{F04D8AE8-CEFD-6048-BAA1-1D7E229C8D95}" type="sibTrans" cxnId="{0DF84EC4-D020-B94D-AD3A-D09CE185C0EF}">
      <dgm:prSet/>
      <dgm:spPr/>
      <dgm:t>
        <a:bodyPr/>
        <a:lstStyle/>
        <a:p>
          <a:endParaRPr lang="en-US"/>
        </a:p>
      </dgm:t>
    </dgm:pt>
    <dgm:pt modelId="{5FF43B4A-1198-A94C-8C9D-2255CC55E6C7}" type="pres">
      <dgm:prSet presAssocID="{773735D3-C5C2-0644-89F8-42FE2BC31E1F}" presName="compositeShape" presStyleCnt="0">
        <dgm:presLayoutVars>
          <dgm:chMax val="7"/>
          <dgm:dir/>
          <dgm:resizeHandles val="exact"/>
        </dgm:presLayoutVars>
      </dgm:prSet>
      <dgm:spPr/>
    </dgm:pt>
    <dgm:pt modelId="{40E22D7A-8E00-494F-85E2-81E21AF7E338}" type="pres">
      <dgm:prSet presAssocID="{38EA2188-8BCD-E342-9A19-4C49DF5687D3}" presName="circ1" presStyleLbl="vennNode1" presStyleIdx="0" presStyleCnt="2"/>
      <dgm:spPr/>
      <dgm:t>
        <a:bodyPr/>
        <a:lstStyle/>
        <a:p>
          <a:endParaRPr lang="en-US"/>
        </a:p>
      </dgm:t>
    </dgm:pt>
    <dgm:pt modelId="{E4955968-83B3-634C-AD70-22B3E14C86A9}" type="pres">
      <dgm:prSet presAssocID="{38EA2188-8BCD-E342-9A19-4C49DF5687D3}" presName="circ1Tx" presStyleLbl="revTx" presStyleIdx="0" presStyleCnt="0">
        <dgm:presLayoutVars>
          <dgm:chMax val="0"/>
          <dgm:chPref val="0"/>
          <dgm:bulletEnabled val="1"/>
        </dgm:presLayoutVars>
      </dgm:prSet>
      <dgm:spPr/>
      <dgm:t>
        <a:bodyPr/>
        <a:lstStyle/>
        <a:p>
          <a:endParaRPr lang="en-US"/>
        </a:p>
      </dgm:t>
    </dgm:pt>
    <dgm:pt modelId="{722A6D20-E656-D143-B265-607C91CD0467}" type="pres">
      <dgm:prSet presAssocID="{C168D706-FF86-CD4C-B679-0A355DDB37C4}" presName="circ2" presStyleLbl="vennNode1" presStyleIdx="1" presStyleCnt="2"/>
      <dgm:spPr/>
      <dgm:t>
        <a:bodyPr/>
        <a:lstStyle/>
        <a:p>
          <a:endParaRPr lang="en-US"/>
        </a:p>
      </dgm:t>
    </dgm:pt>
    <dgm:pt modelId="{DC5E7AFF-AC9D-CC48-88B8-BB95B69E8CD3}" type="pres">
      <dgm:prSet presAssocID="{C168D706-FF86-CD4C-B679-0A355DDB37C4}" presName="circ2Tx" presStyleLbl="revTx" presStyleIdx="0" presStyleCnt="0">
        <dgm:presLayoutVars>
          <dgm:chMax val="0"/>
          <dgm:chPref val="0"/>
          <dgm:bulletEnabled val="1"/>
        </dgm:presLayoutVars>
      </dgm:prSet>
      <dgm:spPr/>
      <dgm:t>
        <a:bodyPr/>
        <a:lstStyle/>
        <a:p>
          <a:endParaRPr lang="en-US"/>
        </a:p>
      </dgm:t>
    </dgm:pt>
  </dgm:ptLst>
  <dgm:cxnLst>
    <dgm:cxn modelId="{0DF84EC4-D020-B94D-AD3A-D09CE185C0EF}" srcId="{773735D3-C5C2-0644-89F8-42FE2BC31E1F}" destId="{C168D706-FF86-CD4C-B679-0A355DDB37C4}" srcOrd="1" destOrd="0" parTransId="{A1507854-13F0-C849-BF9C-74526BEE68C0}" sibTransId="{F04D8AE8-CEFD-6048-BAA1-1D7E229C8D95}"/>
    <dgm:cxn modelId="{C4131475-0B2D-4E40-BBB9-30DA253181FF}" type="presOf" srcId="{C168D706-FF86-CD4C-B679-0A355DDB37C4}" destId="{722A6D20-E656-D143-B265-607C91CD0467}" srcOrd="0" destOrd="0" presId="urn:microsoft.com/office/officeart/2005/8/layout/venn1"/>
    <dgm:cxn modelId="{4003D4C5-7D8C-E942-AE37-DB2018232B81}" type="presOf" srcId="{38EA2188-8BCD-E342-9A19-4C49DF5687D3}" destId="{40E22D7A-8E00-494F-85E2-81E21AF7E338}" srcOrd="0" destOrd="0" presId="urn:microsoft.com/office/officeart/2005/8/layout/venn1"/>
    <dgm:cxn modelId="{557F2579-3698-2747-87F7-83F38860B795}" srcId="{773735D3-C5C2-0644-89F8-42FE2BC31E1F}" destId="{38EA2188-8BCD-E342-9A19-4C49DF5687D3}" srcOrd="0" destOrd="0" parTransId="{0575815F-0030-E84E-A9A8-9F8152CF04E1}" sibTransId="{03BEE4C0-2247-D34B-B2B4-85C489206301}"/>
    <dgm:cxn modelId="{BDB05934-B9FA-4342-8AF1-FE6526947A47}" type="presOf" srcId="{38EA2188-8BCD-E342-9A19-4C49DF5687D3}" destId="{E4955968-83B3-634C-AD70-22B3E14C86A9}" srcOrd="1" destOrd="0" presId="urn:microsoft.com/office/officeart/2005/8/layout/venn1"/>
    <dgm:cxn modelId="{BD624453-079E-4D48-AFC7-3FD5A86C78A2}" type="presOf" srcId="{773735D3-C5C2-0644-89F8-42FE2BC31E1F}" destId="{5FF43B4A-1198-A94C-8C9D-2255CC55E6C7}" srcOrd="0" destOrd="0" presId="urn:microsoft.com/office/officeart/2005/8/layout/venn1"/>
    <dgm:cxn modelId="{EDDCE14B-8AFB-EF4D-AFE8-CC145FE23C3A}" type="presOf" srcId="{C168D706-FF86-CD4C-B679-0A355DDB37C4}" destId="{DC5E7AFF-AC9D-CC48-88B8-BB95B69E8CD3}" srcOrd="1" destOrd="0" presId="urn:microsoft.com/office/officeart/2005/8/layout/venn1"/>
    <dgm:cxn modelId="{D8592CBC-2729-F748-AA45-CD41748F9F5C}" type="presParOf" srcId="{5FF43B4A-1198-A94C-8C9D-2255CC55E6C7}" destId="{40E22D7A-8E00-494F-85E2-81E21AF7E338}" srcOrd="0" destOrd="0" presId="urn:microsoft.com/office/officeart/2005/8/layout/venn1"/>
    <dgm:cxn modelId="{DB27C6E3-9986-DE41-BBA2-97DCBC1BC85D}" type="presParOf" srcId="{5FF43B4A-1198-A94C-8C9D-2255CC55E6C7}" destId="{E4955968-83B3-634C-AD70-22B3E14C86A9}" srcOrd="1" destOrd="0" presId="urn:microsoft.com/office/officeart/2005/8/layout/venn1"/>
    <dgm:cxn modelId="{935E9E10-6941-1A4A-9FA7-2C4646AF1E1E}" type="presParOf" srcId="{5FF43B4A-1198-A94C-8C9D-2255CC55E6C7}" destId="{722A6D20-E656-D143-B265-607C91CD0467}" srcOrd="2" destOrd="0" presId="urn:microsoft.com/office/officeart/2005/8/layout/venn1"/>
    <dgm:cxn modelId="{A122863D-C664-8D45-AD72-251188859160}" type="presParOf" srcId="{5FF43B4A-1198-A94C-8C9D-2255CC55E6C7}" destId="{DC5E7AFF-AC9D-CC48-88B8-BB95B69E8CD3}"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22D7A-8E00-494F-85E2-81E21AF7E338}">
      <dsp:nvSpPr>
        <dsp:cNvPr id="0" name=""/>
        <dsp:cNvSpPr/>
      </dsp:nvSpPr>
      <dsp:spPr>
        <a:xfrm>
          <a:off x="242023" y="12310"/>
          <a:ext cx="4501341" cy="450134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u="sng" kern="1200" dirty="0" smtClean="0"/>
            <a:t>Then</a:t>
          </a:r>
          <a:endParaRPr lang="en-US" sz="6500" u="sng" kern="1200" dirty="0"/>
        </a:p>
      </dsp:txBody>
      <dsp:txXfrm>
        <a:off x="870589" y="543115"/>
        <a:ext cx="2595368" cy="3439731"/>
      </dsp:txXfrm>
    </dsp:sp>
    <dsp:sp modelId="{722A6D20-E656-D143-B265-607C91CD0467}">
      <dsp:nvSpPr>
        <dsp:cNvPr id="0" name=""/>
        <dsp:cNvSpPr/>
      </dsp:nvSpPr>
      <dsp:spPr>
        <a:xfrm>
          <a:off x="3486234" y="12310"/>
          <a:ext cx="4501341" cy="450134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u="sng" kern="1200" dirty="0" smtClean="0"/>
            <a:t>Now</a:t>
          </a:r>
          <a:endParaRPr lang="en-US" sz="6500" u="sng" kern="1200" dirty="0"/>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E73B8-16EF-F441-AF34-909CBCD45A8A}" type="datetimeFigureOut">
              <a:rPr lang="en-US" smtClean="0"/>
              <a:pPr/>
              <a:t>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E73B8-16EF-F441-AF34-909CBCD45A8A}" type="datetimeFigureOut">
              <a:rPr lang="en-US" smtClean="0"/>
              <a:pPr/>
              <a:t>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E73B8-16EF-F441-AF34-909CBCD45A8A}" type="datetimeFigureOut">
              <a:rPr lang="en-US" smtClean="0"/>
              <a:pPr/>
              <a:t>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E73B8-16EF-F441-AF34-909CBCD45A8A}" type="datetimeFigureOut">
              <a:rPr lang="en-US" smtClean="0"/>
              <a:pPr/>
              <a:t>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E73B8-16EF-F441-AF34-909CBCD45A8A}" type="datetimeFigureOut">
              <a:rPr lang="en-US" smtClean="0"/>
              <a:pPr/>
              <a:t>4/11/11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E73B8-16EF-F441-AF34-909CBCD45A8A}" type="datetimeFigureOut">
              <a:rPr lang="en-US" smtClean="0"/>
              <a:pPr/>
              <a:t>4/11/11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E73B8-16EF-F441-AF34-909CBCD45A8A}" type="datetimeFigureOut">
              <a:rPr lang="en-US" smtClean="0"/>
              <a:pPr/>
              <a:t>4/11/11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E73B8-16EF-F441-AF34-909CBCD45A8A}" type="datetimeFigureOut">
              <a:rPr lang="en-US" smtClean="0"/>
              <a:pPr/>
              <a:t>4/11/11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E73B8-16EF-F441-AF34-909CBCD45A8A}" type="datetimeFigureOut">
              <a:rPr lang="en-US" smtClean="0"/>
              <a:pPr/>
              <a:t>4/11/11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E73B8-16EF-F441-AF34-909CBCD45A8A}" type="datetimeFigureOut">
              <a:rPr lang="en-US" smtClean="0"/>
              <a:pPr/>
              <a:t>4/11/11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E73B8-16EF-F441-AF34-909CBCD45A8A}" type="datetimeFigureOut">
              <a:rPr lang="en-US" smtClean="0"/>
              <a:pPr/>
              <a:t>4/11/11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58EC3-2C10-734A-83D7-6D81E989E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E73B8-16EF-F441-AF34-909CBCD45A8A}" type="datetimeFigureOut">
              <a:rPr lang="en-US" smtClean="0"/>
              <a:pPr/>
              <a:t>4/11/11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58EC3-2C10-734A-83D7-6D81E989E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15.xml"/><Relationship Id="rId4" Type="http://schemas.openxmlformats.org/officeDocument/2006/relationships/slide" Target="slide18.xml"/><Relationship Id="rId5" Type="http://schemas.openxmlformats.org/officeDocument/2006/relationships/slide" Target="slide22.xml"/><Relationship Id="rId6" Type="http://schemas.openxmlformats.org/officeDocument/2006/relationships/slide" Target="slide28.xml"/><Relationship Id="rId7" Type="http://schemas.openxmlformats.org/officeDocument/2006/relationships/image" Target="../media/image3.png"/><Relationship Id="rId8"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63.xml"/><Relationship Id="rId4" Type="http://schemas.openxmlformats.org/officeDocument/2006/relationships/slide" Target="slide76.xml"/><Relationship Id="rId5" Type="http://schemas.openxmlformats.org/officeDocument/2006/relationships/slide" Target="slide82.xml"/><Relationship Id="rId6" Type="http://schemas.openxmlformats.org/officeDocument/2006/relationships/slide" Target="slide87.xml"/><Relationship Id="rId7"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slide" Target="slide36.xml"/><Relationship Id="rId5" Type="http://schemas.openxmlformats.org/officeDocument/2006/relationships/slide" Target="slide40.xml"/><Relationship Id="rId6" Type="http://schemas.openxmlformats.org/officeDocument/2006/relationships/slide" Target="slide43.xml"/><Relationship Id="rId7" Type="http://schemas.openxmlformats.org/officeDocument/2006/relationships/image" Target="../media/image4.png"/><Relationship Id="rId8"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74.xml"/><Relationship Id="rId4" Type="http://schemas.openxmlformats.org/officeDocument/2006/relationships/slide" Target="slide4.xml"/><Relationship Id="rId5" Type="http://schemas.openxmlformats.org/officeDocument/2006/relationships/slide" Target="slide9.xml"/><Relationship Id="rId6" Type="http://schemas.openxmlformats.org/officeDocument/2006/relationships/slide" Target="slide11.xml"/><Relationship Id="rId7" Type="http://schemas.openxmlformats.org/officeDocument/2006/relationships/slide" Target="slide29.xml"/><Relationship Id="rId8" Type="http://schemas.openxmlformats.org/officeDocument/2006/relationships/slide" Target="slide46.xml"/><Relationship Id="rId9"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slide" Target="slide7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9.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4" Type="http://schemas.openxmlformats.org/officeDocument/2006/relationships/slide" Target="slide53.xml"/><Relationship Id="rId5" Type="http://schemas.openxmlformats.org/officeDocument/2006/relationships/slide" Target="slide57.xml"/><Relationship Id="rId6" Type="http://schemas.openxmlformats.org/officeDocument/2006/relationships/slide" Target="slide60.xml"/><Relationship Id="rId7" Type="http://schemas.openxmlformats.org/officeDocument/2006/relationships/image" Target="../media/image5.png"/><Relationship Id="rId8" Type="http://schemas.openxmlformats.org/officeDocument/2006/relationships/slide" Target="slide2.xml"/><Relationship Id="rId1" Type="http://schemas.openxmlformats.org/officeDocument/2006/relationships/slideLayout" Target="../slideLayouts/slideLayout4.xml"/><Relationship Id="rId2" Type="http://schemas.openxmlformats.org/officeDocument/2006/relationships/slide" Target="slide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6.xml"/></Relationships>
</file>

<file path=ppt/slides/_rels/slide63.xml.rels><?xml version="1.0" encoding="UTF-8" standalone="yes"?>
<Relationships xmlns="http://schemas.openxmlformats.org/package/2006/relationships"><Relationship Id="rId3" Type="http://schemas.openxmlformats.org/officeDocument/2006/relationships/slide" Target="slide70.xml"/><Relationship Id="rId4" Type="http://schemas.openxmlformats.org/officeDocument/2006/relationships/slide" Target="slide11.xml"/><Relationship Id="rId5" Type="http://schemas.openxmlformats.org/officeDocument/2006/relationships/slide" Target="slide29.xml"/><Relationship Id="rId6" Type="http://schemas.openxmlformats.org/officeDocument/2006/relationships/slide" Target="slide46.xml"/><Relationship Id="rId1" Type="http://schemas.openxmlformats.org/officeDocument/2006/relationships/slideLayout" Target="../slideLayouts/slideLayout5.xml"/><Relationship Id="rId2" Type="http://schemas.openxmlformats.org/officeDocument/2006/relationships/slide" Target="slide6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6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s>
</file>

<file path=ppt/slides/_rels/slide76.xml.rels><?xml version="1.0" encoding="UTF-8" standalone="yes"?>
<Relationships xmlns="http://schemas.openxmlformats.org/package/2006/relationships"><Relationship Id="rId3" Type="http://schemas.openxmlformats.org/officeDocument/2006/relationships/slide" Target="slide81.xml"/><Relationship Id="rId4" Type="http://schemas.openxmlformats.org/officeDocument/2006/relationships/slide" Target="slide11.xml"/><Relationship Id="rId5" Type="http://schemas.openxmlformats.org/officeDocument/2006/relationships/slide" Target="slide29.xml"/><Relationship Id="rId6" Type="http://schemas.openxmlformats.org/officeDocument/2006/relationships/slide" Target="slide46.xml"/><Relationship Id="rId1" Type="http://schemas.openxmlformats.org/officeDocument/2006/relationships/slideLayout" Target="../slideLayouts/slideLayout5.xml"/><Relationship Id="rId2" Type="http://schemas.openxmlformats.org/officeDocument/2006/relationships/slide" Target="slide7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76.xml"/></Relationships>
</file>

<file path=ppt/slides/_rels/slide82.xml.rels><?xml version="1.0" encoding="UTF-8" standalone="yes"?>
<Relationships xmlns="http://schemas.openxmlformats.org/package/2006/relationships"><Relationship Id="rId3" Type="http://schemas.openxmlformats.org/officeDocument/2006/relationships/slide" Target="slide85.xml"/><Relationship Id="rId4" Type="http://schemas.openxmlformats.org/officeDocument/2006/relationships/slide" Target="slide11.xml"/><Relationship Id="rId5" Type="http://schemas.openxmlformats.org/officeDocument/2006/relationships/slide" Target="slide29.xml"/><Relationship Id="rId6" Type="http://schemas.openxmlformats.org/officeDocument/2006/relationships/slide" Target="slide46.xml"/><Relationship Id="rId1" Type="http://schemas.openxmlformats.org/officeDocument/2006/relationships/slideLayout" Target="../slideLayouts/slideLayout5.xml"/><Relationship Id="rId2" Type="http://schemas.openxmlformats.org/officeDocument/2006/relationships/slide" Target="slide8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2.xm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4" Type="http://schemas.openxmlformats.org/officeDocument/2006/relationships/slide" Target="slide11.xml"/><Relationship Id="rId5" Type="http://schemas.openxmlformats.org/officeDocument/2006/relationships/slide" Target="slide29.xml"/><Relationship Id="rId6" Type="http://schemas.openxmlformats.org/officeDocument/2006/relationships/slide" Target="slide46.xml"/><Relationship Id="rId1" Type="http://schemas.openxmlformats.org/officeDocument/2006/relationships/slideLayout" Target="../slideLayouts/slideLayout5.xml"/><Relationship Id="rId2" Type="http://schemas.openxmlformats.org/officeDocument/2006/relationships/slide" Target="slide8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Journey to Discovery</a:t>
            </a:r>
            <a:endParaRPr lang="en-US" dirty="0"/>
          </a:p>
        </p:txBody>
      </p:sp>
      <p:sp>
        <p:nvSpPr>
          <p:cNvPr id="6" name="Content Placeholder 5"/>
          <p:cNvSpPr>
            <a:spLocks noGrp="1"/>
          </p:cNvSpPr>
          <p:nvPr>
            <p:ph sz="half" idx="1"/>
          </p:nvPr>
        </p:nvSpPr>
        <p:spPr/>
        <p:txBody>
          <a:bodyPr/>
          <a:lstStyle/>
          <a:p>
            <a:r>
              <a:rPr lang="en-US" b="1" u="sng" dirty="0" smtClean="0"/>
              <a:t>The Big Idea</a:t>
            </a:r>
          </a:p>
          <a:p>
            <a:pPr lvl="1"/>
            <a:r>
              <a:rPr lang="en-US" dirty="0" smtClean="0"/>
              <a:t>Discovery Takes Many Paths.</a:t>
            </a:r>
          </a:p>
          <a:p>
            <a:pPr lvl="2"/>
            <a:r>
              <a:rPr lang="en-US" dirty="0" smtClean="0"/>
              <a:t>Why might there be many paths to discovery?</a:t>
            </a:r>
          </a:p>
          <a:p>
            <a:pPr lvl="2"/>
            <a:r>
              <a:rPr lang="en-US" dirty="0" smtClean="0"/>
              <a:t>Is the journey to discovery a straight path or one that takes many turns?</a:t>
            </a:r>
          </a:p>
          <a:p>
            <a:pPr lvl="2"/>
            <a:r>
              <a:rPr lang="en-US" dirty="0" smtClean="0"/>
              <a:t>Why do you think so?</a:t>
            </a:r>
          </a:p>
        </p:txBody>
      </p:sp>
      <p:pic>
        <p:nvPicPr>
          <p:cNvPr id="8" name="Content Placeholder 7" descr="Screen shot 2011-03-08 at 11.33.12 AM.png"/>
          <p:cNvPicPr>
            <a:picLocks noGrp="1" noChangeAspect="1"/>
          </p:cNvPicPr>
          <p:nvPr>
            <p:ph sz="half" idx="2"/>
          </p:nvPr>
        </p:nvPicPr>
        <p:blipFill>
          <a:blip r:embed="rId2"/>
          <a:srcRect t="-34113" b="-34113"/>
          <a:stretch>
            <a:fillRect/>
          </a:stretch>
        </p:blipFill>
        <p:spPr>
          <a:xfrm>
            <a:off x="4648200" y="851926"/>
            <a:ext cx="4038600" cy="6006074"/>
          </a:xfr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3499"/>
          </a:xfrm>
        </p:spPr>
        <p:txBody>
          <a:bodyPr>
            <a:normAutofit fontScale="90000"/>
          </a:bodyPr>
          <a:lstStyle/>
          <a:p>
            <a:r>
              <a:rPr lang="en-US" dirty="0" smtClean="0"/>
              <a:t>Opinion Paragraph</a:t>
            </a:r>
            <a:endParaRPr lang="en-US" dirty="0"/>
          </a:p>
        </p:txBody>
      </p:sp>
      <p:sp>
        <p:nvSpPr>
          <p:cNvPr id="3" name="TextBox 2"/>
          <p:cNvSpPr txBox="1"/>
          <p:nvPr/>
        </p:nvSpPr>
        <p:spPr>
          <a:xfrm>
            <a:off x="433677" y="743499"/>
            <a:ext cx="8405691" cy="5940088"/>
          </a:xfrm>
          <a:prstGeom prst="rect">
            <a:avLst/>
          </a:prstGeom>
          <a:noFill/>
        </p:spPr>
        <p:txBody>
          <a:bodyPr wrap="square" rtlCol="0">
            <a:spAutoFit/>
          </a:bodyPr>
          <a:lstStyle/>
          <a:p>
            <a:r>
              <a:rPr lang="en-US" sz="2000" dirty="0" smtClean="0"/>
              <a:t>     We humans may be the smartest creatures on the planet, but there is reason to believe that other animals are intelligent, too.  For example, animals communicate with each other, using a range of sounds to signal danger, show where food is, and share other kinds of information.  The ability to solve problems is also a sign of intelligence.  Birds, for example, do not solve math problems, but they neatly solve the problem of migrating south.  Most convincing is the ability of many creatures to use tools.  The capuchin monkey uses rocks to smash open nutshells, beavers build intricate dams, and birds weave nests out of grass and straw.  All in all, it is clear that animals are smarter than we might think.</a:t>
            </a:r>
          </a:p>
          <a:p>
            <a:r>
              <a:rPr lang="en-US" sz="2000" dirty="0" smtClean="0"/>
              <a:t>	Animals may not write essays or draw maps, but they certainly are intelligent.  In fact, many species communicate in their own ways.  You might even say that animals do make maps – just look at how herds know when to move on to new feeding grounds, and how dolphins use sonar to travel from place to place.  For instance, dogs stretch their front legs out when they want to play, while gorillas stick out their tongues to show anger.  The ability to navigate is another sign of intelligence.  Lastly, some animals even use tools, such as chimpanzees, who have been using sticks to pull food into their cages in zoos.</a:t>
            </a:r>
            <a:endParaRPr lang="en-US" sz="2000" dirty="0"/>
          </a:p>
        </p:txBody>
      </p:sp>
      <p:sp>
        <p:nvSpPr>
          <p:cNvPr id="4" name="TextBox 3"/>
          <p:cNvSpPr txBox="1"/>
          <p:nvPr/>
        </p:nvSpPr>
        <p:spPr>
          <a:xfrm>
            <a:off x="7065180" y="6488668"/>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Mystery of the Mummy Kids</a:t>
            </a:r>
            <a:endParaRPr lang="en-US" dirty="0"/>
          </a:p>
        </p:txBody>
      </p:sp>
      <p:sp>
        <p:nvSpPr>
          <p:cNvPr id="3" name="Content Placeholder 2"/>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7" name="Content Placeholder 6" descr="Screen shot 2011-03-08 at 12.13.57 PM.png"/>
          <p:cNvPicPr>
            <a:picLocks noGrp="1" noChangeAspect="1"/>
          </p:cNvPicPr>
          <p:nvPr>
            <p:ph sz="half" idx="2"/>
          </p:nvPr>
        </p:nvPicPr>
        <p:blipFill>
          <a:blip r:embed="rId7"/>
          <a:srcRect t="-14290" b="-14290"/>
          <a:stretch>
            <a:fillRect/>
          </a:stretch>
        </p:blipFill>
        <p:spPr/>
      </p:pic>
      <p:sp>
        <p:nvSpPr>
          <p:cNvPr id="11" name="TextBox 10"/>
          <p:cNvSpPr txBox="1"/>
          <p:nvPr/>
        </p:nvSpPr>
        <p:spPr>
          <a:xfrm>
            <a:off x="6009523" y="6536592"/>
            <a:ext cx="1981169" cy="369332"/>
          </a:xfrm>
          <a:prstGeom prst="rect">
            <a:avLst/>
          </a:prstGeom>
          <a:noFill/>
        </p:spPr>
        <p:txBody>
          <a:bodyPr wrap="none" rtlCol="0">
            <a:spAutoFit/>
          </a:bodyPr>
          <a:lstStyle/>
          <a:p>
            <a:r>
              <a:rPr lang="en-US" dirty="0" smtClean="0">
                <a:hlinkClick r:id="rId8" action="ppaction://hlinksldjump"/>
              </a:rPr>
              <a:t>Back to Schedule</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Mysteries of the Mummy Kids</a:t>
            </a:r>
            <a:endParaRPr lang="en-US" dirty="0"/>
          </a:p>
        </p:txBody>
      </p:sp>
      <p:sp>
        <p:nvSpPr>
          <p:cNvPr id="3" name="Content Placeholder 2"/>
          <p:cNvSpPr>
            <a:spLocks noGrp="1"/>
          </p:cNvSpPr>
          <p:nvPr>
            <p:ph sz="half" idx="1"/>
          </p:nvPr>
        </p:nvSpPr>
        <p:spPr/>
        <p:txBody>
          <a:bodyPr>
            <a:normAutofit fontScale="92500"/>
          </a:bodyPr>
          <a:lstStyle/>
          <a:p>
            <a:r>
              <a:rPr lang="en-US" dirty="0" smtClean="0"/>
              <a:t>This book is about children excavated from various burial sites around the world who had been mummified.  The author presents research that describes the discovery, excavation, life stories, and lifestyles of the mummy kids.</a:t>
            </a:r>
            <a:endParaRPr lang="en-US" dirty="0"/>
          </a:p>
        </p:txBody>
      </p:sp>
      <p:sp>
        <p:nvSpPr>
          <p:cNvPr id="4" name="Content Placeholder 3"/>
          <p:cNvSpPr>
            <a:spLocks noGrp="1"/>
          </p:cNvSpPr>
          <p:nvPr>
            <p:ph sz="half" idx="2"/>
          </p:nvPr>
        </p:nvSpPr>
        <p:spPr/>
        <p:txBody>
          <a:bodyPr>
            <a:normAutofit fontScale="92500"/>
          </a:bodyPr>
          <a:lstStyle/>
          <a:p>
            <a:r>
              <a:rPr lang="en-US" dirty="0" smtClean="0"/>
              <a:t>Author: Kelly Milner Halls</a:t>
            </a:r>
          </a:p>
          <a:p>
            <a:r>
              <a:rPr lang="en-US" dirty="0" smtClean="0"/>
              <a:t>Genre: Nonfiction</a:t>
            </a:r>
          </a:p>
          <a:p>
            <a:pPr lvl="1"/>
            <a:r>
              <a:rPr lang="en-US" dirty="0" smtClean="0"/>
              <a:t>What is nonfiction?</a:t>
            </a:r>
          </a:p>
          <a:p>
            <a:pPr lvl="1"/>
            <a:r>
              <a:rPr lang="en-US" dirty="0" smtClean="0"/>
              <a:t>Give an example of a nonfiction book</a:t>
            </a:r>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Vocabulary</a:t>
            </a:r>
            <a:endParaRPr lang="en-US" dirty="0"/>
          </a:p>
        </p:txBody>
      </p:sp>
      <p:sp>
        <p:nvSpPr>
          <p:cNvPr id="5" name="Content Placeholder 4"/>
          <p:cNvSpPr>
            <a:spLocks noGrp="1"/>
          </p:cNvSpPr>
          <p:nvPr>
            <p:ph sz="half" idx="1"/>
          </p:nvPr>
        </p:nvSpPr>
        <p:spPr>
          <a:xfrm>
            <a:off x="457200" y="867415"/>
            <a:ext cx="4038600" cy="5793093"/>
          </a:xfrm>
        </p:spPr>
        <p:txBody>
          <a:bodyPr>
            <a:normAutofit fontScale="62500" lnSpcReduction="20000"/>
          </a:bodyPr>
          <a:lstStyle/>
          <a:p>
            <a:r>
              <a:rPr lang="en-US" sz="3429" u="sng" dirty="0" smtClean="0"/>
              <a:t>notable</a:t>
            </a:r>
            <a:r>
              <a:rPr lang="en-US" sz="3429" dirty="0" smtClean="0"/>
              <a:t>: important </a:t>
            </a:r>
          </a:p>
          <a:p>
            <a:pPr lvl="1"/>
            <a:r>
              <a:rPr lang="en-US" sz="2880" dirty="0" smtClean="0"/>
              <a:t>Who do you think is a </a:t>
            </a:r>
            <a:r>
              <a:rPr lang="en-US" sz="2880" u="sng" dirty="0" smtClean="0"/>
              <a:t>notable</a:t>
            </a:r>
            <a:r>
              <a:rPr lang="en-US" sz="2880" dirty="0" smtClean="0"/>
              <a:t> person?</a:t>
            </a:r>
          </a:p>
          <a:p>
            <a:r>
              <a:rPr lang="en-US" sz="3429" u="sng" dirty="0" smtClean="0"/>
              <a:t>incorporated</a:t>
            </a:r>
            <a:r>
              <a:rPr lang="en-US" sz="3429" dirty="0" smtClean="0"/>
              <a:t>: something new is added to what is already there</a:t>
            </a:r>
          </a:p>
          <a:p>
            <a:pPr lvl="1"/>
            <a:r>
              <a:rPr lang="en-US" sz="2880" dirty="0" smtClean="0"/>
              <a:t>How is a new student </a:t>
            </a:r>
            <a:r>
              <a:rPr lang="en-US" sz="2880" u="sng" dirty="0" smtClean="0"/>
              <a:t>incorporated</a:t>
            </a:r>
            <a:r>
              <a:rPr lang="en-US" sz="2880" dirty="0" smtClean="0"/>
              <a:t> into the class?</a:t>
            </a:r>
          </a:p>
          <a:p>
            <a:r>
              <a:rPr lang="en-US" sz="3429" u="sng" dirty="0" smtClean="0"/>
              <a:t>artifacts</a:t>
            </a:r>
            <a:r>
              <a:rPr lang="en-US" sz="3429" dirty="0" smtClean="0"/>
              <a:t>: objects crafted by humans long ago</a:t>
            </a:r>
          </a:p>
          <a:p>
            <a:pPr lvl="1"/>
            <a:r>
              <a:rPr lang="en-US" sz="2880" dirty="0" smtClean="0"/>
              <a:t>What are some </a:t>
            </a:r>
            <a:r>
              <a:rPr lang="en-US" sz="2880" u="sng" dirty="0" smtClean="0"/>
              <a:t>artifacts</a:t>
            </a:r>
            <a:r>
              <a:rPr lang="en-US" sz="2880" dirty="0" smtClean="0"/>
              <a:t> scientists look for?</a:t>
            </a:r>
          </a:p>
          <a:p>
            <a:r>
              <a:rPr lang="en-US" sz="3429" u="sng" dirty="0"/>
              <a:t>t</a:t>
            </a:r>
            <a:r>
              <a:rPr lang="en-US" sz="3429" u="sng" dirty="0" smtClean="0"/>
              <a:t>olerate</a:t>
            </a:r>
            <a:r>
              <a:rPr lang="en-US" sz="3429" dirty="0" smtClean="0"/>
              <a:t>: acceptance of an idea or person, not always happily</a:t>
            </a:r>
          </a:p>
          <a:p>
            <a:pPr lvl="1"/>
            <a:r>
              <a:rPr lang="en-US" sz="2880" dirty="0" smtClean="0"/>
              <a:t>How do you </a:t>
            </a:r>
            <a:r>
              <a:rPr lang="en-US" sz="2880" u="sng" dirty="0" smtClean="0"/>
              <a:t>tolerate</a:t>
            </a:r>
            <a:r>
              <a:rPr lang="en-US" sz="2880" dirty="0" smtClean="0"/>
              <a:t> someone who won’t stop talking?</a:t>
            </a:r>
          </a:p>
          <a:p>
            <a:r>
              <a:rPr lang="en-US" sz="3360" u="sng" dirty="0" smtClean="0"/>
              <a:t>fermented</a:t>
            </a:r>
            <a:r>
              <a:rPr lang="en-US" sz="3360" dirty="0" smtClean="0"/>
              <a:t>: chemical changes making something sour</a:t>
            </a:r>
          </a:p>
          <a:p>
            <a:pPr lvl="1"/>
            <a:r>
              <a:rPr lang="en-US" sz="2880" dirty="0" smtClean="0"/>
              <a:t>Why did the apple juice taste </a:t>
            </a:r>
            <a:r>
              <a:rPr lang="en-US" sz="2880" u="sng" dirty="0" smtClean="0"/>
              <a:t>fermented</a:t>
            </a:r>
            <a:r>
              <a:rPr lang="en-US" sz="2880" dirty="0" smtClean="0"/>
              <a:t>?</a:t>
            </a:r>
          </a:p>
          <a:p>
            <a:pPr>
              <a:buNone/>
            </a:pPr>
            <a:endParaRPr lang="en-US" u="sng" dirty="0" smtClean="0"/>
          </a:p>
        </p:txBody>
      </p:sp>
      <p:sp>
        <p:nvSpPr>
          <p:cNvPr id="6" name="Content Placeholder 5"/>
          <p:cNvSpPr>
            <a:spLocks noGrp="1"/>
          </p:cNvSpPr>
          <p:nvPr>
            <p:ph sz="half" idx="2"/>
          </p:nvPr>
        </p:nvSpPr>
        <p:spPr>
          <a:xfrm>
            <a:off x="4648200" y="867416"/>
            <a:ext cx="4038600" cy="5793092"/>
          </a:xfrm>
        </p:spPr>
        <p:txBody>
          <a:bodyPr>
            <a:normAutofit fontScale="62500" lnSpcReduction="20000"/>
          </a:bodyPr>
          <a:lstStyle/>
          <a:p>
            <a:r>
              <a:rPr lang="en-US" sz="3520" u="sng" dirty="0" smtClean="0"/>
              <a:t>chronicles</a:t>
            </a:r>
            <a:r>
              <a:rPr lang="en-US" sz="3520" dirty="0" smtClean="0"/>
              <a:t>: writing which tells what, when, and where something happened</a:t>
            </a:r>
          </a:p>
          <a:p>
            <a:pPr lvl="1"/>
            <a:r>
              <a:rPr lang="en-US" sz="3200" dirty="0" smtClean="0"/>
              <a:t>What information can we get from </a:t>
            </a:r>
            <a:r>
              <a:rPr lang="en-US" sz="3200" u="sng" dirty="0" smtClean="0"/>
              <a:t>chronicles</a:t>
            </a:r>
            <a:r>
              <a:rPr lang="en-US" sz="3200" dirty="0" smtClean="0"/>
              <a:t> of the mummy expeditions?</a:t>
            </a:r>
          </a:p>
          <a:p>
            <a:r>
              <a:rPr lang="en-US" sz="3520" u="sng" dirty="0" smtClean="0"/>
              <a:t>sanctuary</a:t>
            </a:r>
            <a:r>
              <a:rPr lang="en-US" sz="3520" dirty="0" smtClean="0"/>
              <a:t>: a safe place</a:t>
            </a:r>
          </a:p>
          <a:p>
            <a:pPr lvl="1"/>
            <a:r>
              <a:rPr lang="en-US" sz="3200" dirty="0" smtClean="0"/>
              <a:t>Where is your </a:t>
            </a:r>
            <a:r>
              <a:rPr lang="en-US" sz="3200" u="sng" dirty="0" smtClean="0"/>
              <a:t>sanctuary</a:t>
            </a:r>
            <a:r>
              <a:rPr lang="en-US" sz="3200" dirty="0" smtClean="0"/>
              <a:t>?</a:t>
            </a:r>
          </a:p>
          <a:p>
            <a:r>
              <a:rPr lang="en-US" sz="3520" u="sng" dirty="0" smtClean="0"/>
              <a:t>distinctive</a:t>
            </a:r>
            <a:r>
              <a:rPr lang="en-US" sz="3520" dirty="0" smtClean="0"/>
              <a:t>: set apart and different</a:t>
            </a:r>
          </a:p>
          <a:p>
            <a:pPr lvl="1"/>
            <a:r>
              <a:rPr lang="en-US" sz="3200" dirty="0" smtClean="0"/>
              <a:t>What is </a:t>
            </a:r>
            <a:r>
              <a:rPr lang="en-US" sz="3200" u="sng" dirty="0" smtClean="0"/>
              <a:t>distinctive</a:t>
            </a:r>
            <a:r>
              <a:rPr lang="en-US" sz="3200" dirty="0" smtClean="0"/>
              <a:t> about our school?</a:t>
            </a:r>
          </a:p>
          <a:p>
            <a:r>
              <a:rPr lang="en-US" sz="3520" u="sng" dirty="0" smtClean="0"/>
              <a:t>compacted</a:t>
            </a:r>
            <a:r>
              <a:rPr lang="en-US" sz="3520" dirty="0" smtClean="0"/>
              <a:t>: pressed together</a:t>
            </a:r>
          </a:p>
          <a:p>
            <a:pPr lvl="1"/>
            <a:r>
              <a:rPr lang="en-US" sz="3200" dirty="0" smtClean="0"/>
              <a:t>How would you separate papers that have </a:t>
            </a:r>
            <a:r>
              <a:rPr lang="en-US" sz="3200" u="sng" dirty="0" smtClean="0"/>
              <a:t>compacted</a:t>
            </a:r>
            <a:r>
              <a:rPr lang="en-US" sz="3200" dirty="0" smtClean="0"/>
              <a:t>?</a:t>
            </a:r>
          </a:p>
          <a:p>
            <a:r>
              <a:rPr lang="en-US" sz="3520" u="sng" dirty="0"/>
              <a:t>t</a:t>
            </a:r>
            <a:r>
              <a:rPr lang="en-US" sz="3520" u="sng" dirty="0" smtClean="0"/>
              <a:t>reacherous</a:t>
            </a:r>
            <a:r>
              <a:rPr lang="en-US" sz="3520" dirty="0" smtClean="0"/>
              <a:t>: dangerous</a:t>
            </a:r>
          </a:p>
          <a:p>
            <a:pPr lvl="1"/>
            <a:r>
              <a:rPr lang="en-US" sz="3200" dirty="0" smtClean="0"/>
              <a:t>Why is thin ice </a:t>
            </a:r>
            <a:r>
              <a:rPr lang="en-US" sz="3200" u="sng" dirty="0" smtClean="0"/>
              <a:t>treacherous</a:t>
            </a:r>
            <a:r>
              <a:rPr lang="en-US" sz="3200" dirty="0" smtClean="0"/>
              <a:t>?</a:t>
            </a:r>
            <a:endParaRPr lang="en-U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ircle(in)">
                                      <p:cBhvr>
                                        <p:cTn id="23" dur="2000"/>
                                        <p:tgtEl>
                                          <p:spTgt spid="5">
                                            <p:txEl>
                                              <p:pRg st="4" end="4"/>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circle(in)">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circle(in)">
                                      <p:cBhvr>
                                        <p:cTn id="31" dur="2000"/>
                                        <p:tgtEl>
                                          <p:spTgt spid="5">
                                            <p:txEl>
                                              <p:pRg st="6" end="6"/>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circle(in)">
                                      <p:cBhvr>
                                        <p:cTn id="34" dur="20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circle(in)">
                                      <p:cBhvr>
                                        <p:cTn id="39" dur="2000"/>
                                        <p:tgtEl>
                                          <p:spTgt spid="5">
                                            <p:txEl>
                                              <p:pRg st="8" end="8"/>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circle(in)">
                                      <p:cBhvr>
                                        <p:cTn id="42" dur="20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circle(in)">
                                      <p:cBhvr>
                                        <p:cTn id="47" dur="2000"/>
                                        <p:tgtEl>
                                          <p:spTgt spid="6">
                                            <p:txEl>
                                              <p:pRg st="0" end="0"/>
                                            </p:tx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circle(in)">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circle(in)">
                                      <p:cBhvr>
                                        <p:cTn id="55" dur="2000"/>
                                        <p:tgtEl>
                                          <p:spTgt spid="6">
                                            <p:txEl>
                                              <p:pRg st="2" end="2"/>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circle(in)">
                                      <p:cBhvr>
                                        <p:cTn id="58" dur="20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circle(in)">
                                      <p:cBhvr>
                                        <p:cTn id="63" dur="2000"/>
                                        <p:tgtEl>
                                          <p:spTgt spid="6">
                                            <p:txEl>
                                              <p:pRg st="4" end="4"/>
                                            </p:txEl>
                                          </p:spTgt>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circle(in)">
                                      <p:cBhvr>
                                        <p:cTn id="66" dur="20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circle(in)">
                                      <p:cBhvr>
                                        <p:cTn id="71" dur="2000"/>
                                        <p:tgtEl>
                                          <p:spTgt spid="6">
                                            <p:txEl>
                                              <p:pRg st="6" end="6"/>
                                            </p:txEl>
                                          </p:spTgt>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6">
                                            <p:txEl>
                                              <p:pRg st="7" end="7"/>
                                            </p:txEl>
                                          </p:spTgt>
                                        </p:tgtEl>
                                        <p:attrNameLst>
                                          <p:attrName>style.visibility</p:attrName>
                                        </p:attrNameLst>
                                      </p:cBhvr>
                                      <p:to>
                                        <p:strVal val="visible"/>
                                      </p:to>
                                    </p:set>
                                    <p:animEffect transition="in" filter="circle(in)">
                                      <p:cBhvr>
                                        <p:cTn id="74" dur="2000"/>
                                        <p:tgtEl>
                                          <p:spTgt spid="6">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Effect transition="in" filter="circle(in)">
                                      <p:cBhvr>
                                        <p:cTn id="79" dur="2000"/>
                                        <p:tgtEl>
                                          <p:spTgt spid="6">
                                            <p:txEl>
                                              <p:pRg st="8" end="8"/>
                                            </p:txEl>
                                          </p:spTgt>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circle(in)">
                                      <p:cBhvr>
                                        <p:cTn id="82"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Read Aloud</a:t>
            </a:r>
            <a:endParaRPr lang="en-US" dirty="0"/>
          </a:p>
        </p:txBody>
      </p:sp>
      <p:sp>
        <p:nvSpPr>
          <p:cNvPr id="3" name="Content Placeholder 2"/>
          <p:cNvSpPr>
            <a:spLocks noGrp="1"/>
          </p:cNvSpPr>
          <p:nvPr>
            <p:ph idx="1"/>
          </p:nvPr>
        </p:nvSpPr>
        <p:spPr/>
        <p:txBody>
          <a:bodyPr/>
          <a:lstStyle/>
          <a:p>
            <a:r>
              <a:rPr lang="en-US" dirty="0" smtClean="0"/>
              <a:t>“Journey to the Mummy Sites” (T342)</a:t>
            </a:r>
          </a:p>
          <a:p>
            <a:r>
              <a:rPr lang="en-US" dirty="0" smtClean="0"/>
              <a:t>What is the main idea of this piece of writing?</a:t>
            </a:r>
          </a:p>
          <a:p>
            <a:r>
              <a:rPr lang="en-US" dirty="0" smtClean="0"/>
              <a:t>Why is it important to study mummies?</a:t>
            </a:r>
          </a:p>
          <a:p>
            <a:endParaRPr lang="en-US" dirty="0"/>
          </a:p>
        </p:txBody>
      </p:sp>
      <p:sp>
        <p:nvSpPr>
          <p:cNvPr id="4" name="TextBox 3"/>
          <p:cNvSpPr txBox="1"/>
          <p:nvPr/>
        </p:nvSpPr>
        <p:spPr>
          <a:xfrm>
            <a:off x="6598084" y="6443654"/>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the book</a:t>
            </a:r>
            <a:endParaRPr lang="en-US" dirty="0"/>
          </a:p>
        </p:txBody>
      </p:sp>
      <p:sp>
        <p:nvSpPr>
          <p:cNvPr id="3" name="Content Placeholder 2"/>
          <p:cNvSpPr>
            <a:spLocks noGrp="1"/>
          </p:cNvSpPr>
          <p:nvPr>
            <p:ph idx="1"/>
          </p:nvPr>
        </p:nvSpPr>
        <p:spPr/>
        <p:txBody>
          <a:bodyPr/>
          <a:lstStyle/>
          <a:p>
            <a:r>
              <a:rPr lang="en-US" dirty="0" smtClean="0"/>
              <a:t>What is the title of this book?</a:t>
            </a:r>
          </a:p>
          <a:p>
            <a:r>
              <a:rPr lang="en-US" dirty="0" smtClean="0"/>
              <a:t>What do you think are the mysteries of the mummy kids?</a:t>
            </a:r>
          </a:p>
          <a:p>
            <a:r>
              <a:rPr lang="en-US" dirty="0" smtClean="0"/>
              <a:t>Judging by the title and the face on the cover, what do you think you’ll find out about the mummy in the picture?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Review:</a:t>
            </a:r>
            <a:br>
              <a:rPr lang="en-US" dirty="0" smtClean="0"/>
            </a:br>
            <a:r>
              <a:rPr lang="en-US" dirty="0" smtClean="0"/>
              <a:t>We will insert words where they best fit the context.</a:t>
            </a:r>
            <a:endParaRPr lang="en-US" dirty="0"/>
          </a:p>
        </p:txBody>
      </p:sp>
      <p:sp>
        <p:nvSpPr>
          <p:cNvPr id="3" name="Content Placeholder 2"/>
          <p:cNvSpPr>
            <a:spLocks noGrp="1"/>
          </p:cNvSpPr>
          <p:nvPr>
            <p:ph idx="1"/>
          </p:nvPr>
        </p:nvSpPr>
        <p:spPr>
          <a:xfrm>
            <a:off x="3575050" y="0"/>
            <a:ext cx="5111750" cy="6858000"/>
          </a:xfrm>
        </p:spPr>
        <p:txBody>
          <a:bodyPr>
            <a:normAutofit fontScale="70000" lnSpcReduction="20000"/>
          </a:bodyPr>
          <a:lstStyle/>
          <a:p>
            <a:r>
              <a:rPr lang="en-US" dirty="0" smtClean="0"/>
              <a:t>Something dangerous is:</a:t>
            </a:r>
          </a:p>
          <a:p>
            <a:r>
              <a:rPr lang="en-US" dirty="0" smtClean="0"/>
              <a:t>When chemical changes make something sour, it is:</a:t>
            </a:r>
          </a:p>
          <a:p>
            <a:r>
              <a:rPr lang="en-US" dirty="0" smtClean="0"/>
              <a:t>An event important enough to write down is:</a:t>
            </a:r>
          </a:p>
          <a:p>
            <a:r>
              <a:rPr lang="en-US" dirty="0" smtClean="0"/>
              <a:t>A glacier is </a:t>
            </a:r>
            <a:r>
              <a:rPr lang="en-US" u="sng" dirty="0" smtClean="0"/>
              <a:t>				</a:t>
            </a:r>
            <a:r>
              <a:rPr lang="en-US" dirty="0" smtClean="0"/>
              <a:t> snow.</a:t>
            </a:r>
          </a:p>
          <a:p>
            <a:r>
              <a:rPr lang="en-US" dirty="0" smtClean="0"/>
              <a:t>You </a:t>
            </a:r>
            <a:r>
              <a:rPr lang="en-US" u="sng" dirty="0" smtClean="0"/>
              <a:t>				</a:t>
            </a:r>
            <a:r>
              <a:rPr lang="en-US" dirty="0" smtClean="0"/>
              <a:t> something if you deal with it, even if you’re not happy about it.</a:t>
            </a:r>
          </a:p>
          <a:p>
            <a:r>
              <a:rPr lang="en-US" dirty="0" smtClean="0"/>
              <a:t>When something new is added to what is there already, it is: </a:t>
            </a:r>
          </a:p>
          <a:p>
            <a:r>
              <a:rPr lang="en-US" dirty="0" smtClean="0"/>
              <a:t>Something that is set apart and different is:</a:t>
            </a:r>
          </a:p>
          <a:p>
            <a:r>
              <a:rPr lang="en-US" dirty="0" smtClean="0"/>
              <a:t>An archeologist may look for </a:t>
            </a:r>
            <a:r>
              <a:rPr lang="en-US" u="sng" dirty="0" smtClean="0"/>
              <a:t>						</a:t>
            </a:r>
            <a:r>
              <a:rPr lang="en-US" dirty="0" smtClean="0"/>
              <a:t>, or objects crafted by humans long ago.</a:t>
            </a:r>
          </a:p>
          <a:p>
            <a:r>
              <a:rPr lang="en-US" dirty="0" smtClean="0"/>
              <a:t>A safe place is a  </a:t>
            </a:r>
            <a:r>
              <a:rPr lang="en-US" u="sng" dirty="0" smtClean="0"/>
              <a:t>					.</a:t>
            </a:r>
          </a:p>
          <a:p>
            <a:r>
              <a:rPr lang="en-US" dirty="0" smtClean="0"/>
              <a:t>Your journal is a </a:t>
            </a:r>
            <a:r>
              <a:rPr lang="en-US" u="sng" dirty="0" smtClean="0"/>
              <a:t>				</a:t>
            </a:r>
            <a:r>
              <a:rPr lang="en-US" dirty="0" smtClean="0"/>
              <a:t> because it tells what, when, and where something happened.</a:t>
            </a:r>
            <a:endParaRPr lang="en-US" dirty="0"/>
          </a:p>
        </p:txBody>
      </p:sp>
      <p:sp>
        <p:nvSpPr>
          <p:cNvPr id="4" name="Text Placeholder 3"/>
          <p:cNvSpPr>
            <a:spLocks noGrp="1"/>
          </p:cNvSpPr>
          <p:nvPr>
            <p:ph type="body" sz="half" idx="2"/>
          </p:nvPr>
        </p:nvSpPr>
        <p:spPr/>
        <p:txBody>
          <a:bodyPr>
            <a:normAutofit/>
          </a:bodyPr>
          <a:lstStyle/>
          <a:p>
            <a:r>
              <a:rPr lang="en-US" sz="2400" dirty="0" smtClean="0"/>
              <a:t>notable</a:t>
            </a:r>
          </a:p>
          <a:p>
            <a:r>
              <a:rPr lang="en-US" sz="2400" dirty="0" smtClean="0"/>
              <a:t>incorporated</a:t>
            </a:r>
          </a:p>
          <a:p>
            <a:r>
              <a:rPr lang="en-US" sz="2400" dirty="0" smtClean="0"/>
              <a:t>artifacts</a:t>
            </a:r>
          </a:p>
          <a:p>
            <a:r>
              <a:rPr lang="en-US" sz="2400" dirty="0" smtClean="0"/>
              <a:t>tolerate</a:t>
            </a:r>
          </a:p>
          <a:p>
            <a:r>
              <a:rPr lang="en-US" sz="2400" dirty="0" smtClean="0"/>
              <a:t>fermented</a:t>
            </a:r>
          </a:p>
          <a:p>
            <a:r>
              <a:rPr lang="en-US" sz="2400" dirty="0" smtClean="0"/>
              <a:t>chronicles</a:t>
            </a:r>
          </a:p>
          <a:p>
            <a:r>
              <a:rPr lang="en-US" sz="2400" dirty="0" smtClean="0"/>
              <a:t>sanctuary</a:t>
            </a:r>
          </a:p>
          <a:p>
            <a:r>
              <a:rPr lang="en-US" sz="2400" dirty="0" smtClean="0"/>
              <a:t>distinctive</a:t>
            </a:r>
          </a:p>
          <a:p>
            <a:r>
              <a:rPr lang="en-US" sz="2400" dirty="0" smtClean="0"/>
              <a:t>compacted</a:t>
            </a:r>
          </a:p>
          <a:p>
            <a:r>
              <a:rPr lang="en-US" sz="2400" dirty="0" smtClean="0"/>
              <a:t>treacherous</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 (pgs. 4-7)</a:t>
            </a:r>
            <a:endParaRPr lang="en-US" dirty="0"/>
          </a:p>
        </p:txBody>
      </p:sp>
      <p:sp>
        <p:nvSpPr>
          <p:cNvPr id="3" name="Content Placeholder 2"/>
          <p:cNvSpPr>
            <a:spLocks noGrp="1"/>
          </p:cNvSpPr>
          <p:nvPr>
            <p:ph idx="1"/>
          </p:nvPr>
        </p:nvSpPr>
        <p:spPr/>
        <p:txBody>
          <a:bodyPr/>
          <a:lstStyle/>
          <a:p>
            <a:r>
              <a:rPr lang="en-US" dirty="0" smtClean="0"/>
              <a:t>Before Reading:</a:t>
            </a:r>
          </a:p>
          <a:p>
            <a:pPr lvl="1"/>
            <a:r>
              <a:rPr lang="en-US" dirty="0" smtClean="0"/>
              <a:t>Remember to use text and graphic features.</a:t>
            </a:r>
          </a:p>
          <a:p>
            <a:pPr lvl="1"/>
            <a:r>
              <a:rPr lang="en-US" dirty="0" smtClean="0"/>
              <a:t>Use text details to visualize and form pictures in your mind.</a:t>
            </a:r>
          </a:p>
          <a:p>
            <a:r>
              <a:rPr lang="en-US" dirty="0" smtClean="0"/>
              <a:t>During Reading:</a:t>
            </a:r>
          </a:p>
          <a:p>
            <a:pPr lvl="1"/>
            <a:r>
              <a:rPr lang="en-US" dirty="0" smtClean="0"/>
              <a:t>Read the heading on page 5 to answer the following question:  What are the two types of mummification?</a:t>
            </a:r>
            <a:endParaRPr lang="en-US" dirty="0"/>
          </a:p>
        </p:txBody>
      </p:sp>
      <p:sp>
        <p:nvSpPr>
          <p:cNvPr id="4" name="TextBox 3"/>
          <p:cNvSpPr txBox="1"/>
          <p:nvPr/>
        </p:nvSpPr>
        <p:spPr>
          <a:xfrm>
            <a:off x="6334361" y="6398394"/>
            <a:ext cx="2395963"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i="1"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Meaning Words</a:t>
            </a:r>
            <a:endParaRPr lang="en-US" dirty="0"/>
          </a:p>
        </p:txBody>
      </p:sp>
      <p:sp>
        <p:nvSpPr>
          <p:cNvPr id="4" name="Text Placeholder 3"/>
          <p:cNvSpPr>
            <a:spLocks noGrp="1"/>
          </p:cNvSpPr>
          <p:nvPr>
            <p:ph type="body" idx="1"/>
          </p:nvPr>
        </p:nvSpPr>
        <p:spPr/>
        <p:txBody>
          <a:bodyPr>
            <a:normAutofit fontScale="85000" lnSpcReduction="20000"/>
          </a:bodyPr>
          <a:lstStyle/>
          <a:p>
            <a:r>
              <a:rPr lang="en-US" dirty="0" smtClean="0"/>
              <a:t>We will identify and use words with multiple meanings.</a:t>
            </a:r>
            <a:endParaRPr lang="en-US" dirty="0"/>
          </a:p>
        </p:txBody>
      </p:sp>
      <p:sp>
        <p:nvSpPr>
          <p:cNvPr id="5" name="Content Placeholder 4"/>
          <p:cNvSpPr>
            <a:spLocks noGrp="1"/>
          </p:cNvSpPr>
          <p:nvPr>
            <p:ph sz="half" idx="2"/>
          </p:nvPr>
        </p:nvSpPr>
        <p:spPr/>
        <p:txBody>
          <a:bodyPr/>
          <a:lstStyle/>
          <a:p>
            <a:r>
              <a:rPr lang="en-US" u="sng" dirty="0" smtClean="0"/>
              <a:t>Multiple meaning words</a:t>
            </a:r>
            <a:r>
              <a:rPr lang="en-US" dirty="0" smtClean="0"/>
              <a:t>: words that have more than one meaning depending on how they are used in a sentence.</a:t>
            </a:r>
            <a:endParaRPr lang="en-US" u="sng" dirty="0"/>
          </a:p>
        </p:txBody>
      </p:sp>
      <p:sp>
        <p:nvSpPr>
          <p:cNvPr id="6" name="Text Placeholder 5"/>
          <p:cNvSpPr>
            <a:spLocks noGrp="1"/>
          </p:cNvSpPr>
          <p:nvPr>
            <p:ph type="body" sz="quarter" idx="3"/>
          </p:nvPr>
        </p:nvSpPr>
        <p:spPr/>
        <p:txBody>
          <a:bodyPr/>
          <a:lstStyle/>
          <a:p>
            <a:r>
              <a:rPr lang="en-US" dirty="0" smtClean="0"/>
              <a:t>Skill</a:t>
            </a:r>
            <a:endParaRPr lang="en-US" dirty="0"/>
          </a:p>
        </p:txBody>
      </p:sp>
      <p:sp>
        <p:nvSpPr>
          <p:cNvPr id="7" name="Content Placeholder 6"/>
          <p:cNvSpPr>
            <a:spLocks noGrp="1"/>
          </p:cNvSpPr>
          <p:nvPr>
            <p:ph sz="quarter" idx="4"/>
          </p:nvPr>
        </p:nvSpPr>
        <p:spPr/>
        <p:txBody>
          <a:bodyPr/>
          <a:lstStyle/>
          <a:p>
            <a:r>
              <a:rPr lang="en-US" dirty="0" smtClean="0"/>
              <a:t>Think of all possible definitions of the word.</a:t>
            </a:r>
          </a:p>
          <a:p>
            <a:r>
              <a:rPr lang="en-US" dirty="0" smtClean="0"/>
              <a:t>Use context clues to determine which meaning is correct.</a:t>
            </a:r>
          </a:p>
          <a:p>
            <a:r>
              <a:rPr lang="en-US" u="sng" dirty="0" smtClean="0"/>
              <a:t>Example</a:t>
            </a:r>
            <a:r>
              <a:rPr lang="en-US" dirty="0" smtClean="0"/>
              <a:t>: monitor</a:t>
            </a:r>
          </a:p>
          <a:p>
            <a:pPr lvl="1"/>
            <a:r>
              <a:rPr lang="en-US" u="sng" dirty="0" smtClean="0"/>
              <a:t>Monitor</a:t>
            </a:r>
            <a:r>
              <a:rPr lang="en-US" dirty="0" smtClean="0"/>
              <a:t>: a lizard found in Australia</a:t>
            </a:r>
          </a:p>
          <a:p>
            <a:pPr lvl="1"/>
            <a:r>
              <a:rPr lang="en-US" u="sng" dirty="0" smtClean="0"/>
              <a:t>Monitor</a:t>
            </a:r>
            <a:r>
              <a:rPr lang="en-US" dirty="0" smtClean="0"/>
              <a:t>: to measure, or watch</a:t>
            </a:r>
            <a:endParaRPr lang="en-US" u="sng"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smtClean="0"/>
              <a:t>Meaning Words</a:t>
            </a:r>
            <a:endParaRPr lang="en-US"/>
          </a:p>
        </p:txBody>
      </p:sp>
      <p:sp>
        <p:nvSpPr>
          <p:cNvPr id="3" name="Content Placeholder 2"/>
          <p:cNvSpPr>
            <a:spLocks noGrp="1"/>
          </p:cNvSpPr>
          <p:nvPr>
            <p:ph sz="half" idx="1"/>
          </p:nvPr>
        </p:nvSpPr>
        <p:spPr/>
        <p:txBody>
          <a:bodyPr/>
          <a:lstStyle/>
          <a:p>
            <a:r>
              <a:rPr lang="en-US" b="1" dirty="0" smtClean="0"/>
              <a:t>I do:</a:t>
            </a:r>
          </a:p>
          <a:p>
            <a:pPr lvl="1"/>
            <a:r>
              <a:rPr lang="en-US" dirty="0" smtClean="0"/>
              <a:t>He found </a:t>
            </a:r>
            <a:r>
              <a:rPr lang="en-US" i="1" dirty="0" smtClean="0"/>
              <a:t>sanctuary</a:t>
            </a:r>
            <a:r>
              <a:rPr lang="en-US" dirty="0" smtClean="0"/>
              <a:t> from the rain in the building.</a:t>
            </a:r>
          </a:p>
          <a:p>
            <a:pPr lvl="1"/>
            <a:r>
              <a:rPr lang="en-US" dirty="0" smtClean="0"/>
              <a:t>The wedding was held in the </a:t>
            </a:r>
            <a:r>
              <a:rPr lang="en-US" i="1" dirty="0" smtClean="0"/>
              <a:t>sanctuary</a:t>
            </a:r>
            <a:r>
              <a:rPr lang="en-US" dirty="0" smtClean="0"/>
              <a:t>.</a:t>
            </a:r>
          </a:p>
          <a:p>
            <a:pPr lvl="1"/>
            <a:r>
              <a:rPr lang="en-US" dirty="0" smtClean="0"/>
              <a:t>What are the different meanings of </a:t>
            </a:r>
            <a:r>
              <a:rPr lang="en-US" i="1" dirty="0" smtClean="0"/>
              <a:t>sanctuary</a:t>
            </a:r>
            <a:r>
              <a:rPr lang="en-US" dirty="0" smtClean="0"/>
              <a:t>?</a:t>
            </a:r>
          </a:p>
        </p:txBody>
      </p:sp>
      <p:sp>
        <p:nvSpPr>
          <p:cNvPr id="4" name="Content Placeholder 3"/>
          <p:cNvSpPr>
            <a:spLocks noGrp="1"/>
          </p:cNvSpPr>
          <p:nvPr>
            <p:ph sz="half" idx="2"/>
          </p:nvPr>
        </p:nvSpPr>
        <p:spPr/>
        <p:txBody>
          <a:bodyPr/>
          <a:lstStyle/>
          <a:p>
            <a:r>
              <a:rPr lang="en-US" b="1" dirty="0" smtClean="0"/>
              <a:t>We do:</a:t>
            </a:r>
          </a:p>
          <a:p>
            <a:pPr lvl="1"/>
            <a:r>
              <a:rPr lang="en-US" dirty="0" smtClean="0"/>
              <a:t>Let’s write a sentence for each definition of </a:t>
            </a:r>
            <a:r>
              <a:rPr lang="en-US" i="1" dirty="0" smtClean="0"/>
              <a:t>sanctuary</a:t>
            </a:r>
            <a:r>
              <a:rPr lang="en-US" dirty="0" smtClean="0"/>
              <a:t>.</a:t>
            </a:r>
          </a:p>
          <a:p>
            <a:r>
              <a:rPr lang="en-US" b="1" dirty="0" smtClean="0"/>
              <a:t>You do:</a:t>
            </a:r>
          </a:p>
          <a:p>
            <a:pPr lvl="1"/>
            <a:r>
              <a:rPr lang="en-US" dirty="0" smtClean="0"/>
              <a:t>Write a descriptive sentence for each definition of </a:t>
            </a:r>
            <a:r>
              <a:rPr lang="en-US" i="1" dirty="0" smtClean="0"/>
              <a:t>sanctuary.</a:t>
            </a: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Week 1</a:t>
            </a:r>
            <a:br>
              <a:rPr lang="en-US" dirty="0" smtClean="0"/>
            </a:br>
            <a:r>
              <a:rPr lang="en-US" sz="3600" dirty="0" smtClean="0"/>
              <a:t>What helps animals know their world?</a:t>
            </a:r>
            <a:endParaRPr lang="en-US" dirty="0"/>
          </a:p>
        </p:txBody>
      </p:sp>
      <p:sp>
        <p:nvSpPr>
          <p:cNvPr id="3" name="Content Placeholder 2"/>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5" name="Content Placeholder 4" descr="Screen shot 2011-03-08 at 11.47.48 AM.png"/>
          <p:cNvPicPr>
            <a:picLocks noGrp="1" noChangeAspect="1"/>
          </p:cNvPicPr>
          <p:nvPr>
            <p:ph sz="half" idx="2"/>
          </p:nvPr>
        </p:nvPicPr>
        <p:blipFill>
          <a:blip r:embed="rId7"/>
          <a:srcRect l="-7381" r="-7381"/>
          <a:stretch>
            <a:fillRect/>
          </a:stretch>
        </p:blipFill>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Meaning Words</a:t>
            </a:r>
            <a:endParaRPr lang="en-US" dirty="0"/>
          </a:p>
        </p:txBody>
      </p:sp>
      <p:sp>
        <p:nvSpPr>
          <p:cNvPr id="3" name="Content Placeholder 2"/>
          <p:cNvSpPr>
            <a:spLocks noGrp="1"/>
          </p:cNvSpPr>
          <p:nvPr>
            <p:ph idx="1"/>
          </p:nvPr>
        </p:nvSpPr>
        <p:spPr/>
        <p:txBody>
          <a:bodyPr>
            <a:normAutofit/>
          </a:bodyPr>
          <a:lstStyle/>
          <a:p>
            <a:r>
              <a:rPr lang="en-US" dirty="0" smtClean="0"/>
              <a:t>With your partner come up with as many multiple meaning words as you can in 3 minutes.</a:t>
            </a:r>
          </a:p>
          <a:p>
            <a:r>
              <a:rPr lang="en-US" dirty="0" smtClean="0"/>
              <a:t>Let’s record our M&amp;M words on our chart.</a:t>
            </a:r>
          </a:p>
          <a:p>
            <a:r>
              <a:rPr lang="en-US" dirty="0" smtClean="0"/>
              <a:t>Select 5 words from the chart and write a sentence for each of the meanings of the word. (Like we did for </a:t>
            </a:r>
            <a:r>
              <a:rPr lang="en-US" i="1" dirty="0" smtClean="0"/>
              <a:t>sanctuary</a:t>
            </a:r>
            <a:r>
              <a:rPr lang="en-US" dirty="0" smtClean="0"/>
              <a:t>.)</a:t>
            </a:r>
          </a:p>
          <a:p>
            <a:pPr>
              <a:buNone/>
            </a:pPr>
            <a:endParaRPr lang="en-US" dirty="0" smtClean="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 (pg. 8-11)</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Before Reading:</a:t>
            </a:r>
          </a:p>
          <a:p>
            <a:pPr lvl="1"/>
            <a:r>
              <a:rPr lang="en-US" dirty="0" smtClean="0"/>
              <a:t>Remember to use text and graphic features.</a:t>
            </a:r>
          </a:p>
          <a:p>
            <a:pPr lvl="1"/>
            <a:r>
              <a:rPr lang="en-US" dirty="0" smtClean="0"/>
              <a:t>Use text details to visualize and form pictures in your mind.</a:t>
            </a:r>
          </a:p>
          <a:p>
            <a:r>
              <a:rPr lang="en-US" dirty="0" smtClean="0"/>
              <a:t>During Reading:</a:t>
            </a:r>
          </a:p>
          <a:p>
            <a:pPr lvl="1"/>
            <a:r>
              <a:rPr lang="en-US" dirty="0" smtClean="0"/>
              <a:t>Look at the picture on page 8.  Why would this terrain make the trip to the site of El </a:t>
            </a:r>
            <a:r>
              <a:rPr lang="en-US" dirty="0" err="1" smtClean="0"/>
              <a:t>Plomo</a:t>
            </a:r>
            <a:r>
              <a:rPr lang="en-US" dirty="0" smtClean="0"/>
              <a:t> difficult?</a:t>
            </a:r>
          </a:p>
          <a:p>
            <a:pPr lvl="1"/>
            <a:r>
              <a:rPr lang="en-US" dirty="0" smtClean="0"/>
              <a:t>The picture on page 10 shows El </a:t>
            </a:r>
            <a:r>
              <a:rPr lang="en-US" dirty="0" err="1" smtClean="0"/>
              <a:t>Plomo</a:t>
            </a:r>
            <a:r>
              <a:rPr lang="en-US" dirty="0" smtClean="0"/>
              <a:t>.  Where is the mummy being taken? Why?</a:t>
            </a:r>
          </a:p>
          <a:p>
            <a:pPr>
              <a:buNone/>
            </a:pPr>
            <a:r>
              <a:rPr lang="en-US" dirty="0" smtClean="0"/>
              <a:t>	</a:t>
            </a:r>
            <a:endParaRPr lang="en-US" dirty="0"/>
          </a:p>
        </p:txBody>
      </p:sp>
      <p:sp>
        <p:nvSpPr>
          <p:cNvPr id="5" name="TextBox 4"/>
          <p:cNvSpPr txBox="1"/>
          <p:nvPr/>
        </p:nvSpPr>
        <p:spPr>
          <a:xfrm>
            <a:off x="6288315" y="6505613"/>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5" name="Text Placeholder 4"/>
          <p:cNvSpPr>
            <a:spLocks noGrp="1"/>
          </p:cNvSpPr>
          <p:nvPr>
            <p:ph type="body" idx="1"/>
          </p:nvPr>
        </p:nvSpPr>
        <p:spPr/>
        <p:txBody>
          <a:bodyPr>
            <a:normAutofit fontScale="77500" lnSpcReduction="20000"/>
          </a:bodyPr>
          <a:lstStyle/>
          <a:p>
            <a:r>
              <a:rPr lang="en-US" dirty="0" smtClean="0"/>
              <a:t>We will use text and graphic features to visualize information.</a:t>
            </a:r>
            <a:endParaRPr lang="en-US" dirty="0"/>
          </a:p>
        </p:txBody>
      </p:sp>
      <p:sp>
        <p:nvSpPr>
          <p:cNvPr id="6" name="Content Placeholder 5"/>
          <p:cNvSpPr>
            <a:spLocks noGrp="1"/>
          </p:cNvSpPr>
          <p:nvPr>
            <p:ph sz="half" idx="2"/>
          </p:nvPr>
        </p:nvSpPr>
        <p:spPr/>
        <p:txBody>
          <a:bodyPr/>
          <a:lstStyle/>
          <a:p>
            <a:r>
              <a:rPr lang="en-US" dirty="0" smtClean="0"/>
              <a:t>I am going to read you a paragraph from our story.  As I read I want you to draw a picture of what you are seeing in your head.</a:t>
            </a:r>
          </a:p>
          <a:p>
            <a:r>
              <a:rPr lang="en-US" dirty="0" smtClean="0"/>
              <a:t>What details did you include in your picture?  Why?</a:t>
            </a:r>
            <a:endParaRPr lang="en-US" dirty="0"/>
          </a:p>
        </p:txBody>
      </p:sp>
      <p:sp>
        <p:nvSpPr>
          <p:cNvPr id="7" name="Text Placeholder 6"/>
          <p:cNvSpPr>
            <a:spLocks noGrp="1"/>
          </p:cNvSpPr>
          <p:nvPr>
            <p:ph type="body" sz="quarter" idx="3"/>
          </p:nvPr>
        </p:nvSpPr>
        <p:spPr/>
        <p:txBody>
          <a:bodyPr/>
          <a:lstStyle/>
          <a:p>
            <a:r>
              <a:rPr lang="en-US" dirty="0" smtClean="0"/>
              <a:t>Concept</a:t>
            </a:r>
            <a:endParaRPr lang="en-US" dirty="0"/>
          </a:p>
        </p:txBody>
      </p:sp>
      <p:sp>
        <p:nvSpPr>
          <p:cNvPr id="8" name="Content Placeholder 7"/>
          <p:cNvSpPr>
            <a:spLocks noGrp="1"/>
          </p:cNvSpPr>
          <p:nvPr>
            <p:ph sz="quarter" idx="4"/>
          </p:nvPr>
        </p:nvSpPr>
        <p:spPr/>
        <p:txBody>
          <a:bodyPr/>
          <a:lstStyle/>
          <a:p>
            <a:r>
              <a:rPr lang="en-US" u="sng" dirty="0" smtClean="0"/>
              <a:t>Visualize</a:t>
            </a:r>
            <a:r>
              <a:rPr lang="en-US" dirty="0" smtClean="0"/>
              <a:t>: use text details to draw pictures in your mind.</a:t>
            </a:r>
          </a:p>
          <a:p>
            <a:r>
              <a:rPr lang="en-US" u="sng" dirty="0" smtClean="0"/>
              <a:t>Text and graphic features</a:t>
            </a:r>
            <a:r>
              <a:rPr lang="en-US" dirty="0" smtClean="0"/>
              <a:t>: include the chapter title, captions, charts, graphs, and pictures that add details to the text.</a:t>
            </a:r>
            <a:endParaRPr lang="en-US" u="sng" dirty="0"/>
          </a:p>
        </p:txBody>
      </p:sp>
      <p:sp>
        <p:nvSpPr>
          <p:cNvPr id="9" name="TextBox 8"/>
          <p:cNvSpPr txBox="1"/>
          <p:nvPr/>
        </p:nvSpPr>
        <p:spPr>
          <a:xfrm>
            <a:off x="207340" y="5657671"/>
            <a:ext cx="8479460" cy="1200329"/>
          </a:xfrm>
          <a:prstGeom prst="rect">
            <a:avLst/>
          </a:prstGeom>
          <a:noFill/>
        </p:spPr>
        <p:txBody>
          <a:bodyPr wrap="square" rtlCol="0">
            <a:spAutoFit/>
          </a:bodyPr>
          <a:lstStyle/>
          <a:p>
            <a:r>
              <a:rPr lang="en-US" b="1" u="sng" dirty="0" smtClean="0"/>
              <a:t>Importance</a:t>
            </a:r>
            <a:r>
              <a:rPr lang="en-US" dirty="0" smtClean="0"/>
              <a:t>:  Identifying and analyzing the graphic features in a text provides additional information.  Your comprehension is better if you can picture what you read in your mind.  </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3" name="Text Placeholder 2"/>
          <p:cNvSpPr>
            <a:spLocks noGrp="1"/>
          </p:cNvSpPr>
          <p:nvPr>
            <p:ph type="body" idx="1"/>
          </p:nvPr>
        </p:nvSpPr>
        <p:spPr>
          <a:xfrm>
            <a:off x="457200" y="1097757"/>
            <a:ext cx="4040188" cy="639762"/>
          </a:xfrm>
        </p:spPr>
        <p:txBody>
          <a:bodyPr/>
          <a:lstStyle/>
          <a:p>
            <a:r>
              <a:rPr lang="en-US" dirty="0" smtClean="0"/>
              <a:t>Skill</a:t>
            </a:r>
            <a:endParaRPr lang="en-US" dirty="0"/>
          </a:p>
        </p:txBody>
      </p:sp>
      <p:sp>
        <p:nvSpPr>
          <p:cNvPr id="4" name="Content Placeholder 3"/>
          <p:cNvSpPr>
            <a:spLocks noGrp="1"/>
          </p:cNvSpPr>
          <p:nvPr>
            <p:ph sz="half" idx="2"/>
          </p:nvPr>
        </p:nvSpPr>
        <p:spPr>
          <a:xfrm>
            <a:off x="457200" y="1737519"/>
            <a:ext cx="4040188" cy="3951288"/>
          </a:xfrm>
        </p:spPr>
        <p:txBody>
          <a:bodyPr/>
          <a:lstStyle/>
          <a:p>
            <a:r>
              <a:rPr lang="en-US" dirty="0" smtClean="0"/>
              <a:t>Create a Feature Map.</a:t>
            </a:r>
          </a:p>
          <a:p>
            <a:r>
              <a:rPr lang="en-US" dirty="0" smtClean="0"/>
              <a:t>In the first column list the types of graphic features.</a:t>
            </a:r>
          </a:p>
          <a:p>
            <a:r>
              <a:rPr lang="en-US" dirty="0" smtClean="0"/>
              <a:t>Write in the headings for pages 6-15.</a:t>
            </a:r>
          </a:p>
          <a:p>
            <a:endParaRPr lang="en-US" dirty="0"/>
          </a:p>
        </p:txBody>
      </p:sp>
      <p:sp>
        <p:nvSpPr>
          <p:cNvPr id="14" name="Text Placeholder 13"/>
          <p:cNvSpPr>
            <a:spLocks noGrp="1"/>
          </p:cNvSpPr>
          <p:nvPr>
            <p:ph type="body" sz="quarter" idx="3"/>
          </p:nvPr>
        </p:nvSpPr>
        <p:spPr>
          <a:xfrm>
            <a:off x="4645025" y="2728904"/>
            <a:ext cx="4041775" cy="2178214"/>
          </a:xfrm>
        </p:spPr>
        <p:txBody>
          <a:bodyPr>
            <a:normAutofit/>
          </a:bodyPr>
          <a:lstStyle/>
          <a:p>
            <a:pPr>
              <a:buFont typeface="Arial"/>
              <a:buChar char="•"/>
            </a:pPr>
            <a:r>
              <a:rPr lang="en-US" b="0" dirty="0" smtClean="0"/>
              <a:t> Record which graphic features appear in which sections by listing the page number in the appropriate column.</a:t>
            </a:r>
          </a:p>
          <a:p>
            <a:endParaRPr lang="en-US" b="0" dirty="0" smtClean="0"/>
          </a:p>
          <a:p>
            <a:pPr>
              <a:buFont typeface="Arial"/>
              <a:buChar char="•"/>
            </a:pPr>
            <a:endParaRPr lang="en-US" b="0" dirty="0" smtClean="0"/>
          </a:p>
          <a:p>
            <a:endParaRPr lang="en-US" b="0" dirty="0"/>
          </a:p>
        </p:txBody>
      </p:sp>
      <p:graphicFrame>
        <p:nvGraphicFramePr>
          <p:cNvPr id="7" name="Content Placeholder 6"/>
          <p:cNvGraphicFramePr>
            <a:graphicFrameLocks noGrp="1"/>
          </p:cNvGraphicFramePr>
          <p:nvPr>
            <p:ph sz="quarter" idx="4"/>
          </p:nvPr>
        </p:nvGraphicFramePr>
        <p:xfrm>
          <a:off x="502476" y="4002677"/>
          <a:ext cx="8377253" cy="2577450"/>
        </p:xfrm>
        <a:graphic>
          <a:graphicData uri="http://schemas.openxmlformats.org/drawingml/2006/table">
            <a:tbl>
              <a:tblPr firstRow="1" bandRow="1">
                <a:tableStyleId>{5C22544A-7EE6-4342-B048-85BDC9FD1C3A}</a:tableStyleId>
              </a:tblPr>
              <a:tblGrid>
                <a:gridCol w="1851303"/>
                <a:gridCol w="1499600"/>
                <a:gridCol w="1675450"/>
                <a:gridCol w="1675450"/>
                <a:gridCol w="1675450"/>
              </a:tblGrid>
              <a:tr h="1114410">
                <a:tc>
                  <a:txBody>
                    <a:bodyPr/>
                    <a:lstStyle/>
                    <a:p>
                      <a:r>
                        <a:rPr lang="en-US" dirty="0" smtClean="0"/>
                        <a:t>Features</a:t>
                      </a:r>
                      <a:endParaRPr lang="en-US" dirty="0"/>
                    </a:p>
                  </a:txBody>
                  <a:tcPr/>
                </a:tc>
                <a:tc>
                  <a:txBody>
                    <a:bodyPr/>
                    <a:lstStyle/>
                    <a:p>
                      <a:r>
                        <a:rPr lang="en-US" dirty="0" smtClean="0"/>
                        <a:t>Who Were the Incas?</a:t>
                      </a:r>
                      <a:endParaRPr lang="en-US" dirty="0"/>
                    </a:p>
                  </a:txBody>
                  <a:tcPr/>
                </a:tc>
                <a:tc>
                  <a:txBody>
                    <a:bodyPr/>
                    <a:lstStyle/>
                    <a:p>
                      <a:r>
                        <a:rPr lang="en-US" dirty="0" smtClean="0"/>
                        <a:t>El </a:t>
                      </a:r>
                      <a:r>
                        <a:rPr lang="en-US" dirty="0" err="1" smtClean="0"/>
                        <a:t>Plomo</a:t>
                      </a:r>
                      <a:r>
                        <a:rPr lang="en-US" dirty="0" smtClean="0"/>
                        <a:t> Boy of Chile</a:t>
                      </a:r>
                      <a:endParaRPr lang="en-US" dirty="0"/>
                    </a:p>
                  </a:txBody>
                  <a:tcPr/>
                </a:tc>
                <a:tc>
                  <a:txBody>
                    <a:bodyPr/>
                    <a:lstStyle/>
                    <a:p>
                      <a:r>
                        <a:rPr lang="en-US" dirty="0" smtClean="0"/>
                        <a:t>What did Incan Children Do?</a:t>
                      </a:r>
                      <a:endParaRPr lang="en-US" dirty="0"/>
                    </a:p>
                  </a:txBody>
                  <a:tcPr/>
                </a:tc>
                <a:tc>
                  <a:txBody>
                    <a:bodyPr/>
                    <a:lstStyle/>
                    <a:p>
                      <a:r>
                        <a:rPr lang="en-US" dirty="0" smtClean="0"/>
                        <a:t>Juanita: the Ice Maiden of</a:t>
                      </a:r>
                      <a:r>
                        <a:rPr lang="en-US" baseline="0" dirty="0" smtClean="0"/>
                        <a:t> Peru</a:t>
                      </a:r>
                      <a:endParaRPr lang="en-US" dirty="0"/>
                    </a:p>
                  </a:txBody>
                  <a:tcPr/>
                </a:tc>
              </a:tr>
              <a:tr h="342895">
                <a:tc>
                  <a:txBody>
                    <a:bodyPr/>
                    <a:lstStyle/>
                    <a:p>
                      <a:r>
                        <a:rPr lang="en-US" dirty="0" smtClean="0"/>
                        <a:t>Map</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42895">
                <a:tc>
                  <a:txBody>
                    <a:bodyPr/>
                    <a:lstStyle/>
                    <a:p>
                      <a:r>
                        <a:rPr lang="en-US" dirty="0" smtClean="0"/>
                        <a:t>Sidebar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42895">
                <a:tc>
                  <a:txBody>
                    <a:bodyPr/>
                    <a:lstStyle/>
                    <a:p>
                      <a:r>
                        <a:rPr lang="en-US" dirty="0" smtClean="0"/>
                        <a:t>Photo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42895">
                <a:tc>
                  <a:txBody>
                    <a:bodyPr/>
                    <a:lstStyle/>
                    <a:p>
                      <a:r>
                        <a:rPr lang="en-US" dirty="0" smtClean="0"/>
                        <a:t>Caption</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8" name="TextBox 7"/>
          <p:cNvSpPr txBox="1"/>
          <p:nvPr/>
        </p:nvSpPr>
        <p:spPr>
          <a:xfrm>
            <a:off x="3614316" y="3633345"/>
            <a:ext cx="1223637" cy="369332"/>
          </a:xfrm>
          <a:prstGeom prst="rect">
            <a:avLst/>
          </a:prstGeom>
          <a:noFill/>
        </p:spPr>
        <p:txBody>
          <a:bodyPr wrap="none" rtlCol="0">
            <a:spAutoFit/>
          </a:bodyPr>
          <a:lstStyle/>
          <a:p>
            <a:r>
              <a:rPr lang="en-US" b="1" u="sng" dirty="0" smtClean="0"/>
              <a:t>Headings</a:t>
            </a:r>
            <a:endParaRPr lang="en-US" b="1" u="sng" dirty="0"/>
          </a:p>
        </p:txBody>
      </p:sp>
      <p:sp>
        <p:nvSpPr>
          <p:cNvPr id="15" name="TextBox 14"/>
          <p:cNvSpPr txBox="1"/>
          <p:nvPr/>
        </p:nvSpPr>
        <p:spPr>
          <a:xfrm>
            <a:off x="2463856" y="5111852"/>
            <a:ext cx="916274" cy="369332"/>
          </a:xfrm>
          <a:prstGeom prst="rect">
            <a:avLst/>
          </a:prstGeom>
          <a:noFill/>
        </p:spPr>
        <p:txBody>
          <a:bodyPr wrap="none" rtlCol="0">
            <a:spAutoFit/>
          </a:bodyPr>
          <a:lstStyle/>
          <a:p>
            <a:r>
              <a:rPr lang="en-US" dirty="0" smtClean="0"/>
              <a:t>Page 6</a:t>
            </a:r>
            <a:endParaRPr lang="en-US" dirty="0"/>
          </a:p>
        </p:txBody>
      </p:sp>
      <p:sp>
        <p:nvSpPr>
          <p:cNvPr id="16" name="TextBox 15"/>
          <p:cNvSpPr txBox="1"/>
          <p:nvPr/>
        </p:nvSpPr>
        <p:spPr>
          <a:xfrm>
            <a:off x="2463856" y="5841463"/>
            <a:ext cx="916274" cy="369332"/>
          </a:xfrm>
          <a:prstGeom prst="rect">
            <a:avLst/>
          </a:prstGeom>
          <a:noFill/>
        </p:spPr>
        <p:txBody>
          <a:bodyPr wrap="none" rtlCol="0">
            <a:spAutoFit/>
          </a:bodyPr>
          <a:lstStyle/>
          <a:p>
            <a:r>
              <a:rPr lang="en-US" dirty="0" smtClean="0"/>
              <a:t>Page 7</a:t>
            </a:r>
            <a:endParaRPr lang="en-US" dirty="0"/>
          </a:p>
        </p:txBody>
      </p:sp>
      <p:sp>
        <p:nvSpPr>
          <p:cNvPr id="17" name="TextBox 16"/>
          <p:cNvSpPr txBox="1"/>
          <p:nvPr/>
        </p:nvSpPr>
        <p:spPr>
          <a:xfrm>
            <a:off x="2463856" y="6285105"/>
            <a:ext cx="916274" cy="369332"/>
          </a:xfrm>
          <a:prstGeom prst="rect">
            <a:avLst/>
          </a:prstGeom>
          <a:noFill/>
        </p:spPr>
        <p:txBody>
          <a:bodyPr wrap="none" rtlCol="0">
            <a:spAutoFit/>
          </a:bodyPr>
          <a:lstStyle/>
          <a:p>
            <a:r>
              <a:rPr lang="en-US" dirty="0" smtClean="0"/>
              <a:t>Page 7</a:t>
            </a:r>
            <a:endParaRPr lang="en-US" dirty="0"/>
          </a:p>
        </p:txBody>
      </p:sp>
      <p:sp>
        <p:nvSpPr>
          <p:cNvPr id="18" name="TextBox 17"/>
          <p:cNvSpPr txBox="1"/>
          <p:nvPr/>
        </p:nvSpPr>
        <p:spPr>
          <a:xfrm>
            <a:off x="3718419" y="5915773"/>
            <a:ext cx="1557938" cy="369332"/>
          </a:xfrm>
          <a:prstGeom prst="rect">
            <a:avLst/>
          </a:prstGeom>
          <a:noFill/>
        </p:spPr>
        <p:txBody>
          <a:bodyPr wrap="none" rtlCol="0">
            <a:spAutoFit/>
          </a:bodyPr>
          <a:lstStyle/>
          <a:p>
            <a:r>
              <a:rPr lang="en-US" dirty="0" smtClean="0"/>
              <a:t>Page 8, 9, 10</a:t>
            </a:r>
            <a:endParaRPr lang="en-US" dirty="0"/>
          </a:p>
        </p:txBody>
      </p:sp>
      <p:sp>
        <p:nvSpPr>
          <p:cNvPr id="19" name="TextBox 18"/>
          <p:cNvSpPr txBox="1"/>
          <p:nvPr/>
        </p:nvSpPr>
        <p:spPr>
          <a:xfrm>
            <a:off x="3718419" y="6285105"/>
            <a:ext cx="1557938" cy="369332"/>
          </a:xfrm>
          <a:prstGeom prst="rect">
            <a:avLst/>
          </a:prstGeom>
          <a:noFill/>
        </p:spPr>
        <p:txBody>
          <a:bodyPr wrap="none" rtlCol="0">
            <a:spAutoFit/>
          </a:bodyPr>
          <a:lstStyle/>
          <a:p>
            <a:r>
              <a:rPr lang="en-US" dirty="0" smtClean="0"/>
              <a:t>Page 8, 9, 10</a:t>
            </a:r>
            <a:endParaRPr lang="en-US" dirty="0"/>
          </a:p>
        </p:txBody>
      </p:sp>
      <p:sp>
        <p:nvSpPr>
          <p:cNvPr id="20" name="TextBox 19"/>
          <p:cNvSpPr txBox="1"/>
          <p:nvPr/>
        </p:nvSpPr>
        <p:spPr>
          <a:xfrm>
            <a:off x="3983628" y="5546441"/>
            <a:ext cx="1027520" cy="369332"/>
          </a:xfrm>
          <a:prstGeom prst="rect">
            <a:avLst/>
          </a:prstGeom>
          <a:noFill/>
        </p:spPr>
        <p:txBody>
          <a:bodyPr wrap="none" rtlCol="0">
            <a:spAutoFit/>
          </a:bodyPr>
          <a:lstStyle/>
          <a:p>
            <a:r>
              <a:rPr lang="en-US" dirty="0" smtClean="0"/>
              <a:t>Page 11</a:t>
            </a:r>
            <a:endParaRPr lang="en-US" dirty="0"/>
          </a:p>
        </p:txBody>
      </p:sp>
      <p:sp>
        <p:nvSpPr>
          <p:cNvPr id="21" name="TextBox 20"/>
          <p:cNvSpPr txBox="1"/>
          <p:nvPr/>
        </p:nvSpPr>
        <p:spPr>
          <a:xfrm>
            <a:off x="5534632" y="5915773"/>
            <a:ext cx="1044652" cy="369332"/>
          </a:xfrm>
          <a:prstGeom prst="rect">
            <a:avLst/>
          </a:prstGeom>
          <a:noFill/>
        </p:spPr>
        <p:txBody>
          <a:bodyPr wrap="none" rtlCol="0">
            <a:spAutoFit/>
          </a:bodyPr>
          <a:lstStyle/>
          <a:p>
            <a:r>
              <a:rPr lang="en-US" dirty="0" smtClean="0"/>
              <a:t>Page 12</a:t>
            </a:r>
            <a:endParaRPr lang="en-US" dirty="0"/>
          </a:p>
        </p:txBody>
      </p:sp>
      <p:sp>
        <p:nvSpPr>
          <p:cNvPr id="22" name="TextBox 21"/>
          <p:cNvSpPr txBox="1"/>
          <p:nvPr/>
        </p:nvSpPr>
        <p:spPr>
          <a:xfrm>
            <a:off x="5534632" y="6317085"/>
            <a:ext cx="1044652" cy="369332"/>
          </a:xfrm>
          <a:prstGeom prst="rect">
            <a:avLst/>
          </a:prstGeom>
          <a:noFill/>
        </p:spPr>
        <p:txBody>
          <a:bodyPr wrap="none" rtlCol="0">
            <a:spAutoFit/>
          </a:bodyPr>
          <a:lstStyle/>
          <a:p>
            <a:r>
              <a:rPr lang="en-US" dirty="0" smtClean="0"/>
              <a:t>Page 12</a:t>
            </a:r>
            <a:endParaRPr lang="en-US" dirty="0"/>
          </a:p>
        </p:txBody>
      </p:sp>
      <p:sp>
        <p:nvSpPr>
          <p:cNvPr id="23" name="TextBox 22"/>
          <p:cNvSpPr txBox="1"/>
          <p:nvPr/>
        </p:nvSpPr>
        <p:spPr>
          <a:xfrm>
            <a:off x="7065034" y="5915773"/>
            <a:ext cx="1814694" cy="369332"/>
          </a:xfrm>
          <a:prstGeom prst="rect">
            <a:avLst/>
          </a:prstGeom>
          <a:noFill/>
        </p:spPr>
        <p:txBody>
          <a:bodyPr wrap="none" rtlCol="0">
            <a:spAutoFit/>
          </a:bodyPr>
          <a:lstStyle/>
          <a:p>
            <a:r>
              <a:rPr lang="en-US" dirty="0" smtClean="0"/>
              <a:t>Page 13, 14, 15</a:t>
            </a:r>
            <a:endParaRPr lang="en-US" dirty="0"/>
          </a:p>
        </p:txBody>
      </p:sp>
      <p:sp>
        <p:nvSpPr>
          <p:cNvPr id="24" name="TextBox 23"/>
          <p:cNvSpPr txBox="1"/>
          <p:nvPr/>
        </p:nvSpPr>
        <p:spPr>
          <a:xfrm>
            <a:off x="7065035" y="6210795"/>
            <a:ext cx="1814694" cy="369332"/>
          </a:xfrm>
          <a:prstGeom prst="rect">
            <a:avLst/>
          </a:prstGeom>
          <a:noFill/>
        </p:spPr>
        <p:txBody>
          <a:bodyPr wrap="none" rtlCol="0">
            <a:spAutoFit/>
          </a:bodyPr>
          <a:lstStyle/>
          <a:p>
            <a:r>
              <a:rPr lang="en-US" dirty="0" smtClean="0"/>
              <a:t>Page 13, 14, 15</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accel="50000" decel="5000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accel="50000" decel="5000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accel="50000" decel="5000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accel="50000" decel="5000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accel="50000" decel="5000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accel="50000" decel="5000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ppt_x"/>
                                          </p:val>
                                        </p:tav>
                                        <p:tav tm="100000">
                                          <p:val>
                                            <p:strVal val="#ppt_x"/>
                                          </p:val>
                                        </p:tav>
                                      </p:tavLst>
                                    </p:anim>
                                    <p:anim calcmode="lin" valueType="num">
                                      <p:cBhvr additive="base">
                                        <p:cTn id="9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4" grpId="0" build="p"/>
      <p:bldP spid="8" grpId="0"/>
      <p:bldP spid="15" grpId="0"/>
      <p:bldP spid="16" grpId="0"/>
      <p:bldP spid="17" grpId="0"/>
      <p:bldP spid="18" grpId="0"/>
      <p:bldP spid="19" grpId="0"/>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3" name="Text Placeholder 2"/>
          <p:cNvSpPr>
            <a:spLocks noGrp="1"/>
          </p:cNvSpPr>
          <p:nvPr>
            <p:ph type="body" idx="1"/>
          </p:nvPr>
        </p:nvSpPr>
        <p:spPr/>
        <p:txBody>
          <a:bodyPr/>
          <a:lstStyle/>
          <a:p>
            <a:r>
              <a:rPr lang="en-US" dirty="0" smtClean="0"/>
              <a:t>We do</a:t>
            </a:r>
            <a:endParaRPr lang="en-US" dirty="0"/>
          </a:p>
        </p:txBody>
      </p:sp>
      <p:sp>
        <p:nvSpPr>
          <p:cNvPr id="4" name="Content Placeholder 3"/>
          <p:cNvSpPr>
            <a:spLocks noGrp="1"/>
          </p:cNvSpPr>
          <p:nvPr>
            <p:ph sz="half" idx="2"/>
          </p:nvPr>
        </p:nvSpPr>
        <p:spPr/>
        <p:txBody>
          <a:bodyPr/>
          <a:lstStyle/>
          <a:p>
            <a:r>
              <a:rPr lang="en-US" dirty="0" smtClean="0"/>
              <a:t>Let’s read paragraph 2 on pg. 7 and connect the text to the yellow area on the map.</a:t>
            </a:r>
          </a:p>
          <a:p>
            <a:r>
              <a:rPr lang="en-US" dirty="0" smtClean="0"/>
              <a:t>How does the map make the text easier to understand?</a:t>
            </a:r>
            <a:endParaRPr lang="en-US"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dirty="0" smtClean="0"/>
              <a:t>Choose 3 of the photos from pages 6-15.</a:t>
            </a:r>
          </a:p>
          <a:p>
            <a:r>
              <a:rPr lang="en-US" dirty="0" smtClean="0"/>
              <a:t>Read the captions.</a:t>
            </a:r>
          </a:p>
          <a:p>
            <a:r>
              <a:rPr lang="en-US" dirty="0" smtClean="0"/>
              <a:t>Write 1 sentence about what you learned from each.</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Book (pg. 12-15)</a:t>
            </a:r>
            <a:endParaRPr lang="en-US" dirty="0"/>
          </a:p>
        </p:txBody>
      </p:sp>
      <p:sp>
        <p:nvSpPr>
          <p:cNvPr id="3" name="Content Placeholder 2"/>
          <p:cNvSpPr>
            <a:spLocks noGrp="1"/>
          </p:cNvSpPr>
          <p:nvPr>
            <p:ph idx="1"/>
          </p:nvPr>
        </p:nvSpPr>
        <p:spPr/>
        <p:txBody>
          <a:bodyPr/>
          <a:lstStyle/>
          <a:p>
            <a:r>
              <a:rPr lang="en-US" dirty="0" smtClean="0"/>
              <a:t>Before Reading:</a:t>
            </a:r>
          </a:p>
          <a:p>
            <a:pPr lvl="1"/>
            <a:r>
              <a:rPr lang="en-US" dirty="0" smtClean="0"/>
              <a:t>Remember to use text and graphic features.</a:t>
            </a:r>
          </a:p>
          <a:p>
            <a:pPr lvl="1"/>
            <a:r>
              <a:rPr lang="en-US" dirty="0" smtClean="0"/>
              <a:t>Use text details to visualize and form pictures in your mind.</a:t>
            </a:r>
          </a:p>
          <a:p>
            <a:pPr lvl="1"/>
            <a:r>
              <a:rPr lang="en-US" dirty="0" smtClean="0"/>
              <a:t>Remember to reread if you need to add details to your “mental pictures.”</a:t>
            </a:r>
          </a:p>
        </p:txBody>
      </p:sp>
      <p:sp>
        <p:nvSpPr>
          <p:cNvPr id="4" name="TextBox 3"/>
          <p:cNvSpPr txBox="1"/>
          <p:nvPr/>
        </p:nvSpPr>
        <p:spPr>
          <a:xfrm>
            <a:off x="5777196" y="6536592"/>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from Text and Graphic Features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use text details and graphic features for information to answer questions.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Graphic features</a:t>
            </a:r>
            <a:r>
              <a:rPr lang="en-US" dirty="0" smtClean="0"/>
              <a:t>: italics, bold faced print, charts, graphs, captions, and pictures that add details to the text.</a:t>
            </a:r>
            <a:endParaRPr lang="en-US" u="sng" dirty="0"/>
          </a:p>
        </p:txBody>
      </p:sp>
      <p:sp>
        <p:nvSpPr>
          <p:cNvPr id="7" name="TextBox 6"/>
          <p:cNvSpPr txBox="1"/>
          <p:nvPr/>
        </p:nvSpPr>
        <p:spPr>
          <a:xfrm>
            <a:off x="310025" y="5710664"/>
            <a:ext cx="8669999" cy="830997"/>
          </a:xfrm>
          <a:prstGeom prst="rect">
            <a:avLst/>
          </a:prstGeom>
          <a:noFill/>
        </p:spPr>
        <p:txBody>
          <a:bodyPr wrap="square" rtlCol="0">
            <a:spAutoFit/>
          </a:bodyPr>
          <a:lstStyle/>
          <a:p>
            <a:r>
              <a:rPr lang="en-US" sz="2400" b="1" u="sng" dirty="0" smtClean="0"/>
              <a:t>Importance</a:t>
            </a:r>
            <a:r>
              <a:rPr lang="en-US" sz="2400" dirty="0" smtClean="0"/>
              <a:t>: Good readers use text and graphic features to deepen their comprehension</a:t>
            </a:r>
            <a:endParaRPr lang="en-US" sz="2400" b="1"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from Text and Graphic Features</a:t>
            </a:r>
            <a:endParaRPr lang="en-US" dirty="0"/>
          </a:p>
        </p:txBody>
      </p:sp>
      <p:sp>
        <p:nvSpPr>
          <p:cNvPr id="7" name="Content Placeholder 6"/>
          <p:cNvSpPr>
            <a:spLocks noGrp="1"/>
          </p:cNvSpPr>
          <p:nvPr>
            <p:ph idx="1"/>
          </p:nvPr>
        </p:nvSpPr>
        <p:spPr/>
        <p:txBody>
          <a:bodyPr>
            <a:normAutofit fontScale="92500" lnSpcReduction="20000"/>
          </a:bodyPr>
          <a:lstStyle/>
          <a:p>
            <a:r>
              <a:rPr lang="en-US" smtClean="0"/>
              <a:t>What information in the picture on page 10 lets you know that the mummy kids are fragile?</a:t>
            </a:r>
          </a:p>
          <a:p>
            <a:r>
              <a:rPr lang="en-US" smtClean="0"/>
              <a:t>Based on the pictures on pages 4, 7, and 8, would you like to join an expedition to excavate a mummy?  Give reasons why or why not.</a:t>
            </a:r>
          </a:p>
          <a:p>
            <a:r>
              <a:rPr lang="en-US" smtClean="0"/>
              <a:t>If you were part of the expedition to revisit the site where El Plomo was found, what supplies and equipment would you take?  Give reasons for your answer.</a:t>
            </a:r>
            <a:endParaRPr 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 to the Big Idea</a:t>
            </a:r>
            <a:br>
              <a:rPr lang="en-US" dirty="0" smtClean="0"/>
            </a:br>
            <a:r>
              <a:rPr lang="en-US" sz="4000" dirty="0" smtClean="0">
                <a:solidFill>
                  <a:srgbClr val="FF0000"/>
                </a:solidFill>
              </a:rPr>
              <a:t>What helps animals know their world?</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From our magazine articles and </a:t>
            </a:r>
            <a:r>
              <a:rPr lang="en-US" i="1" dirty="0" smtClean="0"/>
              <a:t>Mummy Kids</a:t>
            </a:r>
            <a:r>
              <a:rPr lang="en-US" dirty="0" smtClean="0"/>
              <a:t>:</a:t>
            </a:r>
          </a:p>
          <a:p>
            <a:pPr lvl="1"/>
            <a:r>
              <a:rPr lang="en-US" dirty="0" smtClean="0"/>
              <a:t>Why is it important to know what animals were part of ancient life?</a:t>
            </a:r>
          </a:p>
          <a:p>
            <a:pPr lvl="1"/>
            <a:r>
              <a:rPr lang="en-US" dirty="0" smtClean="0"/>
              <a:t>What part do you think they played in daily life?</a:t>
            </a:r>
          </a:p>
          <a:p>
            <a:pPr lvl="1"/>
            <a:r>
              <a:rPr lang="en-US" dirty="0" smtClean="0"/>
              <a:t>If you lived in ancient times, how would animals help make your life better?</a:t>
            </a:r>
          </a:p>
          <a:p>
            <a:pPr lvl="1"/>
            <a:r>
              <a:rPr lang="en-US" dirty="0" smtClean="0"/>
              <a:t>How did the excavation teams use animals to help them?</a:t>
            </a:r>
            <a:endParaRPr lang="en-US" dirty="0"/>
          </a:p>
        </p:txBody>
      </p:sp>
      <p:sp>
        <p:nvSpPr>
          <p:cNvPr id="4" name="TextBox 3"/>
          <p:cNvSpPr txBox="1"/>
          <p:nvPr/>
        </p:nvSpPr>
        <p:spPr>
          <a:xfrm>
            <a:off x="5761707" y="6552081"/>
            <a:ext cx="2352439"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Mummy Kids</a:t>
            </a:r>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Skunk Scout</a:t>
            </a:r>
            <a:endParaRPr lang="en-US" dirty="0"/>
          </a:p>
        </p:txBody>
      </p:sp>
      <p:sp>
        <p:nvSpPr>
          <p:cNvPr id="3" name="Content Placeholder 2"/>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5" name="Content Placeholder 4" descr="Screen shot 2011-04-08 at 9.55.16 AM.png"/>
          <p:cNvPicPr>
            <a:picLocks noGrp="1" noChangeAspect="1"/>
          </p:cNvPicPr>
          <p:nvPr>
            <p:ph sz="half" idx="2"/>
          </p:nvPr>
        </p:nvPicPr>
        <p:blipFill>
          <a:blip r:embed="rId7"/>
          <a:srcRect l="-17234" r="-17234"/>
          <a:stretch>
            <a:fillRect/>
          </a:stretch>
        </p:blipFill>
        <p:spPr>
          <a:xfrm>
            <a:off x="4495800" y="1600200"/>
            <a:ext cx="4456530" cy="4525963"/>
          </a:xfrm>
        </p:spPr>
      </p:pic>
      <p:sp>
        <p:nvSpPr>
          <p:cNvPr id="6" name="TextBox 5"/>
          <p:cNvSpPr txBox="1"/>
          <p:nvPr/>
        </p:nvSpPr>
        <p:spPr>
          <a:xfrm>
            <a:off x="7093715" y="6567571"/>
            <a:ext cx="1981169" cy="369332"/>
          </a:xfrm>
          <a:prstGeom prst="rect">
            <a:avLst/>
          </a:prstGeom>
          <a:noFill/>
        </p:spPr>
        <p:txBody>
          <a:bodyPr wrap="none" rtlCol="0">
            <a:spAutoFit/>
          </a:bodyPr>
          <a:lstStyle/>
          <a:p>
            <a:r>
              <a:rPr lang="en-US" dirty="0" smtClean="0">
                <a:hlinkClick r:id="rId8" action="ppaction://hlinksldjump"/>
              </a:rPr>
              <a:t>Back to Schedule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1</a:t>
            </a:r>
            <a:br>
              <a:rPr lang="en-US" dirty="0" smtClean="0"/>
            </a:br>
            <a:endParaRPr lang="en-US" sz="3556"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Vocabulary and Oral Language</a:t>
            </a:r>
          </a:p>
          <a:p>
            <a:pPr lvl="1"/>
            <a:r>
              <a:rPr lang="en-US" dirty="0" smtClean="0"/>
              <a:t>Read aloud “Moving From Place to Place” (T8-T9)</a:t>
            </a:r>
          </a:p>
          <a:p>
            <a:pPr lvl="1"/>
            <a:r>
              <a:rPr lang="en-US" dirty="0" smtClean="0">
                <a:hlinkClick r:id="rId2" action="ppaction://hlinksldjump"/>
              </a:rPr>
              <a:t>Develop Background</a:t>
            </a:r>
            <a:r>
              <a:rPr lang="en-US" dirty="0" smtClean="0"/>
              <a:t> (T11)</a:t>
            </a:r>
          </a:p>
          <a:p>
            <a:r>
              <a:rPr lang="en-US" b="1" dirty="0" smtClean="0"/>
              <a:t>Comprehension</a:t>
            </a:r>
          </a:p>
          <a:p>
            <a:pPr lvl="1"/>
            <a:r>
              <a:rPr lang="en-US" dirty="0" smtClean="0">
                <a:hlinkClick r:id="rId3" action="ppaction://hlinksldjump"/>
              </a:rPr>
              <a:t>Text and Graphic Features; Visualize (T12-T13)</a:t>
            </a:r>
            <a:endParaRPr lang="en-US" dirty="0" smtClean="0"/>
          </a:p>
          <a:p>
            <a:pPr lvl="1"/>
            <a:r>
              <a:rPr lang="en-US" dirty="0" smtClean="0"/>
              <a:t>“Stranded” (T14-T15)</a:t>
            </a:r>
            <a:endParaRPr lang="en-US" b="1" dirty="0" smtClean="0"/>
          </a:p>
          <a:p>
            <a:r>
              <a:rPr lang="en-US" b="1" dirty="0" smtClean="0"/>
              <a:t>Spelling</a:t>
            </a:r>
          </a:p>
          <a:p>
            <a:pPr lvl="1"/>
            <a:r>
              <a:rPr lang="en-US" dirty="0" smtClean="0"/>
              <a:t>Day 1 (T38)</a:t>
            </a:r>
          </a:p>
          <a:p>
            <a:r>
              <a:rPr lang="en-US" b="1" dirty="0" smtClean="0"/>
              <a:t>Grammar</a:t>
            </a:r>
          </a:p>
          <a:p>
            <a:pPr lvl="1"/>
            <a:r>
              <a:rPr lang="en-US" dirty="0" smtClean="0">
                <a:hlinkClick r:id="rId4" action="ppaction://hlinksldjump"/>
              </a:rPr>
              <a:t>Day 1 (T40)</a:t>
            </a:r>
            <a:endParaRPr lang="en-US" dirty="0" smtClean="0"/>
          </a:p>
          <a:p>
            <a:r>
              <a:rPr lang="en-US" b="1" dirty="0" smtClean="0"/>
              <a:t>Writing</a:t>
            </a:r>
          </a:p>
          <a:p>
            <a:pPr lvl="1"/>
            <a:r>
              <a:rPr lang="en-US" dirty="0" smtClean="0">
                <a:hlinkClick r:id="rId5" action="ppaction://hlinksldjump"/>
              </a:rPr>
              <a:t>Day 1 (T42)</a:t>
            </a:r>
            <a:endParaRPr lang="en-US" dirty="0" smtClean="0"/>
          </a:p>
          <a:p>
            <a:pPr lvl="1">
              <a:buNone/>
            </a:pPr>
            <a:endParaRPr lang="en-US" dirty="0" smtClean="0"/>
          </a:p>
        </p:txBody>
      </p:sp>
      <p:sp>
        <p:nvSpPr>
          <p:cNvPr id="5" name="Text Placeholder 4"/>
          <p:cNvSpPr>
            <a:spLocks noGrp="1"/>
          </p:cNvSpPr>
          <p:nvPr>
            <p:ph type="body" sz="quarter" idx="3"/>
          </p:nvPr>
        </p:nvSpPr>
        <p:spPr/>
        <p:txBody>
          <a:bodyPr/>
          <a:lstStyle/>
          <a:p>
            <a:r>
              <a:rPr lang="en-US" dirty="0" smtClean="0"/>
              <a:t>Novel</a:t>
            </a:r>
            <a:endParaRPr lang="en-US" dirty="0"/>
          </a:p>
        </p:txBody>
      </p:sp>
      <p:sp>
        <p:nvSpPr>
          <p:cNvPr id="6" name="Content Placeholder 5"/>
          <p:cNvSpPr>
            <a:spLocks noGrp="1"/>
          </p:cNvSpPr>
          <p:nvPr>
            <p:ph sz="quarter" idx="4"/>
          </p:nvPr>
        </p:nvSpPr>
        <p:spPr/>
        <p:txBody>
          <a:bodyPr/>
          <a:lstStyle/>
          <a:p>
            <a:r>
              <a:rPr lang="en-US" b="1" dirty="0" smtClean="0">
                <a:hlinkClick r:id="rId6" action="ppaction://hlinksldjump"/>
              </a:rPr>
              <a:t>Mysteries of the Mummy Kids </a:t>
            </a:r>
            <a:endParaRPr lang="en-US" b="1" dirty="0" smtClean="0"/>
          </a:p>
          <a:p>
            <a:r>
              <a:rPr lang="en-US" b="1" dirty="0" smtClean="0">
                <a:hlinkClick r:id="rId7" action="ppaction://hlinksldjump"/>
              </a:rPr>
              <a:t>Skunk Scout</a:t>
            </a:r>
            <a:endParaRPr lang="en-US" b="1" dirty="0" smtClean="0"/>
          </a:p>
          <a:p>
            <a:r>
              <a:rPr lang="en-US" b="1" dirty="0" err="1" smtClean="0">
                <a:hlinkClick r:id="rId8" action="ppaction://hlinksldjump"/>
              </a:rPr>
              <a:t>Frindle</a:t>
            </a:r>
            <a:endParaRPr lang="en-US" b="1" dirty="0" smtClean="0"/>
          </a:p>
        </p:txBody>
      </p:sp>
      <p:sp>
        <p:nvSpPr>
          <p:cNvPr id="7" name="TextBox 6"/>
          <p:cNvSpPr txBox="1"/>
          <p:nvPr/>
        </p:nvSpPr>
        <p:spPr>
          <a:xfrm>
            <a:off x="5883261" y="6543769"/>
            <a:ext cx="2823685" cy="369332"/>
          </a:xfrm>
          <a:prstGeom prst="rect">
            <a:avLst/>
          </a:prstGeom>
          <a:noFill/>
        </p:spPr>
        <p:txBody>
          <a:bodyPr wrap="none" rtlCol="0">
            <a:spAutoFit/>
          </a:bodyPr>
          <a:lstStyle/>
          <a:p>
            <a:r>
              <a:rPr lang="en-US" dirty="0" smtClean="0">
                <a:hlinkClick r:id="rId9" action="ppaction://hlinksldjump"/>
              </a:rPr>
              <a:t>Back to Week 1 Schedule</a:t>
            </a:r>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Skunk Scout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 this book 10-year-old Teddy struggles with his desire to stay in San Francisco’s Chinatown the rest of his life or to allow himself to experience other parts of American culture, including a camping trip that he takes </a:t>
            </a:r>
            <a:r>
              <a:rPr lang="en-US" dirty="0" smtClean="0"/>
              <a:t>with his uncle and younger brother.</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Author:</a:t>
            </a:r>
            <a:r>
              <a:rPr lang="en-US" dirty="0" smtClean="0"/>
              <a:t> Lauren Yep</a:t>
            </a:r>
          </a:p>
          <a:p>
            <a:r>
              <a:rPr lang="en-US" dirty="0" smtClean="0"/>
              <a:t>Genre:</a:t>
            </a:r>
            <a:r>
              <a:rPr lang="en-US" dirty="0" smtClean="0"/>
              <a:t> Realistic Fiction</a:t>
            </a:r>
          </a:p>
          <a:p>
            <a:pPr lvl="1"/>
            <a:r>
              <a:rPr lang="en-US" dirty="0" smtClean="0"/>
              <a:t>What</a:t>
            </a:r>
            <a:r>
              <a:rPr lang="en-US" dirty="0" smtClean="0"/>
              <a:t> features does a realistic fiction story have?</a:t>
            </a:r>
            <a:endParaRPr lang="en-US" dirty="0" smtClean="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Vocabulary</a:t>
            </a:r>
            <a:endParaRPr lang="en-US" dirty="0"/>
          </a:p>
        </p:txBody>
      </p:sp>
      <p:sp>
        <p:nvSpPr>
          <p:cNvPr id="5" name="Content Placeholder 4"/>
          <p:cNvSpPr>
            <a:spLocks noGrp="1"/>
          </p:cNvSpPr>
          <p:nvPr>
            <p:ph sz="half" idx="1"/>
          </p:nvPr>
        </p:nvSpPr>
        <p:spPr>
          <a:xfrm>
            <a:off x="457200" y="867415"/>
            <a:ext cx="4038600" cy="5793093"/>
          </a:xfrm>
        </p:spPr>
        <p:txBody>
          <a:bodyPr>
            <a:normAutofit fontScale="55000" lnSpcReduction="20000"/>
          </a:bodyPr>
          <a:lstStyle/>
          <a:p>
            <a:r>
              <a:rPr lang="en-US" sz="3429" u="sng" dirty="0" smtClean="0"/>
              <a:t>n</a:t>
            </a:r>
            <a:r>
              <a:rPr lang="en-US" sz="3429" u="sng" dirty="0" smtClean="0"/>
              <a:t>ovelty</a:t>
            </a:r>
            <a:r>
              <a:rPr lang="en-US" sz="3429" dirty="0" smtClean="0"/>
              <a:t>: small, unusual things suc</a:t>
            </a:r>
            <a:r>
              <a:rPr lang="en-US" sz="3429" dirty="0" smtClean="0"/>
              <a:t>h as toys or souvenirs</a:t>
            </a:r>
            <a:endParaRPr lang="en-US" sz="3429" dirty="0" smtClean="0"/>
          </a:p>
          <a:p>
            <a:pPr lvl="1"/>
            <a:r>
              <a:rPr lang="en-US" sz="2880" dirty="0" smtClean="0"/>
              <a:t>What kinds of </a:t>
            </a:r>
            <a:r>
              <a:rPr lang="en-US" sz="2880" u="sng" dirty="0" smtClean="0"/>
              <a:t>novelty</a:t>
            </a:r>
            <a:r>
              <a:rPr lang="en-US" sz="2880" dirty="0" smtClean="0"/>
              <a:t> items might you find in a gift store?</a:t>
            </a:r>
          </a:p>
          <a:p>
            <a:r>
              <a:rPr lang="en-US" sz="3429" u="sng" dirty="0" smtClean="0"/>
              <a:t>p</a:t>
            </a:r>
            <a:r>
              <a:rPr lang="en-US" sz="3429" u="sng" dirty="0" smtClean="0"/>
              <a:t>ractical</a:t>
            </a:r>
            <a:r>
              <a:rPr lang="en-US" sz="3429" dirty="0" smtClean="0"/>
              <a:t>: something that is useful or sensible</a:t>
            </a:r>
          </a:p>
          <a:p>
            <a:pPr lvl="1"/>
            <a:r>
              <a:rPr lang="en-US" sz="2880" dirty="0" smtClean="0"/>
              <a:t>What kinds of gifts might </a:t>
            </a:r>
            <a:r>
              <a:rPr lang="en-US" sz="2880" dirty="0" smtClean="0"/>
              <a:t>be considered </a:t>
            </a:r>
            <a:r>
              <a:rPr lang="en-US" sz="2880" u="sng" dirty="0" smtClean="0"/>
              <a:t>practical</a:t>
            </a:r>
            <a:r>
              <a:rPr lang="en-US" sz="2880" dirty="0" smtClean="0"/>
              <a:t> gifts?</a:t>
            </a:r>
            <a:endParaRPr lang="en-US" sz="2880" dirty="0" smtClean="0"/>
          </a:p>
          <a:p>
            <a:r>
              <a:rPr lang="en-US" sz="3429" u="sng" dirty="0" smtClean="0"/>
              <a:t>r</a:t>
            </a:r>
            <a:r>
              <a:rPr lang="en-US" sz="3429" u="sng" dirty="0" smtClean="0"/>
              <a:t>eassuringly</a:t>
            </a:r>
            <a:r>
              <a:rPr lang="en-US" sz="3429" dirty="0" smtClean="0"/>
              <a:t>: to do something in a way that encourages or makes safe</a:t>
            </a:r>
          </a:p>
          <a:p>
            <a:pPr lvl="1"/>
            <a:r>
              <a:rPr lang="en-US" sz="2880" dirty="0" smtClean="0"/>
              <a:t>When a mother smiles </a:t>
            </a:r>
            <a:r>
              <a:rPr lang="en-US" sz="2880" u="sng" dirty="0" smtClean="0"/>
              <a:t>reassuringly</a:t>
            </a:r>
            <a:r>
              <a:rPr lang="en-US" sz="2880" dirty="0" smtClean="0"/>
              <a:t>, what message is she trying to give?</a:t>
            </a:r>
          </a:p>
          <a:p>
            <a:r>
              <a:rPr lang="en-US" sz="3429" u="sng" dirty="0" smtClean="0"/>
              <a:t>c</a:t>
            </a:r>
            <a:r>
              <a:rPr lang="en-US" sz="3429" u="sng" dirty="0" smtClean="0"/>
              <a:t>ertified</a:t>
            </a:r>
            <a:r>
              <a:rPr lang="en-US" sz="3429" dirty="0" smtClean="0"/>
              <a:t>: something declared true by a printed statement</a:t>
            </a:r>
          </a:p>
          <a:p>
            <a:pPr lvl="1"/>
            <a:r>
              <a:rPr lang="en-US" sz="2880" dirty="0" smtClean="0"/>
              <a:t>What is a nurse </a:t>
            </a:r>
            <a:r>
              <a:rPr lang="en-US" sz="2880" u="sng" dirty="0" smtClean="0"/>
              <a:t>certified</a:t>
            </a:r>
            <a:r>
              <a:rPr lang="en-US" sz="2880" dirty="0" smtClean="0"/>
              <a:t> to do?</a:t>
            </a:r>
          </a:p>
          <a:p>
            <a:r>
              <a:rPr lang="en-US" sz="3360" u="sng" dirty="0" smtClean="0"/>
              <a:t>b</a:t>
            </a:r>
            <a:r>
              <a:rPr lang="en-US" sz="3360" u="sng" dirty="0" smtClean="0"/>
              <a:t>ulky</a:t>
            </a:r>
            <a:r>
              <a:rPr lang="en-US" sz="3360" dirty="0" smtClean="0"/>
              <a:t>: </a:t>
            </a:r>
            <a:r>
              <a:rPr lang="en-US" sz="3360" dirty="0" smtClean="0"/>
              <a:t>an object which is large in size or takes up a lot of space</a:t>
            </a:r>
            <a:endParaRPr lang="en-US" sz="3360" dirty="0" smtClean="0"/>
          </a:p>
          <a:p>
            <a:pPr lvl="1"/>
            <a:r>
              <a:rPr lang="en-US" sz="2880" dirty="0" smtClean="0"/>
              <a:t>How would you describe something that is </a:t>
            </a:r>
            <a:r>
              <a:rPr lang="en-US" sz="2880" u="sng" dirty="0" smtClean="0"/>
              <a:t>bulky</a:t>
            </a:r>
            <a:r>
              <a:rPr lang="en-US" sz="2880" dirty="0" smtClean="0"/>
              <a:t>?</a:t>
            </a:r>
          </a:p>
          <a:p>
            <a:pPr>
              <a:buNone/>
            </a:pPr>
            <a:endParaRPr lang="en-US" u="sng" dirty="0" smtClean="0"/>
          </a:p>
        </p:txBody>
      </p:sp>
      <p:sp>
        <p:nvSpPr>
          <p:cNvPr id="6" name="Content Placeholder 5"/>
          <p:cNvSpPr>
            <a:spLocks noGrp="1"/>
          </p:cNvSpPr>
          <p:nvPr>
            <p:ph sz="half" idx="2"/>
          </p:nvPr>
        </p:nvSpPr>
        <p:spPr>
          <a:xfrm>
            <a:off x="4648200" y="867416"/>
            <a:ext cx="4038600" cy="5793092"/>
          </a:xfrm>
        </p:spPr>
        <p:txBody>
          <a:bodyPr>
            <a:normAutofit fontScale="55000" lnSpcReduction="20000"/>
          </a:bodyPr>
          <a:lstStyle/>
          <a:p>
            <a:r>
              <a:rPr lang="en-US" sz="3520" u="sng" dirty="0" smtClean="0"/>
              <a:t>Sympathetically</a:t>
            </a:r>
            <a:r>
              <a:rPr lang="en-US" sz="3520" dirty="0" smtClean="0"/>
              <a:t>: showing kind feelings to others</a:t>
            </a:r>
          </a:p>
          <a:p>
            <a:pPr lvl="1"/>
            <a:r>
              <a:rPr lang="en-US" sz="3200" dirty="0" smtClean="0"/>
              <a:t>Describe a time you acted </a:t>
            </a:r>
            <a:r>
              <a:rPr lang="en-US" sz="3200" u="sng" dirty="0" smtClean="0"/>
              <a:t>sympathetically</a:t>
            </a:r>
            <a:r>
              <a:rPr lang="en-US" sz="3200" dirty="0" smtClean="0"/>
              <a:t> toward a friend.</a:t>
            </a:r>
          </a:p>
          <a:p>
            <a:r>
              <a:rPr lang="en-US" sz="3520" u="sng" dirty="0" smtClean="0"/>
              <a:t>Aisle</a:t>
            </a:r>
            <a:r>
              <a:rPr lang="en-US" sz="3520" dirty="0" smtClean="0"/>
              <a:t>: any long, narrow passageway</a:t>
            </a:r>
          </a:p>
          <a:p>
            <a:pPr lvl="1"/>
            <a:r>
              <a:rPr lang="en-US" sz="3200" dirty="0" smtClean="0"/>
              <a:t>Where might you find an </a:t>
            </a:r>
            <a:r>
              <a:rPr lang="en-US" sz="3200" u="sng" dirty="0" smtClean="0"/>
              <a:t>aisle</a:t>
            </a:r>
            <a:r>
              <a:rPr lang="en-US" sz="3200" dirty="0" smtClean="0"/>
              <a:t>?</a:t>
            </a:r>
          </a:p>
          <a:p>
            <a:r>
              <a:rPr lang="en-US" sz="3520" u="sng" dirty="0" smtClean="0"/>
              <a:t>Surplus</a:t>
            </a:r>
            <a:r>
              <a:rPr lang="en-US" sz="3520" dirty="0" smtClean="0"/>
              <a:t>: an amount that is left over or more than needed</a:t>
            </a:r>
          </a:p>
          <a:p>
            <a:pPr lvl="1"/>
            <a:r>
              <a:rPr lang="en-US" sz="3200" dirty="0" smtClean="0"/>
              <a:t>What would you do with </a:t>
            </a:r>
            <a:r>
              <a:rPr lang="en-US" sz="3200" u="sng" dirty="0" smtClean="0"/>
              <a:t>surplus</a:t>
            </a:r>
            <a:r>
              <a:rPr lang="en-US" sz="3200" dirty="0" smtClean="0"/>
              <a:t> food?</a:t>
            </a:r>
          </a:p>
          <a:p>
            <a:r>
              <a:rPr lang="en-US" sz="3520" u="sng" dirty="0" smtClean="0"/>
              <a:t>Oval</a:t>
            </a:r>
            <a:r>
              <a:rPr lang="en-US" sz="3520" dirty="0" smtClean="0"/>
              <a:t>: anything shaped like an egg</a:t>
            </a:r>
          </a:p>
          <a:p>
            <a:pPr lvl="1"/>
            <a:r>
              <a:rPr lang="en-US" sz="3200" dirty="0" smtClean="0"/>
              <a:t>What is something that has an </a:t>
            </a:r>
            <a:r>
              <a:rPr lang="en-US" sz="3200" u="sng" dirty="0" smtClean="0"/>
              <a:t>oval</a:t>
            </a:r>
            <a:r>
              <a:rPr lang="en-US" sz="3200" dirty="0" smtClean="0"/>
              <a:t> shape?</a:t>
            </a:r>
            <a:endParaRPr lang="en-US" sz="3200" dirty="0" smtClean="0"/>
          </a:p>
          <a:p>
            <a:r>
              <a:rPr lang="en-US" sz="3520" u="sng" dirty="0" smtClean="0"/>
              <a:t>Attitude</a:t>
            </a:r>
            <a:r>
              <a:rPr lang="en-US" sz="3520" dirty="0" smtClean="0"/>
              <a:t>: </a:t>
            </a:r>
            <a:r>
              <a:rPr lang="en-US" sz="3520" dirty="0" smtClean="0"/>
              <a:t>the way one reacts in different situations</a:t>
            </a:r>
            <a:endParaRPr lang="en-US" sz="3520" dirty="0" smtClean="0"/>
          </a:p>
          <a:p>
            <a:pPr lvl="1"/>
            <a:r>
              <a:rPr lang="en-US" sz="3200" dirty="0" smtClean="0"/>
              <a:t>How does someone with a bad attitude act?</a:t>
            </a:r>
            <a:endParaRPr lang="en-U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ircle(in)">
                                      <p:cBhvr>
                                        <p:cTn id="23" dur="2000"/>
                                        <p:tgtEl>
                                          <p:spTgt spid="5">
                                            <p:txEl>
                                              <p:pRg st="4" end="4"/>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circle(in)">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circle(in)">
                                      <p:cBhvr>
                                        <p:cTn id="31" dur="2000"/>
                                        <p:tgtEl>
                                          <p:spTgt spid="5">
                                            <p:txEl>
                                              <p:pRg st="6" end="6"/>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circle(in)">
                                      <p:cBhvr>
                                        <p:cTn id="34" dur="20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circle(in)">
                                      <p:cBhvr>
                                        <p:cTn id="39" dur="2000"/>
                                        <p:tgtEl>
                                          <p:spTgt spid="5">
                                            <p:txEl>
                                              <p:pRg st="8" end="8"/>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circle(in)">
                                      <p:cBhvr>
                                        <p:cTn id="42" dur="20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circle(in)">
                                      <p:cBhvr>
                                        <p:cTn id="47" dur="2000"/>
                                        <p:tgtEl>
                                          <p:spTgt spid="6">
                                            <p:txEl>
                                              <p:pRg st="0" end="0"/>
                                            </p:tx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circle(in)">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circle(in)">
                                      <p:cBhvr>
                                        <p:cTn id="55" dur="2000"/>
                                        <p:tgtEl>
                                          <p:spTgt spid="6">
                                            <p:txEl>
                                              <p:pRg st="2" end="2"/>
                                            </p:txEl>
                                          </p:spTgt>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circle(in)">
                                      <p:cBhvr>
                                        <p:cTn id="58" dur="2000"/>
                                        <p:tgtEl>
                                          <p:spTgt spid="6">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circle(in)">
                                      <p:cBhvr>
                                        <p:cTn id="63" dur="2000"/>
                                        <p:tgtEl>
                                          <p:spTgt spid="6">
                                            <p:txEl>
                                              <p:pRg st="4" end="4"/>
                                            </p:txEl>
                                          </p:spTgt>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circle(in)">
                                      <p:cBhvr>
                                        <p:cTn id="66" dur="20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6">
                                            <p:txEl>
                                              <p:pRg st="6" end="6"/>
                                            </p:txEl>
                                          </p:spTgt>
                                        </p:tgtEl>
                                        <p:attrNameLst>
                                          <p:attrName>style.visibility</p:attrName>
                                        </p:attrNameLst>
                                      </p:cBhvr>
                                      <p:to>
                                        <p:strVal val="visible"/>
                                      </p:to>
                                    </p:set>
                                    <p:animEffect transition="in" filter="circle(in)">
                                      <p:cBhvr>
                                        <p:cTn id="71" dur="2000"/>
                                        <p:tgtEl>
                                          <p:spTgt spid="6">
                                            <p:txEl>
                                              <p:pRg st="6" end="6"/>
                                            </p:txEl>
                                          </p:spTgt>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6">
                                            <p:txEl>
                                              <p:pRg st="7" end="7"/>
                                            </p:txEl>
                                          </p:spTgt>
                                        </p:tgtEl>
                                        <p:attrNameLst>
                                          <p:attrName>style.visibility</p:attrName>
                                        </p:attrNameLst>
                                      </p:cBhvr>
                                      <p:to>
                                        <p:strVal val="visible"/>
                                      </p:to>
                                    </p:set>
                                    <p:animEffect transition="in" filter="circle(in)">
                                      <p:cBhvr>
                                        <p:cTn id="74" dur="2000"/>
                                        <p:tgtEl>
                                          <p:spTgt spid="6">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Effect transition="in" filter="circle(in)">
                                      <p:cBhvr>
                                        <p:cTn id="79" dur="2000"/>
                                        <p:tgtEl>
                                          <p:spTgt spid="6">
                                            <p:txEl>
                                              <p:pRg st="8" end="8"/>
                                            </p:txEl>
                                          </p:spTgt>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circle(in)">
                                      <p:cBhvr>
                                        <p:cTn id="82"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Read Aloud</a:t>
            </a:r>
            <a:endParaRPr lang="en-US" dirty="0"/>
          </a:p>
        </p:txBody>
      </p:sp>
      <p:sp>
        <p:nvSpPr>
          <p:cNvPr id="3" name="Content Placeholder 2"/>
          <p:cNvSpPr>
            <a:spLocks noGrp="1"/>
          </p:cNvSpPr>
          <p:nvPr>
            <p:ph idx="1"/>
          </p:nvPr>
        </p:nvSpPr>
        <p:spPr/>
        <p:txBody>
          <a:bodyPr/>
          <a:lstStyle/>
          <a:p>
            <a:r>
              <a:rPr lang="en-US" dirty="0" smtClean="0"/>
              <a:t>“Shellfish: Clams and Crabs” </a:t>
            </a:r>
            <a:r>
              <a:rPr lang="en-US" dirty="0" smtClean="0"/>
              <a:t>(</a:t>
            </a:r>
            <a:r>
              <a:rPr lang="en-US" dirty="0" smtClean="0"/>
              <a:t>T230)</a:t>
            </a:r>
          </a:p>
          <a:p>
            <a:r>
              <a:rPr lang="en-US" dirty="0" smtClean="0"/>
              <a:t>Which shellfish – clams or crabs – woul</a:t>
            </a:r>
            <a:r>
              <a:rPr lang="en-US" dirty="0" smtClean="0"/>
              <a:t>d you most likely view at the beach?  Why?</a:t>
            </a:r>
            <a:endParaRPr lang="en-US" dirty="0" smtClean="0"/>
          </a:p>
          <a:p>
            <a:r>
              <a:rPr lang="en-US" dirty="0" smtClean="0"/>
              <a:t>In what ways have hermit crabs done a good job of fitting into their </a:t>
            </a:r>
            <a:r>
              <a:rPr lang="en-US" dirty="0" smtClean="0"/>
              <a:t>environment</a:t>
            </a:r>
            <a:r>
              <a:rPr lang="en-US" dirty="0" smtClean="0"/>
              <a:t>?</a:t>
            </a:r>
            <a:endParaRPr lang="en-US" dirty="0" smtClean="0"/>
          </a:p>
          <a:p>
            <a:endParaRPr lang="en-US" dirty="0"/>
          </a:p>
        </p:txBody>
      </p:sp>
      <p:sp>
        <p:nvSpPr>
          <p:cNvPr id="4" name="TextBox 3"/>
          <p:cNvSpPr txBox="1"/>
          <p:nvPr/>
        </p:nvSpPr>
        <p:spPr>
          <a:xfrm>
            <a:off x="6598084" y="6443654"/>
            <a:ext cx="2326278" cy="369332"/>
          </a:xfrm>
          <a:prstGeom prst="rect">
            <a:avLst/>
          </a:prstGeom>
          <a:noFill/>
        </p:spPr>
        <p:txBody>
          <a:bodyPr wrap="none" rtlCol="0">
            <a:spAutoFit/>
          </a:bodyPr>
          <a:lstStyle/>
          <a:p>
            <a:r>
              <a:rPr lang="en-US" dirty="0" smtClean="0">
                <a:hlinkClick r:id="rId2" action="ppaction://hlinksldjump"/>
              </a:rPr>
              <a:t>Back to</a:t>
            </a:r>
            <a:r>
              <a:rPr lang="en-US" dirty="0" smtClean="0">
                <a:hlinkClick r:id="rId2" action="ppaction://hlinksldjump"/>
              </a:rPr>
              <a:t>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the book</a:t>
            </a:r>
            <a:endParaRPr lang="en-US" dirty="0"/>
          </a:p>
        </p:txBody>
      </p:sp>
      <p:sp>
        <p:nvSpPr>
          <p:cNvPr id="3" name="Content Placeholder 2"/>
          <p:cNvSpPr>
            <a:spLocks noGrp="1"/>
          </p:cNvSpPr>
          <p:nvPr>
            <p:ph idx="1"/>
          </p:nvPr>
        </p:nvSpPr>
        <p:spPr/>
        <p:txBody>
          <a:bodyPr/>
          <a:lstStyle/>
          <a:p>
            <a:r>
              <a:rPr lang="en-US" dirty="0" smtClean="0"/>
              <a:t>What is the title of this book?</a:t>
            </a:r>
          </a:p>
          <a:p>
            <a:r>
              <a:rPr lang="en-US" dirty="0" smtClean="0"/>
              <a:t>What</a:t>
            </a:r>
            <a:r>
              <a:rPr lang="en-US" dirty="0" smtClean="0"/>
              <a:t> is a scout?</a:t>
            </a:r>
          </a:p>
          <a:p>
            <a:r>
              <a:rPr lang="en-US" dirty="0" smtClean="0"/>
              <a:t>Judging by the title and the</a:t>
            </a:r>
            <a:r>
              <a:rPr lang="en-US" dirty="0" smtClean="0"/>
              <a:t> picture on the cover, who do you think the main character in this story is?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Review:</a:t>
            </a:r>
            <a:br>
              <a:rPr lang="en-US" dirty="0" smtClean="0"/>
            </a:br>
            <a:r>
              <a:rPr lang="en-US" dirty="0" smtClean="0"/>
              <a:t>We will insert words where they best fit the context.</a:t>
            </a:r>
            <a:endParaRPr lang="en-US" dirty="0"/>
          </a:p>
        </p:txBody>
      </p:sp>
      <p:sp>
        <p:nvSpPr>
          <p:cNvPr id="3" name="Content Placeholder 2"/>
          <p:cNvSpPr>
            <a:spLocks noGrp="1"/>
          </p:cNvSpPr>
          <p:nvPr>
            <p:ph idx="1"/>
          </p:nvPr>
        </p:nvSpPr>
        <p:spPr>
          <a:xfrm>
            <a:off x="3575050" y="0"/>
            <a:ext cx="5111750" cy="6858000"/>
          </a:xfrm>
        </p:spPr>
        <p:txBody>
          <a:bodyPr>
            <a:normAutofit fontScale="70000" lnSpcReduction="20000"/>
          </a:bodyPr>
          <a:lstStyle/>
          <a:p>
            <a:r>
              <a:rPr lang="en-US" dirty="0" smtClean="0"/>
              <a:t>A teacher has been </a:t>
            </a:r>
            <a:r>
              <a:rPr lang="en-US" u="sng" dirty="0" smtClean="0"/>
              <a:t>				</a:t>
            </a:r>
            <a:r>
              <a:rPr lang="en-US" dirty="0" smtClean="0"/>
              <a:t>to </a:t>
            </a:r>
            <a:r>
              <a:rPr lang="en-US" dirty="0" smtClean="0"/>
              <a:t>instruct</a:t>
            </a:r>
            <a:r>
              <a:rPr lang="en-US" dirty="0" smtClean="0"/>
              <a:t>.</a:t>
            </a:r>
          </a:p>
          <a:p>
            <a:r>
              <a:rPr lang="en-US" dirty="0" smtClean="0"/>
              <a:t>A Swiss Army knife is considered a </a:t>
            </a:r>
            <a:r>
              <a:rPr lang="en-US" u="sng" dirty="0" smtClean="0"/>
              <a:t>				</a:t>
            </a:r>
            <a:r>
              <a:rPr lang="en-US" dirty="0" smtClean="0"/>
              <a:t> tool.</a:t>
            </a:r>
          </a:p>
          <a:p>
            <a:r>
              <a:rPr lang="en-US" dirty="0" smtClean="0"/>
              <a:t>Jenny </a:t>
            </a:r>
            <a:r>
              <a:rPr lang="en-US" u="sng" dirty="0" smtClean="0"/>
              <a:t>				</a:t>
            </a:r>
            <a:r>
              <a:rPr lang="en-US" dirty="0" smtClean="0"/>
              <a:t> handed her grieving friend a tissue.</a:t>
            </a:r>
          </a:p>
          <a:p>
            <a:r>
              <a:rPr lang="en-US" dirty="0" smtClean="0"/>
              <a:t>The Marines had a </a:t>
            </a:r>
            <a:r>
              <a:rPr lang="en-US" u="sng" dirty="0" smtClean="0"/>
              <a:t>		</a:t>
            </a:r>
            <a:r>
              <a:rPr lang="en-US" dirty="0" smtClean="0"/>
              <a:t> of food after their mission.</a:t>
            </a:r>
          </a:p>
          <a:p>
            <a:r>
              <a:rPr lang="en-US" dirty="0" smtClean="0"/>
              <a:t>That student is rude and likes to argue, he has a bad </a:t>
            </a:r>
            <a:r>
              <a:rPr lang="en-US" u="sng" dirty="0" smtClean="0"/>
              <a:t>			</a:t>
            </a:r>
            <a:r>
              <a:rPr lang="en-US" dirty="0" smtClean="0"/>
              <a:t>.</a:t>
            </a:r>
          </a:p>
          <a:p>
            <a:r>
              <a:rPr lang="en-US" dirty="0" smtClean="0"/>
              <a:t>I went to the </a:t>
            </a:r>
            <a:r>
              <a:rPr lang="en-US" u="sng" dirty="0" smtClean="0"/>
              <a:t>				</a:t>
            </a:r>
            <a:r>
              <a:rPr lang="en-US" dirty="0" smtClean="0"/>
              <a:t> store to buy a trinket for my sister.</a:t>
            </a:r>
          </a:p>
          <a:p>
            <a:r>
              <a:rPr lang="en-US" dirty="0" smtClean="0"/>
              <a:t>She has an </a:t>
            </a:r>
            <a:r>
              <a:rPr lang="en-US" u="sng" dirty="0" smtClean="0"/>
              <a:t>			</a:t>
            </a:r>
            <a:r>
              <a:rPr lang="en-US" dirty="0" smtClean="0"/>
              <a:t> shaped face.</a:t>
            </a:r>
          </a:p>
          <a:p>
            <a:r>
              <a:rPr lang="en-US" dirty="0" smtClean="0"/>
              <a:t>The bride glided slowly down the </a:t>
            </a:r>
            <a:r>
              <a:rPr lang="en-US" u="sng" dirty="0" smtClean="0"/>
              <a:t>				</a:t>
            </a:r>
            <a:r>
              <a:rPr lang="en-US" dirty="0" smtClean="0"/>
              <a:t>.</a:t>
            </a:r>
          </a:p>
          <a:p>
            <a:r>
              <a:rPr lang="en-US" dirty="0" smtClean="0"/>
              <a:t>That box is much too </a:t>
            </a:r>
            <a:r>
              <a:rPr lang="en-US" u="sng" dirty="0" smtClean="0"/>
              <a:t>			</a:t>
            </a:r>
            <a:r>
              <a:rPr lang="en-US" dirty="0" smtClean="0"/>
              <a:t> for me to lift on my own.</a:t>
            </a:r>
          </a:p>
          <a:p>
            <a:r>
              <a:rPr lang="en-US" dirty="0" smtClean="0"/>
              <a:t>The mother smiled </a:t>
            </a:r>
            <a:r>
              <a:rPr lang="en-US" u="sng" dirty="0" smtClean="0"/>
              <a:t>				</a:t>
            </a:r>
            <a:r>
              <a:rPr lang="en-US" dirty="0" smtClean="0"/>
              <a:t> at her toddler when he fell down.</a:t>
            </a:r>
          </a:p>
          <a:p>
            <a:endParaRPr lang="en-US" dirty="0"/>
          </a:p>
        </p:txBody>
      </p:sp>
      <p:sp>
        <p:nvSpPr>
          <p:cNvPr id="4" name="Text Placeholder 3"/>
          <p:cNvSpPr>
            <a:spLocks noGrp="1"/>
          </p:cNvSpPr>
          <p:nvPr>
            <p:ph type="body" sz="half" idx="2"/>
          </p:nvPr>
        </p:nvSpPr>
        <p:spPr/>
        <p:txBody>
          <a:bodyPr>
            <a:normAutofit/>
          </a:bodyPr>
          <a:lstStyle/>
          <a:p>
            <a:r>
              <a:rPr lang="en-US" sz="2400" dirty="0" smtClean="0"/>
              <a:t>n</a:t>
            </a:r>
            <a:r>
              <a:rPr lang="en-US" sz="2400" dirty="0" smtClean="0"/>
              <a:t>ovelty</a:t>
            </a:r>
          </a:p>
          <a:p>
            <a:r>
              <a:rPr lang="en-US" sz="2400" dirty="0" smtClean="0"/>
              <a:t>p</a:t>
            </a:r>
            <a:r>
              <a:rPr lang="en-US" sz="2400" dirty="0" smtClean="0"/>
              <a:t>ractical</a:t>
            </a:r>
          </a:p>
          <a:p>
            <a:r>
              <a:rPr lang="en-US" sz="2400" dirty="0" smtClean="0"/>
              <a:t>r</a:t>
            </a:r>
            <a:r>
              <a:rPr lang="en-US" sz="2400" dirty="0" smtClean="0"/>
              <a:t>eassuringly</a:t>
            </a:r>
          </a:p>
          <a:p>
            <a:r>
              <a:rPr lang="en-US" sz="2400" dirty="0" smtClean="0"/>
              <a:t>c</a:t>
            </a:r>
            <a:r>
              <a:rPr lang="en-US" sz="2400" dirty="0" smtClean="0"/>
              <a:t>ertified</a:t>
            </a:r>
          </a:p>
          <a:p>
            <a:r>
              <a:rPr lang="en-US" sz="2400" dirty="0" smtClean="0"/>
              <a:t>b</a:t>
            </a:r>
            <a:r>
              <a:rPr lang="en-US" sz="2400" dirty="0" smtClean="0"/>
              <a:t>ulky</a:t>
            </a:r>
          </a:p>
          <a:p>
            <a:r>
              <a:rPr lang="en-US" sz="2400" dirty="0" smtClean="0"/>
              <a:t>s</a:t>
            </a:r>
            <a:r>
              <a:rPr lang="en-US" sz="2400" dirty="0" smtClean="0"/>
              <a:t>ympathetically</a:t>
            </a:r>
          </a:p>
          <a:p>
            <a:r>
              <a:rPr lang="en-US" sz="2400" dirty="0" smtClean="0"/>
              <a:t>a</a:t>
            </a:r>
            <a:r>
              <a:rPr lang="en-US" sz="2400" dirty="0" smtClean="0"/>
              <a:t>isle</a:t>
            </a:r>
          </a:p>
          <a:p>
            <a:r>
              <a:rPr lang="en-US" sz="2400" dirty="0" smtClean="0"/>
              <a:t>surplus</a:t>
            </a:r>
          </a:p>
          <a:p>
            <a:r>
              <a:rPr lang="en-US" sz="2400" dirty="0" smtClean="0"/>
              <a:t>o</a:t>
            </a:r>
            <a:r>
              <a:rPr lang="en-US" sz="2400" dirty="0" smtClean="0"/>
              <a:t>val</a:t>
            </a:r>
          </a:p>
          <a:p>
            <a:r>
              <a:rPr lang="en-US" sz="2400" dirty="0" smtClean="0"/>
              <a:t>attitude</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the Book</a:t>
            </a:r>
            <a:r>
              <a:rPr lang="en-US" dirty="0" smtClean="0"/>
              <a:t> </a:t>
            </a:r>
            <a:br>
              <a:rPr lang="en-US" dirty="0" smtClean="0"/>
            </a:br>
            <a:r>
              <a:rPr lang="en-US" sz="2800" dirty="0" smtClean="0"/>
              <a:t>Chapter 1 (pages 1-12)</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Reading:</a:t>
            </a:r>
          </a:p>
          <a:p>
            <a:pPr lvl="1"/>
            <a:r>
              <a:rPr lang="en-US" dirty="0" smtClean="0"/>
              <a:t>Remember to use</a:t>
            </a:r>
            <a:r>
              <a:rPr lang="en-US" dirty="0" smtClean="0"/>
              <a:t> background knowledge to help </a:t>
            </a:r>
            <a:r>
              <a:rPr lang="en-US" dirty="0" smtClean="0"/>
              <a:t>you understand the story as you read</a:t>
            </a:r>
            <a:r>
              <a:rPr lang="en-US" dirty="0" smtClean="0"/>
              <a:t>.</a:t>
            </a:r>
          </a:p>
          <a:p>
            <a:pPr lvl="1"/>
            <a:r>
              <a:rPr lang="en-US" dirty="0" smtClean="0"/>
              <a:t>Pay special attention to details that will help you identify the characters.</a:t>
            </a:r>
          </a:p>
          <a:p>
            <a:r>
              <a:rPr lang="en-US" dirty="0" smtClean="0"/>
              <a:t>During Reading:</a:t>
            </a:r>
            <a:endParaRPr lang="en-US" dirty="0" smtClean="0"/>
          </a:p>
          <a:p>
            <a:pPr lvl="1"/>
            <a:r>
              <a:rPr lang="en-US" dirty="0" smtClean="0"/>
              <a:t>Who is the main character?  Why do you think so?</a:t>
            </a:r>
          </a:p>
          <a:p>
            <a:pPr lvl="1"/>
            <a:r>
              <a:rPr lang="en-US" dirty="0" smtClean="0"/>
              <a:t>Who are other characters who might me important in the story?</a:t>
            </a:r>
            <a:endParaRPr lang="en-US" dirty="0"/>
          </a:p>
        </p:txBody>
      </p:sp>
      <p:sp>
        <p:nvSpPr>
          <p:cNvPr id="4" name="TextBox 3"/>
          <p:cNvSpPr txBox="1"/>
          <p:nvPr/>
        </p:nvSpPr>
        <p:spPr>
          <a:xfrm>
            <a:off x="6334361" y="6398394"/>
            <a:ext cx="2358092"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i="1"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Meaning Words</a:t>
            </a:r>
            <a:endParaRPr lang="en-US" dirty="0"/>
          </a:p>
        </p:txBody>
      </p:sp>
      <p:sp>
        <p:nvSpPr>
          <p:cNvPr id="4" name="Text Placeholder 3"/>
          <p:cNvSpPr>
            <a:spLocks noGrp="1"/>
          </p:cNvSpPr>
          <p:nvPr>
            <p:ph type="body" idx="1"/>
          </p:nvPr>
        </p:nvSpPr>
        <p:spPr/>
        <p:txBody>
          <a:bodyPr>
            <a:normAutofit fontScale="85000" lnSpcReduction="20000"/>
          </a:bodyPr>
          <a:lstStyle/>
          <a:p>
            <a:r>
              <a:rPr lang="en-US" dirty="0" smtClean="0"/>
              <a:t>We will identify and use words with multiple meanings.</a:t>
            </a:r>
            <a:endParaRPr lang="en-US" dirty="0"/>
          </a:p>
        </p:txBody>
      </p:sp>
      <p:sp>
        <p:nvSpPr>
          <p:cNvPr id="5" name="Content Placeholder 4"/>
          <p:cNvSpPr>
            <a:spLocks noGrp="1"/>
          </p:cNvSpPr>
          <p:nvPr>
            <p:ph sz="half" idx="2"/>
          </p:nvPr>
        </p:nvSpPr>
        <p:spPr/>
        <p:txBody>
          <a:bodyPr/>
          <a:lstStyle/>
          <a:p>
            <a:r>
              <a:rPr lang="en-US" u="sng" dirty="0" smtClean="0"/>
              <a:t>Multiple meaning words</a:t>
            </a:r>
            <a:r>
              <a:rPr lang="en-US" dirty="0" smtClean="0"/>
              <a:t>: words that have more than one meaning depending on how they are used in a sentence.</a:t>
            </a:r>
            <a:endParaRPr lang="en-US" u="sng" dirty="0"/>
          </a:p>
        </p:txBody>
      </p:sp>
      <p:sp>
        <p:nvSpPr>
          <p:cNvPr id="6" name="Text Placeholder 5"/>
          <p:cNvSpPr>
            <a:spLocks noGrp="1"/>
          </p:cNvSpPr>
          <p:nvPr>
            <p:ph type="body" sz="quarter" idx="3"/>
          </p:nvPr>
        </p:nvSpPr>
        <p:spPr/>
        <p:txBody>
          <a:bodyPr/>
          <a:lstStyle/>
          <a:p>
            <a:r>
              <a:rPr lang="en-US" dirty="0" smtClean="0"/>
              <a:t>Skill</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Think of all possible definitions of the word.</a:t>
            </a:r>
          </a:p>
          <a:p>
            <a:r>
              <a:rPr lang="en-US" dirty="0" smtClean="0"/>
              <a:t>Use context clues to determine which meaning is correct.</a:t>
            </a:r>
          </a:p>
          <a:p>
            <a:r>
              <a:rPr lang="en-US" u="sng" dirty="0" smtClean="0"/>
              <a:t>Example</a:t>
            </a:r>
            <a:r>
              <a:rPr lang="en-US" dirty="0" smtClean="0"/>
              <a:t>:</a:t>
            </a:r>
            <a:r>
              <a:rPr lang="en-US" dirty="0" smtClean="0"/>
              <a:t> sharp</a:t>
            </a:r>
          </a:p>
          <a:p>
            <a:pPr lvl="1"/>
            <a:r>
              <a:rPr lang="en-US" u="sng" dirty="0" smtClean="0"/>
              <a:t>Sharp</a:t>
            </a:r>
            <a:r>
              <a:rPr lang="en-US" dirty="0" smtClean="0"/>
              <a:t>: a cutting edge</a:t>
            </a:r>
          </a:p>
          <a:p>
            <a:pPr lvl="1"/>
            <a:r>
              <a:rPr lang="en-US" u="sng" dirty="0" smtClean="0"/>
              <a:t>Sharp</a:t>
            </a:r>
            <a:r>
              <a:rPr lang="en-US" dirty="0" smtClean="0"/>
              <a:t>: high in tone</a:t>
            </a:r>
          </a:p>
          <a:p>
            <a:pPr lvl="1"/>
            <a:r>
              <a:rPr lang="en-US" u="sng" dirty="0" smtClean="0"/>
              <a:t>Sharp</a:t>
            </a:r>
            <a:r>
              <a:rPr lang="en-US" dirty="0" smtClean="0"/>
              <a:t>: biting</a:t>
            </a:r>
          </a:p>
          <a:p>
            <a:pPr lvl="1"/>
            <a:r>
              <a:rPr lang="en-US" u="sng" dirty="0" smtClean="0"/>
              <a:t>Sharp</a:t>
            </a:r>
            <a:r>
              <a:rPr lang="en-US" dirty="0" smtClean="0"/>
              <a:t>: sudden change </a:t>
            </a:r>
            <a:r>
              <a:rPr lang="en-US" dirty="0" smtClean="0"/>
              <a:t>of direction</a:t>
            </a:r>
            <a:endParaRPr lang="en-US" u="sng"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smtClean="0"/>
              <a:t>Meaning Words</a:t>
            </a:r>
            <a:endParaRPr lang="en-US"/>
          </a:p>
        </p:txBody>
      </p:sp>
      <p:sp>
        <p:nvSpPr>
          <p:cNvPr id="3" name="Content Placeholder 2"/>
          <p:cNvSpPr>
            <a:spLocks noGrp="1"/>
          </p:cNvSpPr>
          <p:nvPr>
            <p:ph sz="half" idx="1"/>
          </p:nvPr>
        </p:nvSpPr>
        <p:spPr/>
        <p:txBody>
          <a:bodyPr/>
          <a:lstStyle/>
          <a:p>
            <a:r>
              <a:rPr lang="en-US" b="1" dirty="0" smtClean="0"/>
              <a:t>I do:</a:t>
            </a:r>
          </a:p>
          <a:p>
            <a:pPr lvl="1"/>
            <a:r>
              <a:rPr lang="en-US" dirty="0" smtClean="0"/>
              <a:t>He found </a:t>
            </a:r>
            <a:r>
              <a:rPr lang="en-US" i="1" dirty="0" smtClean="0"/>
              <a:t>sanctuary</a:t>
            </a:r>
            <a:r>
              <a:rPr lang="en-US" dirty="0" smtClean="0"/>
              <a:t> from the rain in the building.</a:t>
            </a:r>
          </a:p>
          <a:p>
            <a:pPr lvl="1"/>
            <a:r>
              <a:rPr lang="en-US" dirty="0" smtClean="0"/>
              <a:t>The wedding was held in the </a:t>
            </a:r>
            <a:r>
              <a:rPr lang="en-US" i="1" dirty="0" smtClean="0"/>
              <a:t>sanctuary</a:t>
            </a:r>
            <a:r>
              <a:rPr lang="en-US" dirty="0" smtClean="0"/>
              <a:t>.</a:t>
            </a:r>
          </a:p>
          <a:p>
            <a:pPr lvl="1"/>
            <a:r>
              <a:rPr lang="en-US" dirty="0" smtClean="0"/>
              <a:t>What are the different meanings of </a:t>
            </a:r>
            <a:r>
              <a:rPr lang="en-US" i="1" dirty="0" smtClean="0"/>
              <a:t>sanctuary</a:t>
            </a:r>
            <a:r>
              <a:rPr lang="en-US" dirty="0" smtClean="0"/>
              <a:t>?</a:t>
            </a:r>
          </a:p>
        </p:txBody>
      </p:sp>
      <p:sp>
        <p:nvSpPr>
          <p:cNvPr id="4" name="Content Placeholder 3"/>
          <p:cNvSpPr>
            <a:spLocks noGrp="1"/>
          </p:cNvSpPr>
          <p:nvPr>
            <p:ph sz="half" idx="2"/>
          </p:nvPr>
        </p:nvSpPr>
        <p:spPr/>
        <p:txBody>
          <a:bodyPr/>
          <a:lstStyle/>
          <a:p>
            <a:r>
              <a:rPr lang="en-US" b="1" dirty="0" smtClean="0"/>
              <a:t>We do:</a:t>
            </a:r>
          </a:p>
          <a:p>
            <a:pPr lvl="1"/>
            <a:r>
              <a:rPr lang="en-US" dirty="0" smtClean="0"/>
              <a:t>Let’s write a sentence for each definition of </a:t>
            </a:r>
            <a:r>
              <a:rPr lang="en-US" i="1" dirty="0" smtClean="0"/>
              <a:t>sanctuary</a:t>
            </a:r>
            <a:r>
              <a:rPr lang="en-US" dirty="0" smtClean="0"/>
              <a:t>.</a:t>
            </a:r>
          </a:p>
          <a:p>
            <a:r>
              <a:rPr lang="en-US" b="1" dirty="0" smtClean="0"/>
              <a:t>You do:</a:t>
            </a:r>
          </a:p>
          <a:p>
            <a:pPr lvl="1"/>
            <a:r>
              <a:rPr lang="en-US" dirty="0" smtClean="0"/>
              <a:t>Write a descriptive sentence for each definition of </a:t>
            </a:r>
            <a:r>
              <a:rPr lang="en-US" i="1" dirty="0" smtClean="0"/>
              <a:t>sanctuary.</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Meaning Words</a:t>
            </a:r>
            <a:endParaRPr lang="en-US" dirty="0"/>
          </a:p>
        </p:txBody>
      </p:sp>
      <p:sp>
        <p:nvSpPr>
          <p:cNvPr id="3" name="Content Placeholder 2"/>
          <p:cNvSpPr>
            <a:spLocks noGrp="1"/>
          </p:cNvSpPr>
          <p:nvPr>
            <p:ph idx="1"/>
          </p:nvPr>
        </p:nvSpPr>
        <p:spPr/>
        <p:txBody>
          <a:bodyPr>
            <a:normAutofit/>
          </a:bodyPr>
          <a:lstStyle/>
          <a:p>
            <a:r>
              <a:rPr lang="en-US" dirty="0" smtClean="0"/>
              <a:t>With your partner come up with as many multiple meaning words as you can in 3 minutes.</a:t>
            </a:r>
          </a:p>
          <a:p>
            <a:r>
              <a:rPr lang="en-US" dirty="0" smtClean="0"/>
              <a:t>Let’s record our M&amp;M words on our chart.</a:t>
            </a:r>
          </a:p>
          <a:p>
            <a:r>
              <a:rPr lang="en-US" dirty="0" smtClean="0"/>
              <a:t>Select 5 words from the chart and write a sentence for each of the meanings of the word. (Like we did for </a:t>
            </a:r>
            <a:r>
              <a:rPr lang="en-US" i="1" dirty="0" smtClean="0"/>
              <a:t>sanctuary</a:t>
            </a:r>
            <a:r>
              <a:rPr lang="en-US" dirty="0" smtClean="0"/>
              <a:t>.)</a:t>
            </a:r>
          </a:p>
          <a:p>
            <a:pPr>
              <a:buNone/>
            </a:pPr>
            <a:endParaRPr lang="en-US" dirty="0" smtClean="0"/>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the </a:t>
            </a:r>
            <a:r>
              <a:rPr lang="en-US" dirty="0" smtClean="0"/>
              <a:t>Book</a:t>
            </a:r>
            <a:br>
              <a:rPr lang="en-US" dirty="0" smtClean="0"/>
            </a:br>
            <a:r>
              <a:rPr lang="en-US" sz="3200" dirty="0" smtClean="0"/>
              <a:t>Chapter 2 (pages 13-23)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Before Reading:</a:t>
            </a:r>
            <a:endParaRPr lang="en-US" dirty="0" smtClean="0"/>
          </a:p>
          <a:p>
            <a:pPr lvl="1"/>
            <a:r>
              <a:rPr lang="en-US" dirty="0" smtClean="0"/>
              <a:t>Remember to use background knowledge to help you understand the story as you read.</a:t>
            </a:r>
          </a:p>
          <a:p>
            <a:pPr lvl="1"/>
            <a:r>
              <a:rPr lang="en-US" dirty="0" smtClean="0"/>
              <a:t>Pay special attention to details that will help you identify the characters.</a:t>
            </a:r>
          </a:p>
          <a:p>
            <a:r>
              <a:rPr lang="en-US" dirty="0" smtClean="0"/>
              <a:t>During </a:t>
            </a:r>
            <a:r>
              <a:rPr lang="en-US" dirty="0" smtClean="0"/>
              <a:t>Reading:</a:t>
            </a:r>
            <a:endParaRPr lang="en-US" dirty="0" smtClean="0"/>
          </a:p>
          <a:p>
            <a:pPr lvl="1"/>
            <a:r>
              <a:rPr lang="en-US" dirty="0" smtClean="0"/>
              <a:t>Are there any new characters who might be important to the story?</a:t>
            </a:r>
          </a:p>
          <a:p>
            <a:pPr lvl="1"/>
            <a:r>
              <a:rPr lang="en-US" dirty="0" smtClean="0"/>
              <a:t>What is the problem in the story so far?</a:t>
            </a:r>
            <a:endParaRPr lang="en-US" dirty="0" smtClean="0"/>
          </a:p>
          <a:p>
            <a:pPr>
              <a:buNone/>
            </a:pPr>
            <a:r>
              <a:rPr lang="en-US" dirty="0" smtClean="0"/>
              <a:t>	</a:t>
            </a:r>
            <a:endParaRPr lang="en-US" dirty="0"/>
          </a:p>
        </p:txBody>
      </p:sp>
      <p:sp>
        <p:nvSpPr>
          <p:cNvPr id="4" name="TextBox 3"/>
          <p:cNvSpPr txBox="1"/>
          <p:nvPr/>
        </p:nvSpPr>
        <p:spPr>
          <a:xfrm>
            <a:off x="6319292" y="6552081"/>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Possessive Nouns</a:t>
            </a:r>
            <a:endParaRPr lang="en-US" dirty="0"/>
          </a:p>
        </p:txBody>
      </p:sp>
      <p:sp>
        <p:nvSpPr>
          <p:cNvPr id="3" name="Text Placeholder 2"/>
          <p:cNvSpPr>
            <a:spLocks noGrp="1"/>
          </p:cNvSpPr>
          <p:nvPr>
            <p:ph type="body" idx="1"/>
          </p:nvPr>
        </p:nvSpPr>
        <p:spPr/>
        <p:txBody>
          <a:bodyPr>
            <a:normAutofit/>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identify and write singular possessive nouns.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Singular possessive noun</a:t>
            </a:r>
            <a:r>
              <a:rPr lang="en-US" dirty="0" smtClean="0"/>
              <a:t>: shows that one person, place, or thing has or owns something.</a:t>
            </a:r>
          </a:p>
          <a:p>
            <a:r>
              <a:rPr lang="en-US" b="1" dirty="0" smtClean="0"/>
              <a:t>Example</a:t>
            </a:r>
          </a:p>
          <a:p>
            <a:pPr lvl="1"/>
            <a:r>
              <a:rPr lang="en-US" dirty="0" smtClean="0"/>
              <a:t>The </a:t>
            </a:r>
            <a:r>
              <a:rPr lang="en-US" b="1" dirty="0" smtClean="0"/>
              <a:t>salmon’s</a:t>
            </a:r>
            <a:r>
              <a:rPr lang="en-US" dirty="0" smtClean="0"/>
              <a:t> journey lasted for months.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the Book</a:t>
            </a:r>
            <a:r>
              <a:rPr lang="en-US" dirty="0" smtClean="0"/>
              <a:t> </a:t>
            </a:r>
            <a:r>
              <a:rPr lang="en-US" dirty="0" smtClean="0"/>
              <a:t/>
            </a:r>
            <a:br>
              <a:rPr lang="en-US" dirty="0" smtClean="0"/>
            </a:br>
            <a:r>
              <a:rPr lang="en-US" sz="3200" dirty="0" smtClean="0"/>
              <a:t>Chapter 3 (pages 24-35)</a:t>
            </a:r>
            <a:endParaRPr lang="en-US" dirty="0" smtClean="0"/>
          </a:p>
        </p:txBody>
      </p:sp>
      <p:sp>
        <p:nvSpPr>
          <p:cNvPr id="3" name="Content Placeholder 2"/>
          <p:cNvSpPr>
            <a:spLocks noGrp="1"/>
          </p:cNvSpPr>
          <p:nvPr>
            <p:ph idx="1"/>
          </p:nvPr>
        </p:nvSpPr>
        <p:spPr/>
        <p:txBody>
          <a:bodyPr/>
          <a:lstStyle/>
          <a:p>
            <a:r>
              <a:rPr lang="en-US" dirty="0" smtClean="0"/>
              <a:t>Before Reading:</a:t>
            </a:r>
            <a:endParaRPr lang="en-US" dirty="0" smtClean="0"/>
          </a:p>
          <a:p>
            <a:pPr lvl="1"/>
            <a:r>
              <a:rPr lang="en-US" dirty="0" smtClean="0"/>
              <a:t>Remember to use background knowledge to help you understand the story as you read.</a:t>
            </a:r>
          </a:p>
          <a:p>
            <a:pPr lvl="1"/>
            <a:r>
              <a:rPr lang="en-US" dirty="0" smtClean="0"/>
              <a:t>Pay special attention to details that will help you identify the characters.</a:t>
            </a:r>
          </a:p>
          <a:p>
            <a:pPr lvl="1"/>
            <a:r>
              <a:rPr lang="en-US" dirty="0" smtClean="0"/>
              <a:t>Remember </a:t>
            </a:r>
            <a:r>
              <a:rPr lang="en-US" dirty="0" smtClean="0"/>
              <a:t>to reread if you need to add details to your “mental pictures.”</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We will</a:t>
            </a:r>
            <a:r>
              <a:rPr lang="en-US" dirty="0" smtClean="0"/>
              <a:t> identify and visualize characters.</a:t>
            </a:r>
            <a:endParaRPr lang="en-US" dirty="0"/>
          </a:p>
        </p:txBody>
      </p:sp>
      <p:sp>
        <p:nvSpPr>
          <p:cNvPr id="6" name="Content Placeholder 5"/>
          <p:cNvSpPr>
            <a:spLocks noGrp="1"/>
          </p:cNvSpPr>
          <p:nvPr>
            <p:ph sz="half" idx="2"/>
          </p:nvPr>
        </p:nvSpPr>
        <p:spPr/>
        <p:txBody>
          <a:bodyPr/>
          <a:lstStyle/>
          <a:p>
            <a:r>
              <a:rPr lang="en-US" dirty="0" smtClean="0"/>
              <a:t>Use details from the story to draw a picture of Chinatown and the fish shop.</a:t>
            </a:r>
          </a:p>
          <a:p>
            <a:r>
              <a:rPr lang="en-US" dirty="0" smtClean="0"/>
              <a:t>What details did you include in your picture?  Why?</a:t>
            </a:r>
            <a:endParaRPr lang="en-US" dirty="0"/>
          </a:p>
        </p:txBody>
      </p:sp>
      <p:sp>
        <p:nvSpPr>
          <p:cNvPr id="7" name="Text Placeholder 6"/>
          <p:cNvSpPr>
            <a:spLocks noGrp="1"/>
          </p:cNvSpPr>
          <p:nvPr>
            <p:ph type="body" sz="quarter" idx="3"/>
          </p:nvPr>
        </p:nvSpPr>
        <p:spPr/>
        <p:txBody>
          <a:bodyPr/>
          <a:lstStyle/>
          <a:p>
            <a:r>
              <a:rPr lang="en-US" dirty="0" smtClean="0"/>
              <a:t>Concept</a:t>
            </a:r>
            <a:endParaRPr lang="en-US" dirty="0"/>
          </a:p>
        </p:txBody>
      </p:sp>
      <p:sp>
        <p:nvSpPr>
          <p:cNvPr id="8" name="Content Placeholder 7"/>
          <p:cNvSpPr>
            <a:spLocks noGrp="1"/>
          </p:cNvSpPr>
          <p:nvPr>
            <p:ph sz="quarter" idx="4"/>
          </p:nvPr>
        </p:nvSpPr>
        <p:spPr/>
        <p:txBody>
          <a:bodyPr/>
          <a:lstStyle/>
          <a:p>
            <a:r>
              <a:rPr lang="en-US" u="sng" dirty="0" smtClean="0"/>
              <a:t>Character</a:t>
            </a:r>
            <a:r>
              <a:rPr lang="en-US" dirty="0" smtClean="0"/>
              <a:t>: a person or animal in a story</a:t>
            </a:r>
          </a:p>
          <a:p>
            <a:r>
              <a:rPr lang="en-US" u="sng" dirty="0" smtClean="0"/>
              <a:t>Visualize</a:t>
            </a:r>
            <a:r>
              <a:rPr lang="en-US" dirty="0" smtClean="0"/>
              <a:t>: to use text details to form pictures in your mind</a:t>
            </a:r>
            <a:endParaRPr lang="en-US" u="sng" dirty="0"/>
          </a:p>
        </p:txBody>
      </p:sp>
      <p:sp>
        <p:nvSpPr>
          <p:cNvPr id="9" name="TextBox 8"/>
          <p:cNvSpPr txBox="1"/>
          <p:nvPr/>
        </p:nvSpPr>
        <p:spPr>
          <a:xfrm>
            <a:off x="207340" y="5657671"/>
            <a:ext cx="8479460" cy="923330"/>
          </a:xfrm>
          <a:prstGeom prst="rect">
            <a:avLst/>
          </a:prstGeom>
          <a:noFill/>
        </p:spPr>
        <p:txBody>
          <a:bodyPr wrap="square" rtlCol="0">
            <a:spAutoFit/>
          </a:bodyPr>
          <a:lstStyle/>
          <a:p>
            <a:r>
              <a:rPr lang="en-US" b="1" u="sng" dirty="0" smtClean="0"/>
              <a:t>Importance</a:t>
            </a:r>
            <a:r>
              <a:rPr lang="en-US" dirty="0" smtClean="0"/>
              <a:t>: </a:t>
            </a:r>
            <a:r>
              <a:rPr lang="en-US" dirty="0" smtClean="0"/>
              <a:t> identifying and analyzing the characters in a story and visualizing as you read will help you enjoy and follow the story better.</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3" name="Text Placeholder 2"/>
          <p:cNvSpPr>
            <a:spLocks noGrp="1"/>
          </p:cNvSpPr>
          <p:nvPr>
            <p:ph type="body" idx="1"/>
          </p:nvPr>
        </p:nvSpPr>
        <p:spPr>
          <a:xfrm>
            <a:off x="457200" y="1097757"/>
            <a:ext cx="4040188" cy="639762"/>
          </a:xfrm>
        </p:spPr>
        <p:txBody>
          <a:bodyPr/>
          <a:lstStyle/>
          <a:p>
            <a:r>
              <a:rPr lang="en-US" dirty="0" smtClean="0"/>
              <a:t>Skill</a:t>
            </a:r>
            <a:endParaRPr lang="en-US" dirty="0"/>
          </a:p>
        </p:txBody>
      </p:sp>
      <p:sp>
        <p:nvSpPr>
          <p:cNvPr id="4" name="Content Placeholder 3"/>
          <p:cNvSpPr>
            <a:spLocks noGrp="1"/>
          </p:cNvSpPr>
          <p:nvPr>
            <p:ph sz="half" idx="2"/>
          </p:nvPr>
        </p:nvSpPr>
        <p:spPr>
          <a:xfrm>
            <a:off x="457200" y="1737519"/>
            <a:ext cx="4040188" cy="3951288"/>
          </a:xfrm>
        </p:spPr>
        <p:txBody>
          <a:bodyPr>
            <a:normAutofit lnSpcReduction="10000"/>
          </a:bodyPr>
          <a:lstStyle/>
          <a:p>
            <a:r>
              <a:rPr lang="en-US" dirty="0" smtClean="0"/>
              <a:t>Create a</a:t>
            </a:r>
            <a:r>
              <a:rPr lang="en-US" dirty="0" smtClean="0"/>
              <a:t> T-Map.</a:t>
            </a:r>
          </a:p>
          <a:p>
            <a:r>
              <a:rPr lang="en-US" dirty="0" smtClean="0"/>
              <a:t>Compare Teddy and his brother Bobby by listing some of their traits.</a:t>
            </a:r>
          </a:p>
          <a:p>
            <a:r>
              <a:rPr lang="en-US" b="1" dirty="0" smtClean="0"/>
              <a:t>We do</a:t>
            </a:r>
          </a:p>
          <a:p>
            <a:pPr lvl="1"/>
            <a:r>
              <a:rPr lang="en-US" dirty="0" smtClean="0"/>
              <a:t>What are some of Teddy’s traits</a:t>
            </a:r>
            <a:r>
              <a:rPr lang="en-US" dirty="0" smtClean="0"/>
              <a:t>?</a:t>
            </a:r>
            <a:endParaRPr lang="en-US" b="1" dirty="0" smtClean="0"/>
          </a:p>
          <a:p>
            <a:r>
              <a:rPr lang="en-US" b="1" dirty="0" smtClean="0"/>
              <a:t>You do</a:t>
            </a:r>
          </a:p>
          <a:p>
            <a:pPr lvl="1"/>
            <a:r>
              <a:rPr lang="en-US" dirty="0" smtClean="0"/>
              <a:t>Write 3 sentences comparing and contrasting the two brothers.</a:t>
            </a:r>
          </a:p>
          <a:p>
            <a:pPr lvl="1"/>
            <a:endParaRPr lang="en-US" dirty="0" smtClean="0"/>
          </a:p>
          <a:p>
            <a:endParaRPr lang="en-US" dirty="0" smtClean="0"/>
          </a:p>
          <a:p>
            <a:endParaRPr lang="en-US" dirty="0"/>
          </a:p>
        </p:txBody>
      </p:sp>
      <p:sp>
        <p:nvSpPr>
          <p:cNvPr id="14" name="Text Placeholder 13"/>
          <p:cNvSpPr>
            <a:spLocks noGrp="1"/>
          </p:cNvSpPr>
          <p:nvPr>
            <p:ph type="body" sz="quarter" idx="3"/>
          </p:nvPr>
        </p:nvSpPr>
        <p:spPr>
          <a:xfrm>
            <a:off x="4645025" y="2728904"/>
            <a:ext cx="4041775" cy="2178214"/>
          </a:xfrm>
        </p:spPr>
        <p:txBody>
          <a:bodyPr>
            <a:normAutofit/>
          </a:bodyPr>
          <a:lstStyle/>
          <a:p>
            <a:endParaRPr lang="en-US" b="0" dirty="0" smtClean="0"/>
          </a:p>
          <a:p>
            <a:pPr>
              <a:buFont typeface="Arial"/>
              <a:buChar char="•"/>
            </a:pPr>
            <a:endParaRPr lang="en-US" b="0" dirty="0" smtClean="0"/>
          </a:p>
          <a:p>
            <a:endParaRPr lang="en-US" b="0" dirty="0"/>
          </a:p>
        </p:txBody>
      </p:sp>
      <p:graphicFrame>
        <p:nvGraphicFramePr>
          <p:cNvPr id="26" name="Content Placeholder 25"/>
          <p:cNvGraphicFramePr>
            <a:graphicFrameLocks noGrp="1"/>
          </p:cNvGraphicFramePr>
          <p:nvPr>
            <p:ph sz="quarter" idx="4"/>
          </p:nvPr>
        </p:nvGraphicFramePr>
        <p:xfrm>
          <a:off x="4645025" y="1958021"/>
          <a:ext cx="4041776" cy="2108199"/>
        </p:xfrm>
        <a:graphic>
          <a:graphicData uri="http://schemas.openxmlformats.org/drawingml/2006/table">
            <a:tbl>
              <a:tblPr firstRow="1" bandRow="1">
                <a:tableStyleId>{5C22544A-7EE6-4342-B048-85BDC9FD1C3A}</a:tableStyleId>
              </a:tblPr>
              <a:tblGrid>
                <a:gridCol w="2020888"/>
                <a:gridCol w="2020888"/>
              </a:tblGrid>
              <a:tr h="370840">
                <a:tc>
                  <a:txBody>
                    <a:bodyPr/>
                    <a:lstStyle/>
                    <a:p>
                      <a:pPr algn="ctr"/>
                      <a:r>
                        <a:rPr lang="en-US" dirty="0" smtClean="0"/>
                        <a:t>Bobby</a:t>
                      </a:r>
                      <a:endParaRPr lang="en-US" dirty="0"/>
                    </a:p>
                  </a:txBody>
                  <a:tcPr/>
                </a:tc>
                <a:tc>
                  <a:txBody>
                    <a:bodyPr/>
                    <a:lstStyle/>
                    <a:p>
                      <a:pPr algn="ctr"/>
                      <a:r>
                        <a:rPr lang="en-US" dirty="0" smtClean="0"/>
                        <a:t>Teddy</a:t>
                      </a:r>
                      <a:endParaRPr lang="en-US" dirty="0"/>
                    </a:p>
                  </a:txBody>
                  <a:tcPr/>
                </a:tc>
              </a:tr>
              <a:tr h="370840">
                <a:tc>
                  <a:txBody>
                    <a:bodyPr/>
                    <a:lstStyle/>
                    <a:p>
                      <a:r>
                        <a:rPr lang="en-US" dirty="0" smtClean="0"/>
                        <a:t>Teddy’s younger brother</a:t>
                      </a:r>
                    </a:p>
                    <a:p>
                      <a:r>
                        <a:rPr lang="en-US" dirty="0" smtClean="0"/>
                        <a:t>Smart</a:t>
                      </a:r>
                    </a:p>
                    <a:p>
                      <a:r>
                        <a:rPr lang="en-US" dirty="0" smtClean="0"/>
                        <a:t>Polite</a:t>
                      </a:r>
                    </a:p>
                    <a:p>
                      <a:r>
                        <a:rPr lang="en-US" dirty="0" smtClean="0"/>
                        <a:t>Helpful</a:t>
                      </a:r>
                    </a:p>
                    <a:p>
                      <a:endParaRPr lang="en-US" dirty="0"/>
                    </a:p>
                  </a:txBody>
                  <a:tcPr/>
                </a:tc>
                <a:tc>
                  <a:txBody>
                    <a:bodyPr/>
                    <a:lstStyle/>
                    <a:p>
                      <a:r>
                        <a:rPr lang="en-US" dirty="0" smtClean="0"/>
                        <a:t>Tells lies;</a:t>
                      </a:r>
                      <a:r>
                        <a:rPr lang="en-US" baseline="0" dirty="0" smtClean="0"/>
                        <a:t> cheats</a:t>
                      </a:r>
                    </a:p>
                    <a:p>
                      <a:r>
                        <a:rPr lang="en-US" baseline="0" dirty="0" smtClean="0"/>
                        <a:t>Not as good a student as Bobby</a:t>
                      </a:r>
                    </a:p>
                    <a:p>
                      <a:r>
                        <a:rPr lang="en-US" baseline="0" dirty="0" smtClean="0"/>
                        <a:t>Resents younger brother</a:t>
                      </a:r>
                      <a:endParaRPr lang="en-US" dirty="0"/>
                    </a:p>
                  </a:txBody>
                  <a:tcPr/>
                </a:tc>
              </a:tr>
            </a:tbl>
          </a:graphicData>
        </a:graphic>
      </p:graphicFrame>
      <p:sp>
        <p:nvSpPr>
          <p:cNvPr id="27" name="Rectangle 26"/>
          <p:cNvSpPr/>
          <p:nvPr/>
        </p:nvSpPr>
        <p:spPr>
          <a:xfrm>
            <a:off x="4645026" y="2295196"/>
            <a:ext cx="2015013" cy="155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660039" y="2295196"/>
            <a:ext cx="2026762" cy="155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281565" y="6490123"/>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1"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accel="50000" decel="50000" fill="hold" grpId="0" nodeType="clickEffect">
                                  <p:stCondLst>
                                    <p:cond delay="0"/>
                                  </p:stCondLst>
                                  <p:childTnLst>
                                    <p:anim calcmode="lin" valueType="num">
                                      <p:cBhvr additive="base">
                                        <p:cTn id="32" dur="500"/>
                                        <p:tgtEl>
                                          <p:spTgt spid="27"/>
                                        </p:tgtEl>
                                        <p:attrNameLst>
                                          <p:attrName>ppt_x</p:attrName>
                                        </p:attrNameLst>
                                      </p:cBhvr>
                                      <p:tavLst>
                                        <p:tav tm="0">
                                          <p:val>
                                            <p:strVal val="ppt_x"/>
                                          </p:val>
                                        </p:tav>
                                        <p:tav tm="100000">
                                          <p:val>
                                            <p:strVal val="ppt_x"/>
                                          </p:val>
                                        </p:tav>
                                      </p:tavLst>
                                    </p:anim>
                                    <p:anim calcmode="lin" valueType="num">
                                      <p:cBhvr additive="base">
                                        <p:cTn id="33" dur="500"/>
                                        <p:tgtEl>
                                          <p:spTgt spid="27"/>
                                        </p:tgtEl>
                                        <p:attrNameLst>
                                          <p:attrName>ppt_y</p:attrName>
                                        </p:attrNameLst>
                                      </p:cBhvr>
                                      <p:tavLst>
                                        <p:tav tm="0">
                                          <p:val>
                                            <p:strVal val="ppt_y"/>
                                          </p:val>
                                        </p:tav>
                                        <p:tav tm="100000">
                                          <p:val>
                                            <p:strVal val="1+ppt_h/2"/>
                                          </p:val>
                                        </p:tav>
                                      </p:tavLst>
                                    </p:anim>
                                    <p:set>
                                      <p:cBhvr>
                                        <p:cTn id="34" dur="1" fill="hold">
                                          <p:stCondLst>
                                            <p:cond delay="499"/>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accel="50000" decel="50000" fill="hold" grpId="0" nodeType="clickEffect">
                                  <p:stCondLst>
                                    <p:cond delay="0"/>
                                  </p:stCondLst>
                                  <p:childTnLst>
                                    <p:anim calcmode="lin" valueType="num">
                                      <p:cBhvr additive="base">
                                        <p:cTn id="48" dur="500"/>
                                        <p:tgtEl>
                                          <p:spTgt spid="28"/>
                                        </p:tgtEl>
                                        <p:attrNameLst>
                                          <p:attrName>ppt_x</p:attrName>
                                        </p:attrNameLst>
                                      </p:cBhvr>
                                      <p:tavLst>
                                        <p:tav tm="0">
                                          <p:val>
                                            <p:strVal val="ppt_x"/>
                                          </p:val>
                                        </p:tav>
                                        <p:tav tm="100000">
                                          <p:val>
                                            <p:strVal val="ppt_x"/>
                                          </p:val>
                                        </p:tav>
                                      </p:tavLst>
                                    </p:anim>
                                    <p:anim calcmode="lin" valueType="num">
                                      <p:cBhvr additive="base">
                                        <p:cTn id="49" dur="500"/>
                                        <p:tgtEl>
                                          <p:spTgt spid="28"/>
                                        </p:tgtEl>
                                        <p:attrNameLst>
                                          <p:attrName>ppt_y</p:attrName>
                                        </p:attrNameLst>
                                      </p:cBhvr>
                                      <p:tavLst>
                                        <p:tav tm="0">
                                          <p:val>
                                            <p:strVal val="ppt_y"/>
                                          </p:val>
                                        </p:tav>
                                        <p:tav tm="100000">
                                          <p:val>
                                            <p:strVal val="1+ppt_h/2"/>
                                          </p:val>
                                        </p:tav>
                                      </p:tavLst>
                                    </p:anim>
                                    <p:set>
                                      <p:cBhvr>
                                        <p:cTn id="50" dur="1" fill="hold">
                                          <p:stCondLst>
                                            <p:cond delay="499"/>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accel="50000" decel="50000"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accel="50000" decel="5000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 grpId="0" animBg="1"/>
      <p:bldP spid="27" grpId="1" animBg="1"/>
      <p:bldP spid="28" grpId="0" animBg="1"/>
      <p:bldP spid="28" grpId="1" animBg="1"/>
      <p:bldP spid="29"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Infer Character</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use</a:t>
            </a:r>
            <a:r>
              <a:rPr lang="en-US" dirty="0" smtClean="0"/>
              <a:t> words and actions of characters to infer character traits.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Character</a:t>
            </a:r>
            <a:r>
              <a:rPr lang="en-US" dirty="0" smtClean="0"/>
              <a:t>: a person or animal in a story</a:t>
            </a:r>
          </a:p>
          <a:p>
            <a:r>
              <a:rPr lang="en-US" u="sng" dirty="0" smtClean="0"/>
              <a:t>Traits</a:t>
            </a:r>
            <a:r>
              <a:rPr lang="en-US" dirty="0" smtClean="0"/>
              <a:t>: ways of speaking and acting that show what a character is like</a:t>
            </a:r>
            <a:endParaRPr lang="en-US" u="sng" dirty="0"/>
          </a:p>
        </p:txBody>
      </p:sp>
      <p:sp>
        <p:nvSpPr>
          <p:cNvPr id="7" name="TextBox 6"/>
          <p:cNvSpPr txBox="1"/>
          <p:nvPr/>
        </p:nvSpPr>
        <p:spPr>
          <a:xfrm>
            <a:off x="310025" y="5710664"/>
            <a:ext cx="8669999" cy="1200328"/>
          </a:xfrm>
          <a:prstGeom prst="rect">
            <a:avLst/>
          </a:prstGeom>
          <a:noFill/>
        </p:spPr>
        <p:txBody>
          <a:bodyPr wrap="square" rtlCol="0">
            <a:spAutoFit/>
          </a:bodyPr>
          <a:lstStyle/>
          <a:p>
            <a:r>
              <a:rPr lang="en-US" sz="2400" b="1" u="sng" dirty="0" smtClean="0"/>
              <a:t>Importance</a:t>
            </a:r>
            <a:r>
              <a:rPr lang="en-US" sz="2400" dirty="0" smtClean="0"/>
              <a:t>:</a:t>
            </a:r>
            <a:r>
              <a:rPr lang="en-US" sz="2400" dirty="0" smtClean="0"/>
              <a:t> </a:t>
            </a:r>
            <a:r>
              <a:rPr lang="en-US" sz="2400" dirty="0" smtClean="0"/>
              <a:t>authors choose for their character ways of speaking and acting that show the reader what the character is like.</a:t>
            </a:r>
            <a:endParaRPr lang="en-US" sz="2400" b="1"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Infer Character</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Why is Father leaving the fish store to Teddy? (Look for clues on pgs. 18,19)</a:t>
            </a:r>
          </a:p>
          <a:p>
            <a:r>
              <a:rPr lang="en-US" dirty="0" smtClean="0"/>
              <a:t>What character traits do you se in Bobby on pp. 30-31 when he offers to do all of the household chores to make u</a:t>
            </a:r>
            <a:r>
              <a:rPr lang="en-US" dirty="0" smtClean="0"/>
              <a:t>p to Teddy for spending so much time at the library?</a:t>
            </a:r>
          </a:p>
          <a:p>
            <a:r>
              <a:rPr lang="en-US" dirty="0" smtClean="0"/>
              <a:t>Think about why Teddy on pp. 34-35 does not want to sleep on the floor and reasons why he does.  What traits do these thoughts and actions reveal about him?</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 to the Big Idea</a:t>
            </a:r>
            <a:br>
              <a:rPr lang="en-US" dirty="0" smtClean="0"/>
            </a:br>
            <a:r>
              <a:rPr lang="en-US" sz="4000" dirty="0" smtClean="0">
                <a:solidFill>
                  <a:srgbClr val="FF0000"/>
                </a:solidFill>
              </a:rPr>
              <a:t>What helps animals know their world?</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our magazine articles and</a:t>
            </a:r>
            <a:r>
              <a:rPr lang="en-US" dirty="0" smtClean="0"/>
              <a:t> </a:t>
            </a:r>
            <a:r>
              <a:rPr lang="en-US" i="1" dirty="0" smtClean="0"/>
              <a:t>Skunk Scout</a:t>
            </a:r>
            <a:r>
              <a:rPr lang="en-US" dirty="0" smtClean="0"/>
              <a:t>:</a:t>
            </a:r>
          </a:p>
          <a:p>
            <a:pPr lvl="1"/>
            <a:r>
              <a:rPr lang="en-US" dirty="0" smtClean="0"/>
              <a:t>What does Bobby do to learn about the world and the upcoming camping trip?  What helps him to know his world?</a:t>
            </a:r>
          </a:p>
          <a:p>
            <a:pPr lvl="1"/>
            <a:r>
              <a:rPr lang="en-US" dirty="0" smtClean="0"/>
              <a:t>How are the long and short articles from this week similar to the books and TV programs Bobby is reading and watching?</a:t>
            </a:r>
          </a:p>
          <a:p>
            <a:pPr lvl="1"/>
            <a:r>
              <a:rPr lang="en-US" dirty="0" smtClean="0"/>
              <a:t>What might you wish to discover about yourself?  What can you learn by observing Teddy?</a:t>
            </a:r>
          </a:p>
          <a:p>
            <a:pPr lvl="1"/>
            <a:r>
              <a:rPr lang="en-US" dirty="0" smtClean="0"/>
              <a:t>How can you explore and discover more about your abilities and talents?</a:t>
            </a:r>
            <a:endParaRPr lang="en-US" dirty="0" smtClean="0"/>
          </a:p>
          <a:p>
            <a:pPr lvl="1"/>
            <a:endParaRPr lang="en-US" dirty="0"/>
          </a:p>
        </p:txBody>
      </p:sp>
      <p:sp>
        <p:nvSpPr>
          <p:cNvPr id="4" name="TextBox 3"/>
          <p:cNvSpPr txBox="1"/>
          <p:nvPr/>
        </p:nvSpPr>
        <p:spPr>
          <a:xfrm>
            <a:off x="5761707" y="6552081"/>
            <a:ext cx="2326278" cy="369332"/>
          </a:xfrm>
          <a:prstGeom prst="rect">
            <a:avLst/>
          </a:prstGeom>
          <a:noFill/>
        </p:spPr>
        <p:txBody>
          <a:bodyPr wrap="none" rtlCol="0">
            <a:spAutoFit/>
          </a:bodyPr>
          <a:lstStyle/>
          <a:p>
            <a:r>
              <a:rPr lang="en-US" dirty="0" smtClean="0">
                <a:hlinkClick r:id="rId2" action="ppaction://hlinksldjump"/>
              </a:rPr>
              <a:t>Back to </a:t>
            </a:r>
            <a:r>
              <a:rPr lang="en-US" i="1" dirty="0" smtClean="0">
                <a:hlinkClick r:id="rId2" action="ppaction://hlinksldjump"/>
              </a:rPr>
              <a:t>Skunk Scout</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Frindle</a:t>
            </a:r>
            <a:endParaRPr lang="en-US" dirty="0"/>
          </a:p>
        </p:txBody>
      </p:sp>
      <p:sp>
        <p:nvSpPr>
          <p:cNvPr id="3" name="Content Placeholder 2"/>
          <p:cNvSpPr>
            <a:spLocks noGrp="1"/>
          </p:cNvSpPr>
          <p:nvPr>
            <p:ph sz="half" idx="1"/>
          </p:nvPr>
        </p:nvSpPr>
        <p:spPr/>
        <p:txBody>
          <a:bodyPr/>
          <a:lstStyle/>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5" name="Content Placeholder 4" descr="Screen shot 2011-04-08 at 9.55.38 AM.png"/>
          <p:cNvPicPr>
            <a:picLocks noGrp="1" noChangeAspect="1"/>
          </p:cNvPicPr>
          <p:nvPr>
            <p:ph sz="half" idx="2"/>
          </p:nvPr>
        </p:nvPicPr>
        <p:blipFill>
          <a:blip r:embed="rId7"/>
          <a:srcRect l="-17294" r="-17294"/>
          <a:stretch>
            <a:fillRect/>
          </a:stretch>
        </p:blipFill>
        <p:spPr>
          <a:xfrm>
            <a:off x="4166396" y="1600200"/>
            <a:ext cx="4977604" cy="4525963"/>
          </a:xfrm>
        </p:spPr>
      </p:pic>
      <p:sp>
        <p:nvSpPr>
          <p:cNvPr id="6" name="TextBox 5"/>
          <p:cNvSpPr txBox="1"/>
          <p:nvPr/>
        </p:nvSpPr>
        <p:spPr>
          <a:xfrm>
            <a:off x="6055988" y="6488668"/>
            <a:ext cx="2823685" cy="369332"/>
          </a:xfrm>
          <a:prstGeom prst="rect">
            <a:avLst/>
          </a:prstGeom>
          <a:noFill/>
        </p:spPr>
        <p:txBody>
          <a:bodyPr wrap="none" rtlCol="0">
            <a:spAutoFit/>
          </a:bodyPr>
          <a:lstStyle/>
          <a:p>
            <a:r>
              <a:rPr lang="en-US" dirty="0" smtClean="0">
                <a:hlinkClick r:id="rId8" action="ppaction://hlinksldjump"/>
              </a:rPr>
              <a:t>Back to Week 1 Schedule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Frindle</a:t>
            </a:r>
            <a:endParaRPr lang="en-US" dirty="0"/>
          </a:p>
        </p:txBody>
      </p:sp>
      <p:sp>
        <p:nvSpPr>
          <p:cNvPr id="3" name="Content Placeholder 2"/>
          <p:cNvSpPr>
            <a:spLocks noGrp="1"/>
          </p:cNvSpPr>
          <p:nvPr>
            <p:ph sz="half" idx="1"/>
          </p:nvPr>
        </p:nvSpPr>
        <p:spPr/>
        <p:txBody>
          <a:bodyPr>
            <a:normAutofit/>
          </a:bodyPr>
          <a:lstStyle/>
          <a:p>
            <a:r>
              <a:rPr lang="en-US" dirty="0" smtClean="0"/>
              <a:t>In this lively story, fifth-grader Nick Allen learns a lot about the power of words and their meanings when he hatches a creative </a:t>
            </a:r>
            <a:r>
              <a:rPr lang="en-US" dirty="0" smtClean="0"/>
              <a:t>plan to give the word </a:t>
            </a:r>
            <a:r>
              <a:rPr lang="en-US" i="1" dirty="0" smtClean="0"/>
              <a:t>pen</a:t>
            </a:r>
            <a:r>
              <a:rPr lang="en-US" dirty="0" smtClean="0"/>
              <a:t> a new name.</a:t>
            </a:r>
            <a:endParaRPr lang="en-US" dirty="0"/>
          </a:p>
        </p:txBody>
      </p:sp>
      <p:sp>
        <p:nvSpPr>
          <p:cNvPr id="4" name="Content Placeholder 3"/>
          <p:cNvSpPr>
            <a:spLocks noGrp="1"/>
          </p:cNvSpPr>
          <p:nvPr>
            <p:ph sz="half" idx="2"/>
          </p:nvPr>
        </p:nvSpPr>
        <p:spPr/>
        <p:txBody>
          <a:bodyPr>
            <a:normAutofit/>
          </a:bodyPr>
          <a:lstStyle/>
          <a:p>
            <a:r>
              <a:rPr lang="en-US" dirty="0" smtClean="0"/>
              <a:t>Author:</a:t>
            </a:r>
            <a:r>
              <a:rPr lang="en-US" dirty="0" smtClean="0"/>
              <a:t> Andrew Clements</a:t>
            </a:r>
          </a:p>
          <a:p>
            <a:r>
              <a:rPr lang="en-US" dirty="0" smtClean="0"/>
              <a:t>Illustrator: Brian Selznick</a:t>
            </a:r>
            <a:endParaRPr lang="en-US" dirty="0" smtClean="0"/>
          </a:p>
          <a:p>
            <a:r>
              <a:rPr lang="en-US" dirty="0" smtClean="0"/>
              <a:t>Genre:</a:t>
            </a:r>
            <a:r>
              <a:rPr lang="en-US" dirty="0" smtClean="0"/>
              <a:t> Realistic Fiction</a:t>
            </a:r>
          </a:p>
          <a:p>
            <a:pPr lvl="1"/>
            <a:r>
              <a:rPr lang="en-US" dirty="0" smtClean="0"/>
              <a:t>What</a:t>
            </a:r>
            <a:r>
              <a:rPr lang="en-US" dirty="0" smtClean="0"/>
              <a:t> features does a realistic fiction story have?</a:t>
            </a:r>
            <a:endParaRPr lang="en-US" dirty="0" smtClean="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Vocabulary</a:t>
            </a:r>
            <a:endParaRPr lang="en-US" dirty="0"/>
          </a:p>
        </p:txBody>
      </p:sp>
      <p:sp>
        <p:nvSpPr>
          <p:cNvPr id="5" name="Content Placeholder 4"/>
          <p:cNvSpPr>
            <a:spLocks noGrp="1"/>
          </p:cNvSpPr>
          <p:nvPr>
            <p:ph sz="half" idx="1"/>
          </p:nvPr>
        </p:nvSpPr>
        <p:spPr>
          <a:xfrm>
            <a:off x="457200" y="867415"/>
            <a:ext cx="4038600" cy="5793093"/>
          </a:xfrm>
        </p:spPr>
        <p:txBody>
          <a:bodyPr>
            <a:normAutofit fontScale="70000" lnSpcReduction="20000"/>
          </a:bodyPr>
          <a:lstStyle/>
          <a:p>
            <a:r>
              <a:rPr lang="en-US" sz="3429" u="sng" dirty="0" smtClean="0"/>
              <a:t>c</a:t>
            </a:r>
            <a:r>
              <a:rPr lang="en-US" sz="3429" u="sng" dirty="0" smtClean="0"/>
              <a:t>ustodian</a:t>
            </a:r>
            <a:r>
              <a:rPr lang="en-US" sz="3429" dirty="0" smtClean="0"/>
              <a:t>: someone who watches over and cleans up a building</a:t>
            </a:r>
          </a:p>
          <a:p>
            <a:r>
              <a:rPr lang="en-US" sz="3429" u="sng" dirty="0" smtClean="0"/>
              <a:t>t</a:t>
            </a:r>
            <a:r>
              <a:rPr lang="en-US" sz="3429" u="sng" dirty="0" smtClean="0"/>
              <a:t>hermostat</a:t>
            </a:r>
            <a:r>
              <a:rPr lang="en-US" sz="3429" dirty="0" smtClean="0"/>
              <a:t>: an instrument for controlling a room’s temperature</a:t>
            </a:r>
          </a:p>
          <a:p>
            <a:r>
              <a:rPr lang="en-US" sz="3429" u="sng" dirty="0" smtClean="0"/>
              <a:t>m</a:t>
            </a:r>
            <a:r>
              <a:rPr lang="en-US" sz="3429" u="sng" dirty="0" smtClean="0"/>
              <a:t>onopoly</a:t>
            </a:r>
            <a:r>
              <a:rPr lang="en-US" sz="3429" dirty="0" smtClean="0"/>
              <a:t>: to </a:t>
            </a:r>
            <a:r>
              <a:rPr lang="en-US" sz="3429" dirty="0" smtClean="0"/>
              <a:t>have complete control over something</a:t>
            </a:r>
          </a:p>
          <a:p>
            <a:r>
              <a:rPr lang="en-US" sz="3429" u="sng" dirty="0" smtClean="0"/>
              <a:t>w</a:t>
            </a:r>
            <a:r>
              <a:rPr lang="en-US" sz="3429" u="sng" dirty="0" smtClean="0"/>
              <a:t>orshipped</a:t>
            </a:r>
            <a:r>
              <a:rPr lang="en-US" sz="3429" dirty="0" smtClean="0"/>
              <a:t>: to be given the </a:t>
            </a:r>
            <a:r>
              <a:rPr lang="en-US" sz="3429" dirty="0" smtClean="0"/>
              <a:t>highest respect and honor as someone or something very powerful</a:t>
            </a:r>
          </a:p>
          <a:p>
            <a:r>
              <a:rPr lang="en-US" sz="3429" u="sng" dirty="0" smtClean="0"/>
              <a:t>i</a:t>
            </a:r>
            <a:r>
              <a:rPr lang="en-US" sz="3429" u="sng" dirty="0" smtClean="0"/>
              <a:t>deal</a:t>
            </a:r>
            <a:r>
              <a:rPr lang="en-US" sz="3429" dirty="0" smtClean="0"/>
              <a:t>: something or someone with the most beauty, perfection, or excellence</a:t>
            </a:r>
            <a:endParaRPr lang="en-US" sz="2880" u="sng" dirty="0" smtClean="0"/>
          </a:p>
          <a:p>
            <a:pPr>
              <a:buNone/>
            </a:pPr>
            <a:endParaRPr lang="en-US" u="sng" dirty="0" smtClean="0"/>
          </a:p>
        </p:txBody>
      </p:sp>
      <p:sp>
        <p:nvSpPr>
          <p:cNvPr id="6" name="Content Placeholder 5"/>
          <p:cNvSpPr>
            <a:spLocks noGrp="1"/>
          </p:cNvSpPr>
          <p:nvPr>
            <p:ph sz="half" idx="2"/>
          </p:nvPr>
        </p:nvSpPr>
        <p:spPr>
          <a:xfrm>
            <a:off x="4648200" y="867416"/>
            <a:ext cx="4038600" cy="5793092"/>
          </a:xfrm>
        </p:spPr>
        <p:txBody>
          <a:bodyPr>
            <a:normAutofit fontScale="70000" lnSpcReduction="20000"/>
          </a:bodyPr>
          <a:lstStyle/>
          <a:p>
            <a:r>
              <a:rPr lang="en-US" sz="3520" u="sng" dirty="0" smtClean="0"/>
              <a:t>a</a:t>
            </a:r>
            <a:r>
              <a:rPr lang="en-US" sz="3520" u="sng" dirty="0" smtClean="0"/>
              <a:t>cquire</a:t>
            </a:r>
            <a:r>
              <a:rPr lang="en-US" sz="3520" dirty="0" smtClean="0"/>
              <a:t>: to get ownership or control of something</a:t>
            </a:r>
          </a:p>
          <a:p>
            <a:r>
              <a:rPr lang="en-US" sz="3520" u="sng" dirty="0" smtClean="0"/>
              <a:t>c</a:t>
            </a:r>
            <a:r>
              <a:rPr lang="en-US" sz="3520" u="sng" dirty="0" smtClean="0"/>
              <a:t>ommand</a:t>
            </a:r>
            <a:r>
              <a:rPr lang="en-US" sz="3520" dirty="0" smtClean="0"/>
              <a:t>: to master or excel at a subject</a:t>
            </a:r>
          </a:p>
          <a:p>
            <a:r>
              <a:rPr lang="en-US" sz="3520" u="sng" dirty="0" smtClean="0"/>
              <a:t>procedures</a:t>
            </a:r>
            <a:r>
              <a:rPr lang="en-US" sz="3520" dirty="0" smtClean="0"/>
              <a:t>: the exact, regular steps one takes to get something done</a:t>
            </a:r>
          </a:p>
          <a:p>
            <a:r>
              <a:rPr lang="en-US" sz="3520" u="sng" dirty="0" smtClean="0"/>
              <a:t>s</a:t>
            </a:r>
            <a:r>
              <a:rPr lang="en-US" sz="3520" u="sng" dirty="0" smtClean="0"/>
              <a:t>idetrack</a:t>
            </a:r>
            <a:r>
              <a:rPr lang="en-US" sz="3520" dirty="0" smtClean="0"/>
              <a:t>: to turn your attention from your purpose to something less important</a:t>
            </a:r>
          </a:p>
          <a:p>
            <a:r>
              <a:rPr lang="en-US" sz="3520" u="sng" dirty="0" smtClean="0"/>
              <a:t>s</a:t>
            </a:r>
            <a:r>
              <a:rPr lang="en-US" sz="3520" u="sng" dirty="0" smtClean="0"/>
              <a:t>hutdown</a:t>
            </a:r>
            <a:r>
              <a:rPr lang="en-US" sz="3520" dirty="0" smtClean="0"/>
              <a:t>: to be stopped completely</a:t>
            </a:r>
            <a:endParaRPr lang="en-US" sz="3200"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ircle(in)">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circle(in)">
                                      <p:cBhvr>
                                        <p:cTn id="37" dur="20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circle(in)">
                                      <p:cBhvr>
                                        <p:cTn id="42" dur="2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circle(in)">
                                      <p:cBhvr>
                                        <p:cTn id="47" dur="20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circle(in)">
                                      <p:cBhvr>
                                        <p:cTn id="5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Read Aloud</a:t>
            </a:r>
            <a:endParaRPr lang="en-US" dirty="0"/>
          </a:p>
        </p:txBody>
      </p:sp>
      <p:sp>
        <p:nvSpPr>
          <p:cNvPr id="3" name="Content Placeholder 2"/>
          <p:cNvSpPr>
            <a:spLocks noGrp="1"/>
          </p:cNvSpPr>
          <p:nvPr>
            <p:ph idx="1"/>
          </p:nvPr>
        </p:nvSpPr>
        <p:spPr/>
        <p:txBody>
          <a:bodyPr/>
          <a:lstStyle/>
          <a:p>
            <a:r>
              <a:rPr lang="en-US" dirty="0" smtClean="0"/>
              <a:t>“Unlocking a Language” </a:t>
            </a:r>
            <a:r>
              <a:rPr lang="en-US" dirty="0" smtClean="0"/>
              <a:t>(</a:t>
            </a:r>
            <a:r>
              <a:rPr lang="en-US" dirty="0" smtClean="0"/>
              <a:t>T286)</a:t>
            </a:r>
          </a:p>
          <a:p>
            <a:r>
              <a:rPr lang="en-US" dirty="0" smtClean="0"/>
              <a:t>Would you like to have the whole world using a word you made up?  Why or why not?</a:t>
            </a:r>
          </a:p>
          <a:p>
            <a:r>
              <a:rPr lang="en-US" dirty="0" smtClean="0"/>
              <a:t>Do you think it would be easy to get a new word into the dictionary?  Why or why not?</a:t>
            </a:r>
          </a:p>
          <a:p>
            <a:endParaRPr lang="en-US" dirty="0"/>
          </a:p>
        </p:txBody>
      </p:sp>
      <p:sp>
        <p:nvSpPr>
          <p:cNvPr id="4" name="TextBox 3"/>
          <p:cNvSpPr txBox="1"/>
          <p:nvPr/>
        </p:nvSpPr>
        <p:spPr>
          <a:xfrm>
            <a:off x="6598084" y="6443654"/>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Possessive Nouns</a:t>
            </a:r>
            <a:endParaRPr lang="en-US" dirty="0"/>
          </a:p>
        </p:txBody>
      </p:sp>
      <p:sp>
        <p:nvSpPr>
          <p:cNvPr id="5" name="Text Placeholder 4"/>
          <p:cNvSpPr>
            <a:spLocks noGrp="1"/>
          </p:cNvSpPr>
          <p:nvPr>
            <p:ph type="body" idx="1"/>
          </p:nvPr>
        </p:nvSpPr>
        <p:spPr/>
        <p:txBody>
          <a:bodyPr/>
          <a:lstStyle/>
          <a:p>
            <a:r>
              <a:rPr lang="en-US" dirty="0" smtClean="0"/>
              <a:t>Skill</a:t>
            </a:r>
            <a:endParaRPr lang="en-US" dirty="0"/>
          </a:p>
        </p:txBody>
      </p:sp>
      <p:sp>
        <p:nvSpPr>
          <p:cNvPr id="6" name="Content Placeholder 5"/>
          <p:cNvSpPr>
            <a:spLocks noGrp="1"/>
          </p:cNvSpPr>
          <p:nvPr>
            <p:ph sz="half" idx="2"/>
          </p:nvPr>
        </p:nvSpPr>
        <p:spPr/>
        <p:txBody>
          <a:bodyPr/>
          <a:lstStyle/>
          <a:p>
            <a:r>
              <a:rPr lang="en-US" dirty="0" smtClean="0"/>
              <a:t>To identify</a:t>
            </a:r>
          </a:p>
          <a:p>
            <a:pPr lvl="1"/>
            <a:r>
              <a:rPr lang="en-US" dirty="0" smtClean="0"/>
              <a:t>Ask, “Is there a noun with an ‘</a:t>
            </a:r>
            <a:r>
              <a:rPr lang="en-US" dirty="0" err="1" smtClean="0"/>
              <a:t>s</a:t>
            </a:r>
            <a:r>
              <a:rPr lang="en-US" dirty="0" smtClean="0"/>
              <a:t> added to show possession?”</a:t>
            </a:r>
          </a:p>
          <a:p>
            <a:r>
              <a:rPr lang="en-US" dirty="0" smtClean="0"/>
              <a:t>To write</a:t>
            </a:r>
          </a:p>
          <a:p>
            <a:pPr lvl="1"/>
            <a:r>
              <a:rPr lang="en-US" dirty="0" smtClean="0"/>
              <a:t>Find the noun that owns something</a:t>
            </a:r>
          </a:p>
          <a:p>
            <a:pPr lvl="1"/>
            <a:r>
              <a:rPr lang="en-US" dirty="0" smtClean="0"/>
              <a:t>Add an ‘</a:t>
            </a:r>
            <a:r>
              <a:rPr lang="en-US" dirty="0" err="1" smtClean="0"/>
              <a:t>s</a:t>
            </a:r>
            <a:r>
              <a:rPr lang="en-US" dirty="0" smtClean="0"/>
              <a:t> to the end of the noun</a:t>
            </a:r>
          </a:p>
          <a:p>
            <a:pPr lvl="1"/>
            <a:r>
              <a:rPr lang="en-US" dirty="0" smtClean="0"/>
              <a:t>What does the noun own?</a:t>
            </a:r>
          </a:p>
          <a:p>
            <a:pPr lvl="1"/>
            <a:r>
              <a:rPr lang="en-US" dirty="0" smtClean="0"/>
              <a:t>Rewrite </a:t>
            </a:r>
            <a:endParaRPr lang="en-US" dirty="0"/>
          </a:p>
        </p:txBody>
      </p:sp>
      <p:sp>
        <p:nvSpPr>
          <p:cNvPr id="7" name="Text Placeholder 6"/>
          <p:cNvSpPr>
            <a:spLocks noGrp="1"/>
          </p:cNvSpPr>
          <p:nvPr>
            <p:ph type="body" sz="quarter" idx="3"/>
          </p:nvPr>
        </p:nvSpPr>
        <p:spPr/>
        <p:txBody>
          <a:bodyPr/>
          <a:lstStyle/>
          <a:p>
            <a:r>
              <a:rPr lang="en-US" dirty="0" smtClean="0"/>
              <a:t>I do</a:t>
            </a:r>
            <a:endParaRPr lang="en-US" dirty="0"/>
          </a:p>
        </p:txBody>
      </p:sp>
      <p:sp>
        <p:nvSpPr>
          <p:cNvPr id="8" name="Content Placeholder 7"/>
          <p:cNvSpPr>
            <a:spLocks noGrp="1"/>
          </p:cNvSpPr>
          <p:nvPr>
            <p:ph sz="quarter" idx="4"/>
          </p:nvPr>
        </p:nvSpPr>
        <p:spPr/>
        <p:txBody>
          <a:bodyPr/>
          <a:lstStyle/>
          <a:p>
            <a:r>
              <a:rPr lang="en-US" u="sng" dirty="0" smtClean="0"/>
              <a:t>The place where the salmon was born</a:t>
            </a:r>
            <a:r>
              <a:rPr lang="en-US" dirty="0" smtClean="0"/>
              <a:t> is where she will lay her eggs.</a:t>
            </a:r>
          </a:p>
          <a:p>
            <a:pPr lvl="1"/>
            <a:r>
              <a:rPr lang="en-US" dirty="0" smtClean="0"/>
              <a:t>The noun that owns something is “salmon”</a:t>
            </a:r>
          </a:p>
          <a:p>
            <a:pPr lvl="1"/>
            <a:r>
              <a:rPr lang="en-US" dirty="0" smtClean="0"/>
              <a:t>I add ‘</a:t>
            </a:r>
            <a:r>
              <a:rPr lang="en-US" dirty="0" err="1" smtClean="0"/>
              <a:t>s</a:t>
            </a:r>
            <a:r>
              <a:rPr lang="en-US" dirty="0" smtClean="0"/>
              <a:t> to make “salmon’s”</a:t>
            </a:r>
          </a:p>
          <a:p>
            <a:pPr lvl="1"/>
            <a:r>
              <a:rPr lang="en-US" dirty="0" smtClean="0"/>
              <a:t>The salmon owns the place she was born (birthplace)</a:t>
            </a:r>
          </a:p>
          <a:p>
            <a:pPr lvl="1"/>
            <a:r>
              <a:rPr lang="en-US" dirty="0" smtClean="0"/>
              <a:t>The </a:t>
            </a:r>
            <a:r>
              <a:rPr lang="en-US" b="1" dirty="0" smtClean="0"/>
              <a:t>salmon’s</a:t>
            </a:r>
            <a:r>
              <a:rPr lang="en-US" dirty="0" smtClean="0"/>
              <a:t> birthplace is where she will lay her eggs.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the book</a:t>
            </a:r>
            <a:endParaRPr lang="en-US" dirty="0"/>
          </a:p>
        </p:txBody>
      </p:sp>
      <p:sp>
        <p:nvSpPr>
          <p:cNvPr id="3" name="Content Placeholder 2"/>
          <p:cNvSpPr>
            <a:spLocks noGrp="1"/>
          </p:cNvSpPr>
          <p:nvPr>
            <p:ph idx="1"/>
          </p:nvPr>
        </p:nvSpPr>
        <p:spPr/>
        <p:txBody>
          <a:bodyPr/>
          <a:lstStyle/>
          <a:p>
            <a:r>
              <a:rPr lang="en-US" dirty="0" smtClean="0"/>
              <a:t>What is the title of this book?</a:t>
            </a:r>
          </a:p>
          <a:p>
            <a:r>
              <a:rPr lang="en-US" dirty="0" smtClean="0"/>
              <a:t>What</a:t>
            </a:r>
            <a:r>
              <a:rPr lang="en-US" dirty="0" smtClean="0"/>
              <a:t> do you think the word “</a:t>
            </a:r>
            <a:r>
              <a:rPr lang="en-US" dirty="0" err="1" smtClean="0"/>
              <a:t>frindle</a:t>
            </a:r>
            <a:r>
              <a:rPr lang="en-US" dirty="0" smtClean="0"/>
              <a:t>” might mean?</a:t>
            </a:r>
          </a:p>
          <a:p>
            <a:r>
              <a:rPr lang="en-US" dirty="0" smtClean="0"/>
              <a:t>Why do you think the pen is given the most important spot in the cover illustration?</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Review:</a:t>
            </a:r>
            <a:br>
              <a:rPr lang="en-US" dirty="0" smtClean="0"/>
            </a:br>
            <a:r>
              <a:rPr lang="en-US" dirty="0" smtClean="0"/>
              <a:t>We will insert words where they best fit the context.</a:t>
            </a:r>
            <a:endParaRPr lang="en-US" dirty="0"/>
          </a:p>
        </p:txBody>
      </p:sp>
      <p:sp>
        <p:nvSpPr>
          <p:cNvPr id="3" name="Content Placeholder 2"/>
          <p:cNvSpPr>
            <a:spLocks noGrp="1"/>
          </p:cNvSpPr>
          <p:nvPr>
            <p:ph idx="1"/>
          </p:nvPr>
        </p:nvSpPr>
        <p:spPr>
          <a:xfrm>
            <a:off x="3575050" y="0"/>
            <a:ext cx="5111750" cy="6858000"/>
          </a:xfrm>
        </p:spPr>
        <p:txBody>
          <a:bodyPr>
            <a:normAutofit fontScale="62500" lnSpcReduction="20000"/>
          </a:bodyPr>
          <a:lstStyle/>
          <a:p>
            <a:r>
              <a:rPr lang="en-US" dirty="0" smtClean="0"/>
              <a:t>How might you </a:t>
            </a:r>
            <a:r>
              <a:rPr lang="en-US" u="sng" dirty="0" smtClean="0"/>
              <a:t>				</a:t>
            </a:r>
            <a:r>
              <a:rPr lang="en-US" dirty="0" smtClean="0"/>
              <a:t> a conversation?</a:t>
            </a:r>
          </a:p>
          <a:p>
            <a:r>
              <a:rPr lang="en-US" dirty="0" smtClean="0"/>
              <a:t>What happens when you turn up the classroom </a:t>
            </a:r>
            <a:r>
              <a:rPr lang="en-US" u="sng" dirty="0" smtClean="0"/>
              <a:t>						</a:t>
            </a:r>
            <a:r>
              <a:rPr lang="en-US" dirty="0" smtClean="0"/>
              <a:t>?</a:t>
            </a:r>
          </a:p>
          <a:p>
            <a:r>
              <a:rPr lang="en-US" dirty="0" smtClean="0"/>
              <a:t>Why did the </a:t>
            </a:r>
            <a:r>
              <a:rPr lang="en-US" u="sng" dirty="0" smtClean="0"/>
              <a:t>					</a:t>
            </a:r>
            <a:r>
              <a:rPr lang="en-US" dirty="0" smtClean="0"/>
              <a:t> get upset with the mess?</a:t>
            </a:r>
          </a:p>
          <a:p>
            <a:r>
              <a:rPr lang="en-US" dirty="0" smtClean="0"/>
              <a:t>What are some classroom </a:t>
            </a:r>
            <a:r>
              <a:rPr lang="en-US" u="sng" dirty="0" smtClean="0"/>
              <a:t>			</a:t>
            </a:r>
            <a:r>
              <a:rPr lang="en-US" dirty="0" smtClean="0"/>
              <a:t> you have learned?</a:t>
            </a:r>
          </a:p>
          <a:p>
            <a:r>
              <a:rPr lang="en-US" dirty="0" smtClean="0"/>
              <a:t>Why </a:t>
            </a:r>
            <a:r>
              <a:rPr lang="en-US" dirty="0" smtClean="0"/>
              <a:t>did the students think the teacher almost </a:t>
            </a:r>
            <a:r>
              <a:rPr lang="en-US" u="sng" dirty="0" smtClean="0"/>
              <a:t>					</a:t>
            </a:r>
            <a:r>
              <a:rPr lang="en-US" dirty="0" smtClean="0"/>
              <a:t> the dictionary?</a:t>
            </a:r>
          </a:p>
          <a:p>
            <a:r>
              <a:rPr lang="en-US" dirty="0" smtClean="0"/>
              <a:t>When might a student want to </a:t>
            </a:r>
            <a:r>
              <a:rPr lang="en-US" u="sng" dirty="0" smtClean="0"/>
              <a:t>		</a:t>
            </a:r>
            <a:r>
              <a:rPr lang="en-US" dirty="0" smtClean="0"/>
              <a:t> a teacher?</a:t>
            </a:r>
          </a:p>
          <a:p>
            <a:r>
              <a:rPr lang="en-US" dirty="0" smtClean="0"/>
              <a:t>How might a teacher have a </a:t>
            </a:r>
            <a:r>
              <a:rPr lang="en-US" u="sng" dirty="0" smtClean="0"/>
              <a:t>			</a:t>
            </a:r>
            <a:r>
              <a:rPr lang="en-US" dirty="0" smtClean="0"/>
              <a:t> over her students?</a:t>
            </a:r>
          </a:p>
          <a:p>
            <a:r>
              <a:rPr lang="en-US" dirty="0" smtClean="0"/>
              <a:t>Why is it important to have a good	 </a:t>
            </a:r>
            <a:r>
              <a:rPr lang="en-US" u="sng" dirty="0" smtClean="0"/>
              <a:t>					</a:t>
            </a:r>
            <a:r>
              <a:rPr lang="en-US" dirty="0" smtClean="0"/>
              <a:t> of the English language?</a:t>
            </a:r>
          </a:p>
          <a:p>
            <a:r>
              <a:rPr lang="en-US" dirty="0" smtClean="0"/>
              <a:t>When is the </a:t>
            </a:r>
            <a:r>
              <a:rPr lang="en-US" u="sng" dirty="0" smtClean="0"/>
              <a:t>				</a:t>
            </a:r>
            <a:r>
              <a:rPr lang="en-US" dirty="0" smtClean="0"/>
              <a:t> time for students to increase their vocabulary?</a:t>
            </a:r>
          </a:p>
          <a:p>
            <a:r>
              <a:rPr lang="en-US" dirty="0" smtClean="0"/>
              <a:t>What is something valuable that you might </a:t>
            </a:r>
            <a:r>
              <a:rPr lang="en-US" u="sng" dirty="0" smtClean="0"/>
              <a:t>				</a:t>
            </a:r>
            <a:r>
              <a:rPr lang="en-US" dirty="0" smtClean="0"/>
              <a:t> at school?</a:t>
            </a:r>
          </a:p>
          <a:p>
            <a:endParaRPr lang="en-US" dirty="0"/>
          </a:p>
        </p:txBody>
      </p:sp>
      <p:sp>
        <p:nvSpPr>
          <p:cNvPr id="4" name="Text Placeholder 3"/>
          <p:cNvSpPr>
            <a:spLocks noGrp="1"/>
          </p:cNvSpPr>
          <p:nvPr>
            <p:ph type="body" sz="half" idx="2"/>
          </p:nvPr>
        </p:nvSpPr>
        <p:spPr/>
        <p:txBody>
          <a:bodyPr>
            <a:normAutofit/>
          </a:bodyPr>
          <a:lstStyle/>
          <a:p>
            <a:r>
              <a:rPr lang="en-US" sz="2400" dirty="0" smtClean="0"/>
              <a:t>c</a:t>
            </a:r>
            <a:r>
              <a:rPr lang="en-US" sz="2400" dirty="0" smtClean="0"/>
              <a:t>ustodian</a:t>
            </a:r>
          </a:p>
          <a:p>
            <a:r>
              <a:rPr lang="en-US" sz="2400" dirty="0" smtClean="0"/>
              <a:t>t</a:t>
            </a:r>
            <a:r>
              <a:rPr lang="en-US" sz="2400" dirty="0" smtClean="0"/>
              <a:t>hermostat</a:t>
            </a:r>
          </a:p>
          <a:p>
            <a:r>
              <a:rPr lang="en-US" sz="2400" dirty="0" smtClean="0"/>
              <a:t>m</a:t>
            </a:r>
            <a:r>
              <a:rPr lang="en-US" sz="2400" dirty="0" smtClean="0"/>
              <a:t>onopoly</a:t>
            </a:r>
          </a:p>
          <a:p>
            <a:r>
              <a:rPr lang="en-US" sz="2400" dirty="0" smtClean="0"/>
              <a:t>w</a:t>
            </a:r>
            <a:r>
              <a:rPr lang="en-US" sz="2400" dirty="0" smtClean="0"/>
              <a:t>orshipped</a:t>
            </a:r>
          </a:p>
          <a:p>
            <a:r>
              <a:rPr lang="en-US" sz="2400" dirty="0" smtClean="0"/>
              <a:t>id</a:t>
            </a:r>
            <a:r>
              <a:rPr lang="en-US" sz="2400" dirty="0" smtClean="0"/>
              <a:t>eal</a:t>
            </a:r>
          </a:p>
          <a:p>
            <a:r>
              <a:rPr lang="en-US" sz="2400" dirty="0" smtClean="0"/>
              <a:t>a</a:t>
            </a:r>
            <a:r>
              <a:rPr lang="en-US" sz="2400" dirty="0" smtClean="0"/>
              <a:t>cquire</a:t>
            </a:r>
          </a:p>
          <a:p>
            <a:r>
              <a:rPr lang="en-US" sz="2400" dirty="0" smtClean="0"/>
              <a:t>c</a:t>
            </a:r>
            <a:r>
              <a:rPr lang="en-US" sz="2400" dirty="0" smtClean="0"/>
              <a:t>ommand</a:t>
            </a:r>
          </a:p>
          <a:p>
            <a:r>
              <a:rPr lang="en-US" sz="2400" dirty="0" smtClean="0"/>
              <a:t>p</a:t>
            </a:r>
            <a:r>
              <a:rPr lang="en-US" sz="2400" dirty="0" smtClean="0"/>
              <a:t>rocedures</a:t>
            </a:r>
          </a:p>
          <a:p>
            <a:r>
              <a:rPr lang="en-US" sz="2400" dirty="0" smtClean="0"/>
              <a:t>s</a:t>
            </a:r>
            <a:r>
              <a:rPr lang="en-US" sz="2400" dirty="0" smtClean="0"/>
              <a:t>idetrack</a:t>
            </a:r>
          </a:p>
          <a:p>
            <a:r>
              <a:rPr lang="en-US" sz="2400" dirty="0" smtClean="0"/>
              <a:t>shutdown</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the Book</a:t>
            </a:r>
            <a:r>
              <a:rPr lang="en-US" dirty="0" smtClean="0"/>
              <a:t> </a:t>
            </a:r>
            <a:br>
              <a:rPr lang="en-US" dirty="0" smtClean="0"/>
            </a:br>
            <a:r>
              <a:rPr lang="en-US" sz="2800" dirty="0" smtClean="0"/>
              <a:t>Chapter 1 (pages 1-5)</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Reading:</a:t>
            </a:r>
            <a:endParaRPr lang="en-US" dirty="0" smtClean="0"/>
          </a:p>
          <a:p>
            <a:pPr lvl="1"/>
            <a:r>
              <a:rPr lang="en-US" i="1" dirty="0" err="1" smtClean="0"/>
              <a:t>Frindle</a:t>
            </a:r>
            <a:r>
              <a:rPr lang="en-US" dirty="0" smtClean="0"/>
              <a:t> uses text and graphic features, such as chapter titles, illustrations, and captions.</a:t>
            </a:r>
          </a:p>
          <a:p>
            <a:pPr lvl="1"/>
            <a:r>
              <a:rPr lang="en-US" dirty="0" smtClean="0"/>
              <a:t>These features give further clues to help you understand the story</a:t>
            </a:r>
          </a:p>
          <a:p>
            <a:r>
              <a:rPr lang="en-US" dirty="0" smtClean="0"/>
              <a:t>During Reading:</a:t>
            </a:r>
            <a:endParaRPr lang="en-US" dirty="0" smtClean="0"/>
          </a:p>
          <a:p>
            <a:pPr lvl="1"/>
            <a:r>
              <a:rPr lang="en-US" dirty="0" smtClean="0"/>
              <a:t>Who is the main character?  Why do you think so?</a:t>
            </a:r>
          </a:p>
          <a:p>
            <a:pPr lvl="1"/>
            <a:r>
              <a:rPr lang="en-US" dirty="0" smtClean="0"/>
              <a:t>Why has the author given each chapter a title in addition to numbering them?</a:t>
            </a:r>
            <a:endParaRPr lang="en-US" dirty="0"/>
          </a:p>
        </p:txBody>
      </p:sp>
      <p:sp>
        <p:nvSpPr>
          <p:cNvPr id="4" name="TextBox 3"/>
          <p:cNvSpPr txBox="1"/>
          <p:nvPr/>
        </p:nvSpPr>
        <p:spPr>
          <a:xfrm>
            <a:off x="6334361" y="6398394"/>
            <a:ext cx="1767711"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i="1"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Meaning Words</a:t>
            </a:r>
            <a:endParaRPr lang="en-US" dirty="0"/>
          </a:p>
        </p:txBody>
      </p:sp>
      <p:sp>
        <p:nvSpPr>
          <p:cNvPr id="4" name="Text Placeholder 3"/>
          <p:cNvSpPr>
            <a:spLocks noGrp="1"/>
          </p:cNvSpPr>
          <p:nvPr>
            <p:ph type="body" idx="1"/>
          </p:nvPr>
        </p:nvSpPr>
        <p:spPr/>
        <p:txBody>
          <a:bodyPr>
            <a:normAutofit fontScale="85000" lnSpcReduction="20000"/>
          </a:bodyPr>
          <a:lstStyle/>
          <a:p>
            <a:r>
              <a:rPr lang="en-US" dirty="0" smtClean="0"/>
              <a:t>We will identify and use words with multiple meanings.</a:t>
            </a:r>
            <a:endParaRPr lang="en-US" dirty="0"/>
          </a:p>
        </p:txBody>
      </p:sp>
      <p:sp>
        <p:nvSpPr>
          <p:cNvPr id="5" name="Content Placeholder 4"/>
          <p:cNvSpPr>
            <a:spLocks noGrp="1"/>
          </p:cNvSpPr>
          <p:nvPr>
            <p:ph sz="half" idx="2"/>
          </p:nvPr>
        </p:nvSpPr>
        <p:spPr/>
        <p:txBody>
          <a:bodyPr>
            <a:normAutofit lnSpcReduction="10000"/>
          </a:bodyPr>
          <a:lstStyle/>
          <a:p>
            <a:r>
              <a:rPr lang="en-US" u="sng" dirty="0" smtClean="0"/>
              <a:t>Multiple meaning words</a:t>
            </a:r>
            <a:r>
              <a:rPr lang="en-US" dirty="0" smtClean="0"/>
              <a:t>: words that have more than one meaning depending on how they are used in a sentence</a:t>
            </a:r>
            <a:r>
              <a:rPr lang="en-US" dirty="0" smtClean="0"/>
              <a:t>. Sometimes pronunciation is the same for both, but </a:t>
            </a:r>
            <a:r>
              <a:rPr lang="en-US" dirty="0" smtClean="0"/>
              <a:t>it can differ as well.</a:t>
            </a:r>
          </a:p>
          <a:p>
            <a:pPr lvl="1"/>
            <a:r>
              <a:rPr lang="en-US" u="sng" dirty="0" smtClean="0"/>
              <a:t>Example</a:t>
            </a:r>
            <a:r>
              <a:rPr lang="en-US" dirty="0" smtClean="0"/>
              <a:t>: </a:t>
            </a:r>
            <a:endParaRPr lang="en-US" dirty="0" smtClean="0"/>
          </a:p>
          <a:p>
            <a:pPr lvl="2"/>
            <a:r>
              <a:rPr lang="en-US" u="sng" dirty="0" smtClean="0"/>
              <a:t>Tear</a:t>
            </a:r>
            <a:r>
              <a:rPr lang="en-US" dirty="0" smtClean="0"/>
              <a:t>: to rip something</a:t>
            </a:r>
          </a:p>
          <a:p>
            <a:pPr lvl="2"/>
            <a:r>
              <a:rPr lang="en-US" u="sng" dirty="0" smtClean="0"/>
              <a:t>Tear</a:t>
            </a:r>
            <a:r>
              <a:rPr lang="en-US" dirty="0" smtClean="0"/>
              <a:t>: what falls from your eyes when you are sad.</a:t>
            </a:r>
            <a:endParaRPr lang="en-US" u="sng" dirty="0"/>
          </a:p>
        </p:txBody>
      </p:sp>
      <p:sp>
        <p:nvSpPr>
          <p:cNvPr id="6" name="Text Placeholder 5"/>
          <p:cNvSpPr>
            <a:spLocks noGrp="1"/>
          </p:cNvSpPr>
          <p:nvPr>
            <p:ph type="body" sz="quarter" idx="3"/>
          </p:nvPr>
        </p:nvSpPr>
        <p:spPr/>
        <p:txBody>
          <a:bodyPr/>
          <a:lstStyle/>
          <a:p>
            <a:r>
              <a:rPr lang="en-US" dirty="0" smtClean="0"/>
              <a:t>Skill</a:t>
            </a:r>
            <a:endParaRPr lang="en-US" dirty="0"/>
          </a:p>
        </p:txBody>
      </p:sp>
      <p:sp>
        <p:nvSpPr>
          <p:cNvPr id="7" name="Content Placeholder 6"/>
          <p:cNvSpPr>
            <a:spLocks noGrp="1"/>
          </p:cNvSpPr>
          <p:nvPr>
            <p:ph sz="quarter" idx="4"/>
          </p:nvPr>
        </p:nvSpPr>
        <p:spPr/>
        <p:txBody>
          <a:bodyPr>
            <a:normAutofit/>
          </a:bodyPr>
          <a:lstStyle/>
          <a:p>
            <a:r>
              <a:rPr lang="en-US" dirty="0" smtClean="0"/>
              <a:t>Think of all possible definitions of the word.</a:t>
            </a:r>
          </a:p>
          <a:p>
            <a:r>
              <a:rPr lang="en-US" dirty="0" smtClean="0"/>
              <a:t>Use context clues to determine which meaning is correct.</a:t>
            </a:r>
          </a:p>
          <a:p>
            <a:r>
              <a:rPr lang="en-US" u="sng" dirty="0" smtClean="0"/>
              <a:t>Example</a:t>
            </a:r>
            <a:r>
              <a:rPr lang="en-US" dirty="0" smtClean="0"/>
              <a:t>:</a:t>
            </a:r>
            <a:r>
              <a:rPr lang="en-US" dirty="0" smtClean="0"/>
              <a:t> bark</a:t>
            </a:r>
          </a:p>
          <a:p>
            <a:pPr lvl="1"/>
            <a:r>
              <a:rPr lang="en-US" u="sng" dirty="0" smtClean="0"/>
              <a:t>Bark</a:t>
            </a:r>
            <a:r>
              <a:rPr lang="en-US" dirty="0" smtClean="0"/>
              <a:t>: the sound a dog makes</a:t>
            </a:r>
          </a:p>
          <a:p>
            <a:pPr lvl="1"/>
            <a:r>
              <a:rPr lang="en-US" u="sng" dirty="0" smtClean="0"/>
              <a:t>Bark</a:t>
            </a:r>
            <a:r>
              <a:rPr lang="en-US" dirty="0" smtClean="0"/>
              <a:t>: the outer layer of a tree trunk</a:t>
            </a:r>
            <a:endParaRPr lang="en-US" u="sng"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smtClean="0"/>
              <a:t>Meaning Words</a:t>
            </a:r>
            <a:endParaRPr lang="en-US"/>
          </a:p>
        </p:txBody>
      </p:sp>
      <p:sp>
        <p:nvSpPr>
          <p:cNvPr id="3" name="Content Placeholder 2"/>
          <p:cNvSpPr>
            <a:spLocks noGrp="1"/>
          </p:cNvSpPr>
          <p:nvPr>
            <p:ph sz="half" idx="1"/>
          </p:nvPr>
        </p:nvSpPr>
        <p:spPr/>
        <p:txBody>
          <a:bodyPr/>
          <a:lstStyle/>
          <a:p>
            <a:r>
              <a:rPr lang="en-US" b="1" dirty="0" smtClean="0"/>
              <a:t>I do:</a:t>
            </a:r>
          </a:p>
          <a:p>
            <a:pPr lvl="1"/>
            <a:r>
              <a:rPr lang="en-US" dirty="0" smtClean="0"/>
              <a:t>He found </a:t>
            </a:r>
            <a:r>
              <a:rPr lang="en-US" i="1" dirty="0" smtClean="0"/>
              <a:t>sanctuary</a:t>
            </a:r>
            <a:r>
              <a:rPr lang="en-US" dirty="0" smtClean="0"/>
              <a:t> from the rain in the building.</a:t>
            </a:r>
          </a:p>
          <a:p>
            <a:pPr lvl="1"/>
            <a:r>
              <a:rPr lang="en-US" dirty="0" smtClean="0"/>
              <a:t>The wedding was held in the </a:t>
            </a:r>
            <a:r>
              <a:rPr lang="en-US" i="1" dirty="0" smtClean="0"/>
              <a:t>sanctuary</a:t>
            </a:r>
            <a:r>
              <a:rPr lang="en-US" dirty="0" smtClean="0"/>
              <a:t>.</a:t>
            </a:r>
          </a:p>
          <a:p>
            <a:pPr lvl="1"/>
            <a:r>
              <a:rPr lang="en-US" dirty="0" smtClean="0"/>
              <a:t>What are the different meanings of </a:t>
            </a:r>
            <a:r>
              <a:rPr lang="en-US" i="1" dirty="0" smtClean="0"/>
              <a:t>sanctuary</a:t>
            </a:r>
            <a:r>
              <a:rPr lang="en-US" dirty="0" smtClean="0"/>
              <a:t>?</a:t>
            </a:r>
          </a:p>
        </p:txBody>
      </p:sp>
      <p:sp>
        <p:nvSpPr>
          <p:cNvPr id="4" name="Content Placeholder 3"/>
          <p:cNvSpPr>
            <a:spLocks noGrp="1"/>
          </p:cNvSpPr>
          <p:nvPr>
            <p:ph sz="half" idx="2"/>
          </p:nvPr>
        </p:nvSpPr>
        <p:spPr/>
        <p:txBody>
          <a:bodyPr/>
          <a:lstStyle/>
          <a:p>
            <a:r>
              <a:rPr lang="en-US" b="1" dirty="0" smtClean="0"/>
              <a:t>We do:</a:t>
            </a:r>
          </a:p>
          <a:p>
            <a:pPr lvl="1"/>
            <a:r>
              <a:rPr lang="en-US" dirty="0" smtClean="0"/>
              <a:t>Let’s write a sentence for each definition of </a:t>
            </a:r>
            <a:r>
              <a:rPr lang="en-US" i="1" dirty="0" smtClean="0"/>
              <a:t>sanctuary</a:t>
            </a:r>
            <a:r>
              <a:rPr lang="en-US" dirty="0" smtClean="0"/>
              <a:t>.</a:t>
            </a:r>
          </a:p>
          <a:p>
            <a:r>
              <a:rPr lang="en-US" b="1" dirty="0" smtClean="0"/>
              <a:t>You do:</a:t>
            </a:r>
          </a:p>
          <a:p>
            <a:pPr lvl="1"/>
            <a:r>
              <a:rPr lang="en-US" dirty="0" smtClean="0"/>
              <a:t>Write a descriptive sentence for each definition of </a:t>
            </a:r>
            <a:r>
              <a:rPr lang="en-US" i="1" dirty="0" smtClean="0"/>
              <a:t>sanctuary.</a:t>
            </a:r>
            <a:endParaRPr lang="en-US"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Meaning Words</a:t>
            </a:r>
            <a:endParaRPr lang="en-US" dirty="0"/>
          </a:p>
        </p:txBody>
      </p:sp>
      <p:sp>
        <p:nvSpPr>
          <p:cNvPr id="3" name="Content Placeholder 2"/>
          <p:cNvSpPr>
            <a:spLocks noGrp="1"/>
          </p:cNvSpPr>
          <p:nvPr>
            <p:ph idx="1"/>
          </p:nvPr>
        </p:nvSpPr>
        <p:spPr/>
        <p:txBody>
          <a:bodyPr>
            <a:normAutofit/>
          </a:bodyPr>
          <a:lstStyle/>
          <a:p>
            <a:r>
              <a:rPr lang="en-US" dirty="0" smtClean="0"/>
              <a:t>With your partner come up with as many multiple meaning words as you can in 3 minutes.</a:t>
            </a:r>
          </a:p>
          <a:p>
            <a:r>
              <a:rPr lang="en-US" dirty="0" smtClean="0"/>
              <a:t>Let’s record our M&amp;M words on our chart.</a:t>
            </a:r>
          </a:p>
          <a:p>
            <a:r>
              <a:rPr lang="en-US" dirty="0" smtClean="0"/>
              <a:t>Select 5 words from the chart and write a sentence for each of the meanings of the word. (Like we did for </a:t>
            </a:r>
            <a:r>
              <a:rPr lang="en-US" i="1" dirty="0" smtClean="0"/>
              <a:t>sanctuary</a:t>
            </a:r>
            <a:r>
              <a:rPr lang="en-US" dirty="0" smtClean="0"/>
              <a:t>.)</a:t>
            </a:r>
          </a:p>
          <a:p>
            <a:pPr>
              <a:buNone/>
            </a:pPr>
            <a:endParaRPr lang="en-US" dirty="0" smtClean="0"/>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the </a:t>
            </a:r>
            <a:r>
              <a:rPr lang="en-US" dirty="0" smtClean="0"/>
              <a:t>Book</a:t>
            </a:r>
            <a:br>
              <a:rPr lang="en-US" dirty="0" smtClean="0"/>
            </a:br>
            <a:r>
              <a:rPr lang="en-US" sz="3200" dirty="0" smtClean="0"/>
              <a:t>Chapter 2 (pages 6-12)</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Reading:</a:t>
            </a:r>
            <a:endParaRPr lang="en-US" dirty="0" smtClean="0"/>
          </a:p>
          <a:p>
            <a:pPr lvl="1"/>
            <a:r>
              <a:rPr lang="en-US" i="1" dirty="0" err="1" smtClean="0"/>
              <a:t>Frindle</a:t>
            </a:r>
            <a:r>
              <a:rPr lang="en-US" dirty="0" smtClean="0"/>
              <a:t> uses text and graphic features, such as chapter titles, illustrations, and captions.</a:t>
            </a:r>
          </a:p>
          <a:p>
            <a:pPr lvl="1"/>
            <a:r>
              <a:rPr lang="en-US" dirty="0" smtClean="0"/>
              <a:t>These features give further clues to help you understand the story</a:t>
            </a:r>
          </a:p>
          <a:p>
            <a:r>
              <a:rPr lang="en-US" dirty="0" smtClean="0"/>
              <a:t>During </a:t>
            </a:r>
            <a:r>
              <a:rPr lang="en-US" dirty="0" smtClean="0"/>
              <a:t>Reading:</a:t>
            </a:r>
            <a:endParaRPr lang="en-US" dirty="0" smtClean="0"/>
          </a:p>
          <a:p>
            <a:pPr lvl="1"/>
            <a:r>
              <a:rPr lang="en-US" dirty="0" smtClean="0"/>
              <a:t>Why are captions helpful?</a:t>
            </a:r>
          </a:p>
          <a:p>
            <a:pPr lvl="1"/>
            <a:r>
              <a:rPr lang="en-US" dirty="0" smtClean="0"/>
              <a:t>How are illustrations valuable to the story?</a:t>
            </a:r>
            <a:endParaRPr lang="en-US" dirty="0" smtClean="0"/>
          </a:p>
          <a:p>
            <a:pPr>
              <a:buNone/>
            </a:pPr>
            <a:r>
              <a:rPr lang="en-US" dirty="0" smtClean="0"/>
              <a:t>	</a:t>
            </a:r>
            <a:endParaRPr lang="en-US" dirty="0"/>
          </a:p>
        </p:txBody>
      </p:sp>
      <p:sp>
        <p:nvSpPr>
          <p:cNvPr id="4" name="TextBox 3"/>
          <p:cNvSpPr txBox="1"/>
          <p:nvPr/>
        </p:nvSpPr>
        <p:spPr>
          <a:xfrm>
            <a:off x="6319292" y="6552081"/>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the Book</a:t>
            </a:r>
            <a:r>
              <a:rPr lang="en-US" dirty="0" smtClean="0"/>
              <a:t> </a:t>
            </a:r>
            <a:r>
              <a:rPr lang="en-US" dirty="0" smtClean="0"/>
              <a:t/>
            </a:r>
            <a:br>
              <a:rPr lang="en-US" dirty="0" smtClean="0"/>
            </a:br>
            <a:r>
              <a:rPr lang="en-US" sz="3200" dirty="0" smtClean="0"/>
              <a:t>Chapter 3 (pages 13-16)</a:t>
            </a:r>
            <a:endParaRPr lang="en-US" dirty="0" smtClean="0"/>
          </a:p>
        </p:txBody>
      </p:sp>
      <p:sp>
        <p:nvSpPr>
          <p:cNvPr id="3" name="Content Placeholder 2"/>
          <p:cNvSpPr>
            <a:spLocks noGrp="1"/>
          </p:cNvSpPr>
          <p:nvPr>
            <p:ph idx="1"/>
          </p:nvPr>
        </p:nvSpPr>
        <p:spPr/>
        <p:txBody>
          <a:bodyPr/>
          <a:lstStyle/>
          <a:p>
            <a:r>
              <a:rPr lang="en-US" dirty="0" smtClean="0"/>
              <a:t>Before Reading:</a:t>
            </a:r>
            <a:endParaRPr lang="en-US" dirty="0" smtClean="0"/>
          </a:p>
          <a:p>
            <a:pPr lvl="1"/>
            <a:r>
              <a:rPr lang="en-US" i="1" dirty="0" err="1" smtClean="0"/>
              <a:t>Frindle</a:t>
            </a:r>
            <a:r>
              <a:rPr lang="en-US" dirty="0" smtClean="0"/>
              <a:t> uses text and graphic features, such as chapter titles, illustrations, and captions.</a:t>
            </a:r>
          </a:p>
          <a:p>
            <a:pPr lvl="1"/>
            <a:r>
              <a:rPr lang="en-US" dirty="0" smtClean="0"/>
              <a:t>These features give further clues to help you understand the story</a:t>
            </a:r>
          </a:p>
          <a:p>
            <a:pPr lvl="1"/>
            <a:r>
              <a:rPr lang="en-US" dirty="0" smtClean="0"/>
              <a:t>Remember </a:t>
            </a:r>
            <a:r>
              <a:rPr lang="en-US" dirty="0" smtClean="0"/>
              <a:t>to reread if you need to add details to your “mental pictures.”</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5" name="Text Placeholder 4"/>
          <p:cNvSpPr>
            <a:spLocks noGrp="1"/>
          </p:cNvSpPr>
          <p:nvPr>
            <p:ph type="body" idx="1"/>
          </p:nvPr>
        </p:nvSpPr>
        <p:spPr/>
        <p:txBody>
          <a:bodyPr>
            <a:normAutofit fontScale="70000" lnSpcReduction="20000"/>
          </a:bodyPr>
          <a:lstStyle/>
          <a:p>
            <a:r>
              <a:rPr lang="en-US" dirty="0" smtClean="0"/>
              <a:t>We will</a:t>
            </a:r>
            <a:r>
              <a:rPr lang="en-US" dirty="0" smtClean="0"/>
              <a:t> record additional information from text and graphic features.</a:t>
            </a:r>
            <a:endParaRPr lang="en-US" dirty="0"/>
          </a:p>
        </p:txBody>
      </p:sp>
      <p:sp>
        <p:nvSpPr>
          <p:cNvPr id="6" name="Content Placeholder 5"/>
          <p:cNvSpPr>
            <a:spLocks noGrp="1"/>
          </p:cNvSpPr>
          <p:nvPr>
            <p:ph sz="half" idx="2"/>
          </p:nvPr>
        </p:nvSpPr>
        <p:spPr/>
        <p:txBody>
          <a:bodyPr/>
          <a:lstStyle/>
          <a:p>
            <a:r>
              <a:rPr lang="en-US" dirty="0" smtClean="0"/>
              <a:t>What information </a:t>
            </a:r>
            <a:r>
              <a:rPr lang="en-US" dirty="0" smtClean="0"/>
              <a:t>can we gather from the cover of </a:t>
            </a:r>
            <a:r>
              <a:rPr lang="en-US" i="1" dirty="0" err="1" smtClean="0"/>
              <a:t>Frindle</a:t>
            </a:r>
            <a:r>
              <a:rPr lang="en-US" dirty="0" smtClean="0"/>
              <a:t>?</a:t>
            </a:r>
            <a:endParaRPr lang="en-US" dirty="0"/>
          </a:p>
        </p:txBody>
      </p:sp>
      <p:sp>
        <p:nvSpPr>
          <p:cNvPr id="7" name="Text Placeholder 6"/>
          <p:cNvSpPr>
            <a:spLocks noGrp="1"/>
          </p:cNvSpPr>
          <p:nvPr>
            <p:ph type="body" sz="quarter" idx="3"/>
          </p:nvPr>
        </p:nvSpPr>
        <p:spPr/>
        <p:txBody>
          <a:bodyPr/>
          <a:lstStyle/>
          <a:p>
            <a:r>
              <a:rPr lang="en-US" dirty="0" smtClean="0"/>
              <a:t>Concept</a:t>
            </a:r>
            <a:endParaRPr lang="en-US" dirty="0"/>
          </a:p>
        </p:txBody>
      </p:sp>
      <p:sp>
        <p:nvSpPr>
          <p:cNvPr id="8" name="Content Placeholder 7"/>
          <p:cNvSpPr>
            <a:spLocks noGrp="1"/>
          </p:cNvSpPr>
          <p:nvPr>
            <p:ph sz="quarter" idx="4"/>
          </p:nvPr>
        </p:nvSpPr>
        <p:spPr/>
        <p:txBody>
          <a:bodyPr/>
          <a:lstStyle/>
          <a:p>
            <a:r>
              <a:rPr lang="en-US" u="sng" dirty="0" smtClean="0"/>
              <a:t>Visuals</a:t>
            </a:r>
            <a:r>
              <a:rPr lang="en-US" dirty="0" smtClean="0"/>
              <a:t>: drawings, charts, and other features that help explain the text</a:t>
            </a:r>
          </a:p>
          <a:p>
            <a:r>
              <a:rPr lang="en-US" u="sng" dirty="0" smtClean="0"/>
              <a:t>Graphic features</a:t>
            </a:r>
            <a:r>
              <a:rPr lang="en-US" dirty="0" smtClean="0"/>
              <a:t>: photos or drawings such as maps or charts that stand for ideas or add to details.</a:t>
            </a:r>
            <a:endParaRPr lang="en-US" u="sng" dirty="0"/>
          </a:p>
        </p:txBody>
      </p:sp>
      <p:sp>
        <p:nvSpPr>
          <p:cNvPr id="9" name="TextBox 8"/>
          <p:cNvSpPr txBox="1"/>
          <p:nvPr/>
        </p:nvSpPr>
        <p:spPr>
          <a:xfrm>
            <a:off x="207340" y="5657671"/>
            <a:ext cx="8479460" cy="923330"/>
          </a:xfrm>
          <a:prstGeom prst="rect">
            <a:avLst/>
          </a:prstGeom>
          <a:noFill/>
        </p:spPr>
        <p:txBody>
          <a:bodyPr wrap="square" rtlCol="0">
            <a:spAutoFit/>
          </a:bodyPr>
          <a:lstStyle/>
          <a:p>
            <a:r>
              <a:rPr lang="en-US" b="1" u="sng" dirty="0" smtClean="0"/>
              <a:t>Importance</a:t>
            </a:r>
            <a:r>
              <a:rPr lang="en-US" dirty="0" smtClean="0"/>
              <a:t>: </a:t>
            </a:r>
            <a:r>
              <a:rPr lang="en-US" dirty="0" smtClean="0"/>
              <a:t> identifying and analyzing the text and graphic features makes a story </a:t>
            </a:r>
            <a:r>
              <a:rPr lang="en-US" dirty="0" smtClean="0"/>
              <a:t>more enjoyable and understandable.</a:t>
            </a:r>
            <a:endParaRPr lang="en-US" dirty="0" smtClean="0"/>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9"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and Graphic Features; Visualize</a:t>
            </a:r>
            <a:endParaRPr lang="en-US" dirty="0"/>
          </a:p>
        </p:txBody>
      </p:sp>
      <p:sp>
        <p:nvSpPr>
          <p:cNvPr id="3" name="Text Placeholder 2"/>
          <p:cNvSpPr>
            <a:spLocks noGrp="1"/>
          </p:cNvSpPr>
          <p:nvPr>
            <p:ph type="body" idx="1"/>
          </p:nvPr>
        </p:nvSpPr>
        <p:spPr>
          <a:xfrm>
            <a:off x="457200" y="1097757"/>
            <a:ext cx="4040188" cy="639762"/>
          </a:xfrm>
        </p:spPr>
        <p:txBody>
          <a:bodyPr/>
          <a:lstStyle/>
          <a:p>
            <a:r>
              <a:rPr lang="en-US" dirty="0" smtClean="0"/>
              <a:t>Skill</a:t>
            </a:r>
            <a:endParaRPr lang="en-US" dirty="0"/>
          </a:p>
        </p:txBody>
      </p:sp>
      <p:sp>
        <p:nvSpPr>
          <p:cNvPr id="4" name="Content Placeholder 3"/>
          <p:cNvSpPr>
            <a:spLocks noGrp="1"/>
          </p:cNvSpPr>
          <p:nvPr>
            <p:ph sz="half" idx="2"/>
          </p:nvPr>
        </p:nvSpPr>
        <p:spPr>
          <a:xfrm>
            <a:off x="0" y="1737519"/>
            <a:ext cx="4040188" cy="4752604"/>
          </a:xfrm>
        </p:spPr>
        <p:txBody>
          <a:bodyPr>
            <a:normAutofit/>
          </a:bodyPr>
          <a:lstStyle/>
          <a:p>
            <a:r>
              <a:rPr lang="en-US" dirty="0" smtClean="0"/>
              <a:t>Create a</a:t>
            </a:r>
            <a:r>
              <a:rPr lang="en-US" dirty="0" smtClean="0"/>
              <a:t> Column Chart.</a:t>
            </a:r>
          </a:p>
          <a:p>
            <a:r>
              <a:rPr lang="en-US" dirty="0" smtClean="0"/>
              <a:t>Record information gathered from illustrations.</a:t>
            </a:r>
          </a:p>
          <a:p>
            <a:r>
              <a:rPr lang="en-US" b="1" dirty="0" smtClean="0"/>
              <a:t>We do</a:t>
            </a:r>
          </a:p>
          <a:p>
            <a:pPr lvl="1"/>
            <a:r>
              <a:rPr lang="en-US" dirty="0" smtClean="0"/>
              <a:t>What information do we get from the illustration on the title page?</a:t>
            </a:r>
            <a:endParaRPr lang="en-US" b="1" dirty="0" smtClean="0"/>
          </a:p>
          <a:p>
            <a:r>
              <a:rPr lang="en-US" b="1" dirty="0" smtClean="0"/>
              <a:t>You do</a:t>
            </a:r>
          </a:p>
          <a:p>
            <a:pPr lvl="1"/>
            <a:r>
              <a:rPr lang="en-US" dirty="0" smtClean="0"/>
              <a:t>What information do </a:t>
            </a:r>
            <a:r>
              <a:rPr lang="en-US" dirty="0" smtClean="0"/>
              <a:t>you get from the illustration on page 9?</a:t>
            </a:r>
            <a:endParaRPr lang="en-US" dirty="0" smtClean="0"/>
          </a:p>
          <a:p>
            <a:pPr lvl="1"/>
            <a:endParaRPr lang="en-US" dirty="0" smtClean="0"/>
          </a:p>
          <a:p>
            <a:endParaRPr lang="en-US" dirty="0" smtClean="0"/>
          </a:p>
          <a:p>
            <a:endParaRPr lang="en-US" dirty="0"/>
          </a:p>
        </p:txBody>
      </p:sp>
      <p:sp>
        <p:nvSpPr>
          <p:cNvPr id="14" name="Text Placeholder 13"/>
          <p:cNvSpPr>
            <a:spLocks noGrp="1"/>
          </p:cNvSpPr>
          <p:nvPr>
            <p:ph type="body" sz="quarter" idx="3"/>
          </p:nvPr>
        </p:nvSpPr>
        <p:spPr>
          <a:xfrm>
            <a:off x="4645025" y="2728904"/>
            <a:ext cx="4041775" cy="2178214"/>
          </a:xfrm>
        </p:spPr>
        <p:txBody>
          <a:bodyPr>
            <a:normAutofit/>
          </a:bodyPr>
          <a:lstStyle/>
          <a:p>
            <a:endParaRPr lang="en-US" b="0" dirty="0" smtClean="0"/>
          </a:p>
          <a:p>
            <a:pPr>
              <a:buFont typeface="Arial"/>
              <a:buChar char="•"/>
            </a:pPr>
            <a:endParaRPr lang="en-US" b="0" dirty="0" smtClean="0"/>
          </a:p>
          <a:p>
            <a:endParaRPr lang="en-US" b="0" dirty="0"/>
          </a:p>
        </p:txBody>
      </p:sp>
      <p:sp>
        <p:nvSpPr>
          <p:cNvPr id="29" name="TextBox 28"/>
          <p:cNvSpPr txBox="1"/>
          <p:nvPr/>
        </p:nvSpPr>
        <p:spPr>
          <a:xfrm>
            <a:off x="5281565" y="6490123"/>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graphicFrame>
        <p:nvGraphicFramePr>
          <p:cNvPr id="11" name="Content Placeholder 10"/>
          <p:cNvGraphicFramePr>
            <a:graphicFrameLocks noGrp="1"/>
          </p:cNvGraphicFramePr>
          <p:nvPr>
            <p:ph sz="quarter" idx="4"/>
          </p:nvPr>
        </p:nvGraphicFramePr>
        <p:xfrm>
          <a:off x="4290304" y="1417638"/>
          <a:ext cx="4853695" cy="4577080"/>
        </p:xfrm>
        <a:graphic>
          <a:graphicData uri="http://schemas.openxmlformats.org/drawingml/2006/table">
            <a:tbl>
              <a:tblPr firstRow="1" bandRow="1">
                <a:tableStyleId>{5C22544A-7EE6-4342-B048-85BDC9FD1C3A}</a:tableStyleId>
              </a:tblPr>
              <a:tblGrid>
                <a:gridCol w="1617898"/>
                <a:gridCol w="1619190"/>
                <a:gridCol w="1616607"/>
              </a:tblGrid>
              <a:tr h="370840">
                <a:tc>
                  <a:txBody>
                    <a:bodyPr/>
                    <a:lstStyle/>
                    <a:p>
                      <a:pPr algn="ctr"/>
                      <a:r>
                        <a:rPr lang="en-US" dirty="0" smtClean="0"/>
                        <a:t>Cover</a:t>
                      </a:r>
                      <a:endParaRPr lang="en-US" dirty="0"/>
                    </a:p>
                  </a:txBody>
                  <a:tcPr/>
                </a:tc>
                <a:tc>
                  <a:txBody>
                    <a:bodyPr/>
                    <a:lstStyle/>
                    <a:p>
                      <a:pPr algn="ctr"/>
                      <a:r>
                        <a:rPr lang="en-US" dirty="0" smtClean="0"/>
                        <a:t>Title page</a:t>
                      </a:r>
                      <a:endParaRPr lang="en-US" dirty="0"/>
                    </a:p>
                  </a:txBody>
                  <a:tcPr/>
                </a:tc>
                <a:tc>
                  <a:txBody>
                    <a:bodyPr/>
                    <a:lstStyle/>
                    <a:p>
                      <a:pPr algn="ctr"/>
                      <a:r>
                        <a:rPr lang="en-US" dirty="0" smtClean="0"/>
                        <a:t>Page 9</a:t>
                      </a:r>
                      <a:endParaRPr lang="en-US" dirty="0"/>
                    </a:p>
                  </a:txBody>
                  <a:tcPr/>
                </a:tc>
              </a:tr>
              <a:tr h="370840">
                <a:tc>
                  <a:txBody>
                    <a:bodyPr/>
                    <a:lstStyle/>
                    <a:p>
                      <a:r>
                        <a:rPr lang="en-US" dirty="0" smtClean="0"/>
                        <a:t>1. Students</a:t>
                      </a:r>
                    </a:p>
                    <a:p>
                      <a:r>
                        <a:rPr lang="en-US" dirty="0" smtClean="0"/>
                        <a:t>2. Books</a:t>
                      </a:r>
                    </a:p>
                    <a:p>
                      <a:r>
                        <a:rPr lang="en-US" dirty="0" smtClean="0"/>
                        <a:t>3. Pen is front and center</a:t>
                      </a:r>
                      <a:endParaRPr lang="en-US" dirty="0"/>
                    </a:p>
                  </a:txBody>
                  <a:tcPr/>
                </a:tc>
                <a:tc>
                  <a:txBody>
                    <a:bodyPr/>
                    <a:lstStyle/>
                    <a:p>
                      <a:pPr marL="342900" indent="-342900">
                        <a:buAutoNum type="arabicPeriod"/>
                      </a:pPr>
                      <a:r>
                        <a:rPr lang="en-US" dirty="0" smtClean="0"/>
                        <a:t>Curious baby is Nick</a:t>
                      </a:r>
                    </a:p>
                    <a:p>
                      <a:pPr marL="342900" indent="-342900">
                        <a:buAutoNum type="arabicPeriod"/>
                      </a:pPr>
                      <a:r>
                        <a:rPr lang="en-US" dirty="0" smtClean="0"/>
                        <a:t>Reaching for a pen</a:t>
                      </a:r>
                      <a:endParaRPr lang="en-US" dirty="0"/>
                    </a:p>
                  </a:txBody>
                  <a:tcPr/>
                </a:tc>
                <a:tc>
                  <a:txBody>
                    <a:bodyPr/>
                    <a:lstStyle/>
                    <a:p>
                      <a:pPr marL="342900" indent="-342900">
                        <a:buAutoNum type="arabicPeriod"/>
                      </a:pPr>
                      <a:r>
                        <a:rPr lang="en-US" dirty="0" smtClean="0"/>
                        <a:t>Woman</a:t>
                      </a:r>
                      <a:r>
                        <a:rPr lang="en-US" baseline="0" dirty="0" smtClean="0"/>
                        <a:t> is Mrs. Granger</a:t>
                      </a:r>
                    </a:p>
                    <a:p>
                      <a:pPr marL="342900" indent="-342900">
                        <a:buAutoNum type="arabicPeriod"/>
                      </a:pPr>
                      <a:r>
                        <a:rPr lang="en-US" baseline="0" dirty="0" smtClean="0"/>
                        <a:t>Very proper looking</a:t>
                      </a:r>
                    </a:p>
                    <a:p>
                      <a:pPr marL="342900" indent="-342900">
                        <a:buAutoNum type="arabicPeriod"/>
                      </a:pPr>
                      <a:r>
                        <a:rPr lang="en-US" baseline="0" dirty="0" smtClean="0"/>
                        <a:t>School room setting, so probably a teacher</a:t>
                      </a:r>
                    </a:p>
                    <a:p>
                      <a:pPr marL="342900" indent="-342900">
                        <a:buAutoNum type="arabicPeriod"/>
                      </a:pPr>
                      <a:r>
                        <a:rPr lang="en-US" baseline="0" dirty="0" smtClean="0"/>
                        <a:t>She loves the dictionary</a:t>
                      </a:r>
                    </a:p>
                    <a:p>
                      <a:pPr marL="342900" indent="-342900">
                        <a:buAutoNum type="arabicPeriod"/>
                      </a:pPr>
                      <a:endParaRPr lang="en-US" dirty="0"/>
                    </a:p>
                  </a:txBody>
                  <a:tcPr/>
                </a:tc>
              </a:tr>
            </a:tbl>
          </a:graphicData>
        </a:graphic>
      </p:graphicFrame>
      <p:sp>
        <p:nvSpPr>
          <p:cNvPr id="12" name="Rectangle 11"/>
          <p:cNvSpPr/>
          <p:nvPr/>
        </p:nvSpPr>
        <p:spPr>
          <a:xfrm>
            <a:off x="4290303" y="1737519"/>
            <a:ext cx="1657265" cy="14153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947569" y="1737519"/>
            <a:ext cx="1443436" cy="14153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07843" y="1737519"/>
            <a:ext cx="1536156" cy="4257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accel="50000" decel="50000" fill="hold" grpId="1"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accel="50000" decel="50000" fill="hold" grpId="1" nodeType="clickEffect">
                                  <p:stCondLst>
                                    <p:cond delay="0"/>
                                  </p:stCondLst>
                                  <p:childTnLst>
                                    <p:anim calcmode="lin" valueType="num">
                                      <p:cBhvr additive="base">
                                        <p:cTn id="52" dur="500"/>
                                        <p:tgtEl>
                                          <p:spTgt spid="13"/>
                                        </p:tgtEl>
                                        <p:attrNameLst>
                                          <p:attrName>ppt_x</p:attrName>
                                        </p:attrNameLst>
                                      </p:cBhvr>
                                      <p:tavLst>
                                        <p:tav tm="0">
                                          <p:val>
                                            <p:strVal val="ppt_x"/>
                                          </p:val>
                                        </p:tav>
                                        <p:tav tm="100000">
                                          <p:val>
                                            <p:strVal val="ppt_x"/>
                                          </p:val>
                                        </p:tav>
                                      </p:tavLst>
                                    </p:anim>
                                    <p:anim calcmode="lin" valueType="num">
                                      <p:cBhvr additive="base">
                                        <p:cTn id="53" dur="500"/>
                                        <p:tgtEl>
                                          <p:spTgt spid="13"/>
                                        </p:tgtEl>
                                        <p:attrNameLst>
                                          <p:attrName>ppt_y</p:attrName>
                                        </p:attrNameLst>
                                      </p:cBhvr>
                                      <p:tavLst>
                                        <p:tav tm="0">
                                          <p:val>
                                            <p:strVal val="ppt_y"/>
                                          </p:val>
                                        </p:tav>
                                        <p:tav tm="100000">
                                          <p:val>
                                            <p:strVal val="1+ppt_h/2"/>
                                          </p:val>
                                        </p:tav>
                                      </p:tavLst>
                                    </p:anim>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additive="base">
                                        <p:cTn id="5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additive="base">
                                        <p:cTn id="6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accel="50000" decel="50000" fill="hold" grpId="1" nodeType="clickEffect">
                                  <p:stCondLst>
                                    <p:cond delay="0"/>
                                  </p:stCondLst>
                                  <p:childTnLst>
                                    <p:anim calcmode="lin" valueType="num">
                                      <p:cBhvr additive="base">
                                        <p:cTn id="68" dur="500"/>
                                        <p:tgtEl>
                                          <p:spTgt spid="15"/>
                                        </p:tgtEl>
                                        <p:attrNameLst>
                                          <p:attrName>ppt_x</p:attrName>
                                        </p:attrNameLst>
                                      </p:cBhvr>
                                      <p:tavLst>
                                        <p:tav tm="0">
                                          <p:val>
                                            <p:strVal val="ppt_x"/>
                                          </p:val>
                                        </p:tav>
                                        <p:tav tm="100000">
                                          <p:val>
                                            <p:strVal val="ppt_x"/>
                                          </p:val>
                                        </p:tav>
                                      </p:tavLst>
                                    </p:anim>
                                    <p:anim calcmode="lin" valueType="num">
                                      <p:cBhvr additive="base">
                                        <p:cTn id="69" dur="500"/>
                                        <p:tgtEl>
                                          <p:spTgt spid="15"/>
                                        </p:tgtEl>
                                        <p:attrNameLst>
                                          <p:attrName>ppt_y</p:attrName>
                                        </p:attrNameLst>
                                      </p:cBhvr>
                                      <p:tavLst>
                                        <p:tav tm="0">
                                          <p:val>
                                            <p:strVal val="ppt_y"/>
                                          </p:val>
                                        </p:tav>
                                        <p:tav tm="100000">
                                          <p:val>
                                            <p:strVal val="1+ppt_h/2"/>
                                          </p:val>
                                        </p:tav>
                                      </p:tavLst>
                                    </p:anim>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accel="50000" decel="5000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9" grpId="0"/>
      <p:bldP spid="12" grpId="0" animBg="1"/>
      <p:bldP spid="12" grpId="1" animBg="1"/>
      <p:bldP spid="13" grpId="0" animBg="1"/>
      <p:bldP spid="13"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Possessive Nouns </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To write</a:t>
            </a:r>
          </a:p>
          <a:p>
            <a:pPr lvl="1"/>
            <a:r>
              <a:rPr lang="en-US" dirty="0" smtClean="0"/>
              <a:t>Find the noun that owns something</a:t>
            </a:r>
          </a:p>
          <a:p>
            <a:pPr lvl="1"/>
            <a:r>
              <a:rPr lang="en-US" dirty="0" smtClean="0"/>
              <a:t>Add an ‘</a:t>
            </a:r>
            <a:r>
              <a:rPr lang="en-US" dirty="0" err="1" smtClean="0"/>
              <a:t>s</a:t>
            </a:r>
            <a:r>
              <a:rPr lang="en-US" dirty="0" smtClean="0"/>
              <a:t> to the end of the noun</a:t>
            </a:r>
          </a:p>
          <a:p>
            <a:pPr lvl="1"/>
            <a:r>
              <a:rPr lang="en-US" dirty="0" smtClean="0"/>
              <a:t>What does the noun own?</a:t>
            </a:r>
          </a:p>
          <a:p>
            <a:pPr lvl="1"/>
            <a:r>
              <a:rPr lang="en-US" dirty="0" smtClean="0"/>
              <a:t>Rewrite </a:t>
            </a:r>
          </a:p>
          <a:p>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lstStyle/>
          <a:p>
            <a:r>
              <a:rPr lang="en-US" u="sng" dirty="0" smtClean="0"/>
              <a:t>The navigational skills of a salmon</a:t>
            </a:r>
            <a:r>
              <a:rPr lang="en-US" dirty="0" smtClean="0"/>
              <a:t> will be useful for its trip back home.</a:t>
            </a:r>
          </a:p>
          <a:p>
            <a:pPr lvl="1"/>
            <a:r>
              <a:rPr lang="en-US" dirty="0" smtClean="0"/>
              <a:t>Which noun owns something?</a:t>
            </a:r>
          </a:p>
          <a:p>
            <a:pPr lvl="1"/>
            <a:r>
              <a:rPr lang="en-US" dirty="0" smtClean="0"/>
              <a:t>On your whiteboards show the noun as a possessive</a:t>
            </a:r>
          </a:p>
          <a:p>
            <a:pPr lvl="1"/>
            <a:r>
              <a:rPr lang="en-US" dirty="0" smtClean="0"/>
              <a:t>What does the noun own?</a:t>
            </a:r>
          </a:p>
          <a:p>
            <a:pPr lvl="1"/>
            <a:r>
              <a:rPr lang="en-US" dirty="0" smtClean="0"/>
              <a:t>Rewrite on your whiteboards.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Analyze Text and Graphic Features</a:t>
            </a:r>
            <a:endParaRPr lang="en-US" dirty="0"/>
          </a:p>
        </p:txBody>
      </p:sp>
      <p:sp>
        <p:nvSpPr>
          <p:cNvPr id="3" name="Text Placeholder 2"/>
          <p:cNvSpPr>
            <a:spLocks noGrp="1"/>
          </p:cNvSpPr>
          <p:nvPr>
            <p:ph type="body" idx="1"/>
          </p:nvPr>
        </p:nvSpPr>
        <p:spPr/>
        <p:txBody>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use</a:t>
            </a:r>
            <a:r>
              <a:rPr lang="en-US" dirty="0" smtClean="0"/>
              <a:t> text and graphic features to analyze the story and understand its structure.</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Text features</a:t>
            </a:r>
            <a:r>
              <a:rPr lang="en-US" dirty="0" smtClean="0"/>
              <a:t>: parts of the text, such as titles, headings, or special type</a:t>
            </a:r>
          </a:p>
          <a:p>
            <a:r>
              <a:rPr lang="en-US" u="sng" dirty="0" smtClean="0"/>
              <a:t>Graphic features</a:t>
            </a:r>
            <a:r>
              <a:rPr lang="en-US" dirty="0" smtClean="0"/>
              <a:t>: photos or drawings, such as maps or charts, that stand for ideas or add to details in the text.</a:t>
            </a:r>
          </a:p>
          <a:p>
            <a:r>
              <a:rPr lang="en-US" u="sng" dirty="0" smtClean="0"/>
              <a:t>Analyze</a:t>
            </a:r>
            <a:r>
              <a:rPr lang="en-US" dirty="0" smtClean="0"/>
              <a:t>: to look at or study carefully</a:t>
            </a:r>
            <a:endParaRPr lang="en-US" u="sng" dirty="0"/>
          </a:p>
        </p:txBody>
      </p:sp>
      <p:sp>
        <p:nvSpPr>
          <p:cNvPr id="7" name="TextBox 6"/>
          <p:cNvSpPr txBox="1"/>
          <p:nvPr/>
        </p:nvSpPr>
        <p:spPr>
          <a:xfrm>
            <a:off x="310026" y="3817839"/>
            <a:ext cx="3809906" cy="1569660"/>
          </a:xfrm>
          <a:prstGeom prst="rect">
            <a:avLst/>
          </a:prstGeom>
          <a:noFill/>
        </p:spPr>
        <p:txBody>
          <a:bodyPr wrap="square" rtlCol="0">
            <a:spAutoFit/>
          </a:bodyPr>
          <a:lstStyle/>
          <a:p>
            <a:r>
              <a:rPr lang="en-US" sz="2400" b="1" u="sng" dirty="0" smtClean="0"/>
              <a:t>Importance</a:t>
            </a:r>
            <a:r>
              <a:rPr lang="en-US" sz="2400" dirty="0" smtClean="0"/>
              <a:t>:</a:t>
            </a:r>
            <a:r>
              <a:rPr lang="en-US" sz="2400" dirty="0" smtClean="0"/>
              <a:t> </a:t>
            </a:r>
            <a:r>
              <a:rPr lang="en-US" sz="2400" dirty="0" smtClean="0"/>
              <a:t>good readers analyze these clues to get a deeper understanding of the story.</a:t>
            </a:r>
            <a:endParaRPr lang="en-US" sz="2400" b="1"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Analyze Text and Graphic Features</a:t>
            </a:r>
            <a:endParaRPr lang="en-US" dirty="0"/>
          </a:p>
        </p:txBody>
      </p:sp>
      <p:sp>
        <p:nvSpPr>
          <p:cNvPr id="7" name="Content Placeholder 6"/>
          <p:cNvSpPr>
            <a:spLocks noGrp="1"/>
          </p:cNvSpPr>
          <p:nvPr>
            <p:ph idx="1"/>
          </p:nvPr>
        </p:nvSpPr>
        <p:spPr/>
        <p:txBody>
          <a:bodyPr>
            <a:normAutofit fontScale="85000" lnSpcReduction="10000"/>
          </a:bodyPr>
          <a:lstStyle/>
          <a:p>
            <a:r>
              <a:rPr lang="en-US" dirty="0" smtClean="0"/>
              <a:t>“Nick,” “Mrs. Granger,” “The Question,” why did the author title his first two chapters with people’s names?</a:t>
            </a:r>
          </a:p>
          <a:p>
            <a:r>
              <a:rPr lang="en-US" dirty="0" smtClean="0"/>
              <a:t>Find descriptions, pictures, and captions that clearly show how different Nick and Mrs. Granger ar</a:t>
            </a:r>
            <a:r>
              <a:rPr lang="en-US" dirty="0" smtClean="0"/>
              <a:t>e from each other.</a:t>
            </a:r>
          </a:p>
          <a:p>
            <a:r>
              <a:rPr lang="en-US" dirty="0" smtClean="0"/>
              <a:t>How do the first three chapter titles indicate the story structure?</a:t>
            </a:r>
          </a:p>
          <a:p>
            <a:r>
              <a:rPr lang="en-US" dirty="0" smtClean="0"/>
              <a:t>How do Nick and Mrs. Granger’s differing personalities and objectives give rise to the problem that is introduced in the third chapter?</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 to the Big Idea</a:t>
            </a:r>
            <a:r>
              <a:rPr lang="en-US" dirty="0" smtClean="0"/>
              <a:t/>
            </a:r>
            <a:br>
              <a:rPr lang="en-US" dirty="0" smtClean="0"/>
            </a:br>
            <a:r>
              <a:rPr lang="en-US" sz="4000" dirty="0" smtClean="0">
                <a:solidFill>
                  <a:srgbClr val="FF0000"/>
                </a:solidFill>
              </a:rPr>
              <a:t>Discovery takes many paths</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From our magazine articles and</a:t>
            </a:r>
            <a:r>
              <a:rPr lang="en-US" dirty="0" smtClean="0"/>
              <a:t> </a:t>
            </a:r>
            <a:r>
              <a:rPr lang="en-US" i="1" dirty="0" err="1" smtClean="0"/>
              <a:t>Frindle</a:t>
            </a:r>
            <a:r>
              <a:rPr lang="en-US" dirty="0" smtClean="0"/>
              <a:t>:</a:t>
            </a:r>
          </a:p>
          <a:p>
            <a:pPr lvl="1"/>
            <a:r>
              <a:rPr lang="en-US" dirty="0" smtClean="0"/>
              <a:t>What has Nick’s school experience been like u</a:t>
            </a:r>
            <a:r>
              <a:rPr lang="en-US" dirty="0" smtClean="0"/>
              <a:t>p until fifth grade?</a:t>
            </a:r>
          </a:p>
          <a:p>
            <a:pPr lvl="1"/>
            <a:r>
              <a:rPr lang="en-US" dirty="0" smtClean="0"/>
              <a:t>How does his school life “path to discovery” change when he reaches fifth grade?</a:t>
            </a:r>
          </a:p>
          <a:p>
            <a:pPr lvl="1"/>
            <a:r>
              <a:rPr lang="en-US" dirty="0" smtClean="0"/>
              <a:t>The whales in “Stranded” find themselves taking new paths to discovery, too, but their stories end on a sad note.  How do their stories end?</a:t>
            </a:r>
          </a:p>
          <a:p>
            <a:pPr lvl="1"/>
            <a:r>
              <a:rPr lang="en-US" dirty="0" smtClean="0"/>
              <a:t>What are some different ways people respond to new situations?</a:t>
            </a:r>
          </a:p>
          <a:p>
            <a:pPr lvl="1"/>
            <a:r>
              <a:rPr lang="en-US" dirty="0" smtClean="0"/>
              <a:t>What could you do to make the most of a new and unfamiliar experience?</a:t>
            </a:r>
            <a:endParaRPr lang="en-US" dirty="0" smtClean="0"/>
          </a:p>
          <a:p>
            <a:pPr lvl="1"/>
            <a:endParaRPr lang="en-US" dirty="0"/>
          </a:p>
        </p:txBody>
      </p:sp>
      <p:sp>
        <p:nvSpPr>
          <p:cNvPr id="4" name="TextBox 3"/>
          <p:cNvSpPr txBox="1"/>
          <p:nvPr/>
        </p:nvSpPr>
        <p:spPr>
          <a:xfrm>
            <a:off x="5761707" y="6552081"/>
            <a:ext cx="1724187" cy="369332"/>
          </a:xfrm>
          <a:prstGeom prst="rect">
            <a:avLst/>
          </a:prstGeom>
          <a:noFill/>
        </p:spPr>
        <p:txBody>
          <a:bodyPr wrap="none" rtlCol="0">
            <a:spAutoFit/>
          </a:bodyPr>
          <a:lstStyle/>
          <a:p>
            <a:r>
              <a:rPr lang="en-US" dirty="0" smtClean="0">
                <a:hlinkClick r:id="rId2" action="ppaction://hlinksldjump"/>
              </a:rPr>
              <a:t>Back to </a:t>
            </a:r>
            <a:r>
              <a:rPr lang="en-US" i="1" dirty="0" err="1" smtClean="0">
                <a:hlinkClick r:id="rId2" action="ppaction://hlinksldjump"/>
              </a:rPr>
              <a:t>Frindle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2</a:t>
            </a:r>
            <a:br>
              <a:rPr lang="en-US" dirty="0" smtClean="0"/>
            </a:br>
            <a:endParaRPr lang="en-US" sz="3556"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Vocabulary and Oral Language</a:t>
            </a:r>
          </a:p>
          <a:p>
            <a:pPr lvl="1"/>
            <a:r>
              <a:rPr lang="en-US" dirty="0" smtClean="0"/>
              <a:t>Context Cards (T10)</a:t>
            </a:r>
          </a:p>
          <a:p>
            <a:r>
              <a:rPr lang="en-US" b="1" dirty="0" smtClean="0"/>
              <a:t>Comprehension</a:t>
            </a:r>
          </a:p>
          <a:p>
            <a:pPr lvl="1"/>
            <a:r>
              <a:rPr lang="en-US" dirty="0" smtClean="0"/>
              <a:t>“Animals on the Move” (T16-T23)</a:t>
            </a:r>
            <a:endParaRPr lang="en-US" b="1" dirty="0" smtClean="0"/>
          </a:p>
          <a:p>
            <a:r>
              <a:rPr lang="en-US" b="1" dirty="0" smtClean="0"/>
              <a:t>Spelling</a:t>
            </a:r>
          </a:p>
          <a:p>
            <a:pPr lvl="1"/>
            <a:r>
              <a:rPr lang="en-US" dirty="0" smtClean="0"/>
              <a:t>Day 2 (T38)</a:t>
            </a:r>
          </a:p>
          <a:p>
            <a:r>
              <a:rPr lang="en-US" b="1" dirty="0" smtClean="0"/>
              <a:t>Grammar</a:t>
            </a:r>
          </a:p>
          <a:p>
            <a:pPr lvl="1"/>
            <a:r>
              <a:rPr lang="en-US" dirty="0" smtClean="0">
                <a:hlinkClick r:id="rId2" action="ppaction://hlinksldjump"/>
              </a:rPr>
              <a:t>Day 2 (T40)</a:t>
            </a:r>
            <a:endParaRPr lang="en-US" dirty="0" smtClean="0"/>
          </a:p>
          <a:p>
            <a:r>
              <a:rPr lang="en-US" b="1" dirty="0" smtClean="0"/>
              <a:t>Writing</a:t>
            </a:r>
          </a:p>
          <a:p>
            <a:pPr lvl="1"/>
            <a:r>
              <a:rPr lang="en-US" dirty="0" smtClean="0">
                <a:hlinkClick r:id="rId3" action="ppaction://hlinksldjump"/>
              </a:rPr>
              <a:t>Day 2 (T43)</a:t>
            </a:r>
            <a:endParaRPr lang="en-US" dirty="0" smtClean="0"/>
          </a:p>
          <a:p>
            <a:pPr lvl="1">
              <a:buNone/>
            </a:pPr>
            <a:endParaRPr lang="en-US" dirty="0" smtClean="0"/>
          </a:p>
        </p:txBody>
      </p:sp>
      <p:sp>
        <p:nvSpPr>
          <p:cNvPr id="5" name="Text Placeholder 4"/>
          <p:cNvSpPr>
            <a:spLocks noGrp="1"/>
          </p:cNvSpPr>
          <p:nvPr>
            <p:ph type="body" sz="quarter" idx="3"/>
          </p:nvPr>
        </p:nvSpPr>
        <p:spPr/>
        <p:txBody>
          <a:bodyPr/>
          <a:lstStyle/>
          <a:p>
            <a:r>
              <a:rPr lang="en-US" dirty="0" smtClean="0"/>
              <a:t>Novel</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 </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smtClean="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 Possessive Nouns</a:t>
            </a:r>
            <a:endParaRPr lang="en-US" dirty="0"/>
          </a:p>
        </p:txBody>
      </p:sp>
      <p:sp>
        <p:nvSpPr>
          <p:cNvPr id="3" name="Text Placeholder 2"/>
          <p:cNvSpPr>
            <a:spLocks noGrp="1"/>
          </p:cNvSpPr>
          <p:nvPr>
            <p:ph type="body" idx="1"/>
          </p:nvPr>
        </p:nvSpPr>
        <p:spPr/>
        <p:txBody>
          <a:bodyPr>
            <a:normAutofit/>
          </a:bodyPr>
          <a:lstStyle/>
          <a:p>
            <a:r>
              <a:rPr lang="en-US" dirty="0" smtClean="0"/>
              <a:t>Objective</a:t>
            </a:r>
            <a:endParaRPr lang="en-US" dirty="0"/>
          </a:p>
        </p:txBody>
      </p:sp>
      <p:sp>
        <p:nvSpPr>
          <p:cNvPr id="4" name="Content Placeholder 3"/>
          <p:cNvSpPr>
            <a:spLocks noGrp="1"/>
          </p:cNvSpPr>
          <p:nvPr>
            <p:ph sz="half" idx="2"/>
          </p:nvPr>
        </p:nvSpPr>
        <p:spPr/>
        <p:txBody>
          <a:bodyPr/>
          <a:lstStyle/>
          <a:p>
            <a:r>
              <a:rPr lang="en-US" dirty="0" smtClean="0"/>
              <a:t>We will write plural possessive nouns.</a:t>
            </a:r>
            <a:endParaRPr lang="en-US" dirty="0"/>
          </a:p>
        </p:txBody>
      </p:sp>
      <p:sp>
        <p:nvSpPr>
          <p:cNvPr id="5" name="Text Placeholder 4"/>
          <p:cNvSpPr>
            <a:spLocks noGrp="1"/>
          </p:cNvSpPr>
          <p:nvPr>
            <p:ph type="body" sz="quarter" idx="3"/>
          </p:nvPr>
        </p:nvSpPr>
        <p:spPr/>
        <p:txBody>
          <a:bodyPr/>
          <a:lstStyle/>
          <a:p>
            <a:r>
              <a:rPr lang="en-US" dirty="0" smtClean="0"/>
              <a:t>Concept</a:t>
            </a:r>
            <a:endParaRPr lang="en-US" dirty="0"/>
          </a:p>
        </p:txBody>
      </p:sp>
      <p:sp>
        <p:nvSpPr>
          <p:cNvPr id="6" name="Content Placeholder 5"/>
          <p:cNvSpPr>
            <a:spLocks noGrp="1"/>
          </p:cNvSpPr>
          <p:nvPr>
            <p:ph sz="quarter" idx="4"/>
          </p:nvPr>
        </p:nvSpPr>
        <p:spPr/>
        <p:txBody>
          <a:bodyPr/>
          <a:lstStyle/>
          <a:p>
            <a:r>
              <a:rPr lang="en-US" u="sng" dirty="0" smtClean="0"/>
              <a:t>Plural possessive noun</a:t>
            </a:r>
            <a:r>
              <a:rPr lang="en-US" dirty="0" smtClean="0"/>
              <a:t>: a plural noun that shows ownership.</a:t>
            </a:r>
          </a:p>
          <a:p>
            <a:r>
              <a:rPr lang="en-US" b="1" dirty="0" smtClean="0"/>
              <a:t>Example</a:t>
            </a:r>
          </a:p>
          <a:p>
            <a:pPr lvl="1"/>
            <a:r>
              <a:rPr lang="en-US" dirty="0" smtClean="0"/>
              <a:t>The </a:t>
            </a:r>
            <a:r>
              <a:rPr lang="en-US" b="1" dirty="0" smtClean="0"/>
              <a:t>elephants’</a:t>
            </a:r>
            <a:r>
              <a:rPr lang="en-US" dirty="0" smtClean="0"/>
              <a:t> rumble can’t be heard by humans.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 Possessive Nouns</a:t>
            </a:r>
            <a:endParaRPr lang="en-US" dirty="0"/>
          </a:p>
        </p:txBody>
      </p:sp>
      <p:sp>
        <p:nvSpPr>
          <p:cNvPr id="5" name="Text Placeholder 4"/>
          <p:cNvSpPr>
            <a:spLocks noGrp="1"/>
          </p:cNvSpPr>
          <p:nvPr>
            <p:ph type="body" idx="1"/>
          </p:nvPr>
        </p:nvSpPr>
        <p:spPr/>
        <p:txBody>
          <a:bodyPr/>
          <a:lstStyle/>
          <a:p>
            <a:r>
              <a:rPr lang="en-US" dirty="0" smtClean="0"/>
              <a:t>Skill</a:t>
            </a:r>
            <a:endParaRPr lang="en-US" dirty="0"/>
          </a:p>
        </p:txBody>
      </p:sp>
      <p:sp>
        <p:nvSpPr>
          <p:cNvPr id="6" name="Content Placeholder 5"/>
          <p:cNvSpPr>
            <a:spLocks noGrp="1"/>
          </p:cNvSpPr>
          <p:nvPr>
            <p:ph sz="half" idx="2"/>
          </p:nvPr>
        </p:nvSpPr>
        <p:spPr/>
        <p:txBody>
          <a:bodyPr/>
          <a:lstStyle/>
          <a:p>
            <a:r>
              <a:rPr lang="en-US" dirty="0" smtClean="0"/>
              <a:t>To write</a:t>
            </a:r>
          </a:p>
          <a:p>
            <a:pPr lvl="1"/>
            <a:r>
              <a:rPr lang="en-US" dirty="0" smtClean="0"/>
              <a:t>Find the noun that owns something</a:t>
            </a:r>
          </a:p>
          <a:p>
            <a:pPr lvl="1"/>
            <a:r>
              <a:rPr lang="en-US" dirty="0" smtClean="0"/>
              <a:t>If the plural noun ends in</a:t>
            </a:r>
            <a:r>
              <a:rPr lang="en-US" i="1" dirty="0" smtClean="0"/>
              <a:t> –</a:t>
            </a:r>
            <a:r>
              <a:rPr lang="en-US" i="1" dirty="0" err="1" smtClean="0"/>
              <a:t>s</a:t>
            </a:r>
            <a:r>
              <a:rPr lang="en-US" dirty="0" smtClean="0"/>
              <a:t>, then add an </a:t>
            </a:r>
            <a:r>
              <a:rPr lang="en-US" b="1" dirty="0" smtClean="0"/>
              <a:t>apostrophe</a:t>
            </a:r>
            <a:r>
              <a:rPr lang="en-US" dirty="0" smtClean="0"/>
              <a:t> after the </a:t>
            </a:r>
            <a:r>
              <a:rPr lang="en-US" i="1" dirty="0" smtClean="0"/>
              <a:t>–</a:t>
            </a:r>
            <a:r>
              <a:rPr lang="en-US" i="1" dirty="0" err="1" smtClean="0"/>
              <a:t>s</a:t>
            </a:r>
            <a:r>
              <a:rPr lang="en-US" i="1" dirty="0" smtClean="0"/>
              <a:t>.</a:t>
            </a:r>
          </a:p>
          <a:p>
            <a:pPr lvl="1"/>
            <a:r>
              <a:rPr lang="en-US" dirty="0" smtClean="0"/>
              <a:t>If the plural noun does not end in an </a:t>
            </a:r>
            <a:r>
              <a:rPr lang="en-US" i="1" dirty="0" smtClean="0"/>
              <a:t>–</a:t>
            </a:r>
            <a:r>
              <a:rPr lang="en-US" i="1" dirty="0" err="1" smtClean="0"/>
              <a:t>s</a:t>
            </a:r>
            <a:r>
              <a:rPr lang="en-US" dirty="0" smtClean="0"/>
              <a:t>, then add an </a:t>
            </a:r>
            <a:r>
              <a:rPr lang="en-US" b="1" dirty="0" smtClean="0"/>
              <a:t>apostrophe </a:t>
            </a:r>
            <a:r>
              <a:rPr lang="en-US" dirty="0" smtClean="0"/>
              <a:t>and </a:t>
            </a:r>
            <a:r>
              <a:rPr lang="en-US" b="1" dirty="0" smtClean="0"/>
              <a:t>an -</a:t>
            </a:r>
            <a:r>
              <a:rPr lang="en-US" b="1" dirty="0" err="1" smtClean="0"/>
              <a:t>s</a:t>
            </a:r>
            <a:endParaRPr lang="en-US" dirty="0"/>
          </a:p>
        </p:txBody>
      </p:sp>
      <p:sp>
        <p:nvSpPr>
          <p:cNvPr id="7" name="Text Placeholder 6"/>
          <p:cNvSpPr>
            <a:spLocks noGrp="1"/>
          </p:cNvSpPr>
          <p:nvPr>
            <p:ph type="body" sz="quarter" idx="3"/>
          </p:nvPr>
        </p:nvSpPr>
        <p:spPr/>
        <p:txBody>
          <a:bodyPr/>
          <a:lstStyle/>
          <a:p>
            <a:r>
              <a:rPr lang="en-US" dirty="0" smtClean="0"/>
              <a:t>I do</a:t>
            </a:r>
            <a:endParaRPr lang="en-US" dirty="0"/>
          </a:p>
        </p:txBody>
      </p:sp>
      <p:sp>
        <p:nvSpPr>
          <p:cNvPr id="8" name="Content Placeholder 7"/>
          <p:cNvSpPr>
            <a:spLocks noGrp="1"/>
          </p:cNvSpPr>
          <p:nvPr>
            <p:ph sz="quarter" idx="4"/>
          </p:nvPr>
        </p:nvSpPr>
        <p:spPr/>
        <p:txBody>
          <a:bodyPr/>
          <a:lstStyle/>
          <a:p>
            <a:r>
              <a:rPr lang="en-US" u="sng" dirty="0" smtClean="0"/>
              <a:t>The journey of the birds</a:t>
            </a:r>
            <a:r>
              <a:rPr lang="en-US" dirty="0" smtClean="0"/>
              <a:t> can be long and tiresome.</a:t>
            </a:r>
          </a:p>
          <a:p>
            <a:pPr lvl="1"/>
            <a:r>
              <a:rPr lang="en-US" dirty="0" smtClean="0"/>
              <a:t>The noun that owns something is “birds”</a:t>
            </a:r>
          </a:p>
          <a:p>
            <a:pPr lvl="1"/>
            <a:r>
              <a:rPr lang="en-US" dirty="0" smtClean="0"/>
              <a:t>It ends in </a:t>
            </a:r>
            <a:r>
              <a:rPr lang="en-US" i="1" dirty="0" smtClean="0"/>
              <a:t>–</a:t>
            </a:r>
            <a:r>
              <a:rPr lang="en-US" i="1" dirty="0" err="1" smtClean="0"/>
              <a:t>s</a:t>
            </a:r>
            <a:r>
              <a:rPr lang="en-US" dirty="0" smtClean="0"/>
              <a:t>, so I add an apostrophe at the end to make </a:t>
            </a:r>
            <a:r>
              <a:rPr lang="en-US" u="sng" dirty="0" smtClean="0"/>
              <a:t>birds’</a:t>
            </a:r>
            <a:endParaRPr lang="en-US" dirty="0" smtClean="0"/>
          </a:p>
          <a:p>
            <a:pPr lvl="1"/>
            <a:r>
              <a:rPr lang="en-US" dirty="0" smtClean="0"/>
              <a:t>The birds own “the journey”</a:t>
            </a:r>
          </a:p>
          <a:p>
            <a:pPr lvl="1"/>
            <a:r>
              <a:rPr lang="en-US" dirty="0" smtClean="0"/>
              <a:t>The </a:t>
            </a:r>
            <a:r>
              <a:rPr lang="en-US" b="1" dirty="0" smtClean="0"/>
              <a:t>birds’</a:t>
            </a:r>
            <a:r>
              <a:rPr lang="en-US" dirty="0" smtClean="0"/>
              <a:t> journey can be long and tiresome.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 Possessive Nouns </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To write</a:t>
            </a:r>
          </a:p>
          <a:p>
            <a:pPr lvl="1"/>
            <a:r>
              <a:rPr lang="en-US" dirty="0" smtClean="0"/>
              <a:t>Find the noun that owns something</a:t>
            </a:r>
          </a:p>
          <a:p>
            <a:pPr lvl="1"/>
            <a:r>
              <a:rPr lang="en-US" dirty="0" smtClean="0"/>
              <a:t>If the plural noun ends in</a:t>
            </a:r>
            <a:r>
              <a:rPr lang="en-US" i="1" dirty="0" smtClean="0"/>
              <a:t> –</a:t>
            </a:r>
            <a:r>
              <a:rPr lang="en-US" i="1" dirty="0" err="1" smtClean="0"/>
              <a:t>s</a:t>
            </a:r>
            <a:r>
              <a:rPr lang="en-US" dirty="0" smtClean="0"/>
              <a:t>, then add an </a:t>
            </a:r>
            <a:r>
              <a:rPr lang="en-US" b="1" dirty="0" smtClean="0"/>
              <a:t>apostrophe</a:t>
            </a:r>
            <a:r>
              <a:rPr lang="en-US" dirty="0" smtClean="0"/>
              <a:t> after the </a:t>
            </a:r>
            <a:r>
              <a:rPr lang="en-US" i="1" dirty="0" smtClean="0"/>
              <a:t>–</a:t>
            </a:r>
            <a:r>
              <a:rPr lang="en-US" i="1" dirty="0" err="1" smtClean="0"/>
              <a:t>s</a:t>
            </a:r>
            <a:r>
              <a:rPr lang="en-US" i="1" dirty="0" smtClean="0"/>
              <a:t>.</a:t>
            </a:r>
          </a:p>
          <a:p>
            <a:pPr lvl="1"/>
            <a:r>
              <a:rPr lang="en-US" dirty="0" smtClean="0"/>
              <a:t>If the plural noun does not end in an </a:t>
            </a:r>
            <a:r>
              <a:rPr lang="en-US" i="1" dirty="0" smtClean="0"/>
              <a:t>–</a:t>
            </a:r>
            <a:r>
              <a:rPr lang="en-US" i="1" dirty="0" err="1" smtClean="0"/>
              <a:t>s</a:t>
            </a:r>
            <a:r>
              <a:rPr lang="en-US" dirty="0" smtClean="0"/>
              <a:t>, then add an </a:t>
            </a:r>
            <a:r>
              <a:rPr lang="en-US" b="1" dirty="0" smtClean="0"/>
              <a:t>apostrophe </a:t>
            </a:r>
            <a:r>
              <a:rPr lang="en-US" dirty="0" smtClean="0"/>
              <a:t>and </a:t>
            </a:r>
            <a:r>
              <a:rPr lang="en-US" b="1" dirty="0" smtClean="0"/>
              <a:t>an -</a:t>
            </a:r>
            <a:r>
              <a:rPr lang="en-US" b="1" dirty="0" err="1" smtClean="0"/>
              <a:t>s</a:t>
            </a:r>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We do</a:t>
            </a:r>
            <a:endParaRPr lang="en-US" dirty="0"/>
          </a:p>
        </p:txBody>
      </p:sp>
      <p:sp>
        <p:nvSpPr>
          <p:cNvPr id="6" name="Content Placeholder 5"/>
          <p:cNvSpPr>
            <a:spLocks noGrp="1"/>
          </p:cNvSpPr>
          <p:nvPr>
            <p:ph sz="quarter" idx="4"/>
          </p:nvPr>
        </p:nvSpPr>
        <p:spPr/>
        <p:txBody>
          <a:bodyPr>
            <a:normAutofit lnSpcReduction="10000"/>
          </a:bodyPr>
          <a:lstStyle/>
          <a:p>
            <a:r>
              <a:rPr lang="en-US" u="sng" dirty="0" smtClean="0"/>
              <a:t>The dances that many bees do</a:t>
            </a:r>
            <a:r>
              <a:rPr lang="en-US" dirty="0" smtClean="0"/>
              <a:t> can mean flowers are nearby or farther away.</a:t>
            </a:r>
          </a:p>
          <a:p>
            <a:pPr lvl="1"/>
            <a:r>
              <a:rPr lang="en-US" dirty="0" smtClean="0"/>
              <a:t>Which noun owns something?</a:t>
            </a:r>
          </a:p>
          <a:p>
            <a:pPr lvl="1"/>
            <a:r>
              <a:rPr lang="en-US" dirty="0" smtClean="0"/>
              <a:t>Does it end in an </a:t>
            </a:r>
            <a:r>
              <a:rPr lang="en-US" i="1" dirty="0" smtClean="0"/>
              <a:t>–</a:t>
            </a:r>
            <a:r>
              <a:rPr lang="en-US" i="1" dirty="0" err="1" smtClean="0"/>
              <a:t>s</a:t>
            </a:r>
            <a:r>
              <a:rPr lang="en-US" dirty="0" smtClean="0"/>
              <a:t>?</a:t>
            </a:r>
          </a:p>
          <a:p>
            <a:pPr lvl="1"/>
            <a:r>
              <a:rPr lang="en-US" dirty="0" smtClean="0"/>
              <a:t>On your whiteboards show the noun as a possessive</a:t>
            </a:r>
          </a:p>
          <a:p>
            <a:pPr lvl="1"/>
            <a:r>
              <a:rPr lang="en-US" dirty="0" smtClean="0"/>
              <a:t>What does the noun own?</a:t>
            </a:r>
          </a:p>
          <a:p>
            <a:pPr lvl="1"/>
            <a:r>
              <a:rPr lang="en-US" dirty="0" smtClean="0"/>
              <a:t>Rewrite on your whiteboards.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 Possessive Nouns </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To write</a:t>
            </a:r>
          </a:p>
          <a:p>
            <a:pPr lvl="1"/>
            <a:r>
              <a:rPr lang="en-US" dirty="0" smtClean="0"/>
              <a:t>Find the noun that owns something</a:t>
            </a:r>
          </a:p>
          <a:p>
            <a:pPr lvl="1"/>
            <a:r>
              <a:rPr lang="en-US" dirty="0" smtClean="0"/>
              <a:t>If the plural noun ends in</a:t>
            </a:r>
            <a:r>
              <a:rPr lang="en-US" i="1" dirty="0" smtClean="0"/>
              <a:t> –</a:t>
            </a:r>
            <a:r>
              <a:rPr lang="en-US" i="1" dirty="0" err="1" smtClean="0"/>
              <a:t>s</a:t>
            </a:r>
            <a:r>
              <a:rPr lang="en-US" dirty="0" smtClean="0"/>
              <a:t>, then add an </a:t>
            </a:r>
            <a:r>
              <a:rPr lang="en-US" b="1" dirty="0" smtClean="0"/>
              <a:t>apostrophe</a:t>
            </a:r>
            <a:r>
              <a:rPr lang="en-US" dirty="0" smtClean="0"/>
              <a:t> after the </a:t>
            </a:r>
            <a:r>
              <a:rPr lang="en-US" i="1" dirty="0" smtClean="0"/>
              <a:t>–</a:t>
            </a:r>
            <a:r>
              <a:rPr lang="en-US" i="1" dirty="0" err="1" smtClean="0"/>
              <a:t>s</a:t>
            </a:r>
            <a:r>
              <a:rPr lang="en-US" i="1" dirty="0" smtClean="0"/>
              <a:t>.</a:t>
            </a:r>
          </a:p>
          <a:p>
            <a:pPr lvl="1"/>
            <a:r>
              <a:rPr lang="en-US" dirty="0" smtClean="0"/>
              <a:t>If the plural noun does not end in an </a:t>
            </a:r>
            <a:r>
              <a:rPr lang="en-US" i="1" dirty="0" smtClean="0"/>
              <a:t>–</a:t>
            </a:r>
            <a:r>
              <a:rPr lang="en-US" i="1" dirty="0" err="1" smtClean="0"/>
              <a:t>s</a:t>
            </a:r>
            <a:r>
              <a:rPr lang="en-US" dirty="0" smtClean="0"/>
              <a:t>, then add an </a:t>
            </a:r>
            <a:r>
              <a:rPr lang="en-US" b="1" dirty="0" smtClean="0"/>
              <a:t>apostrophe </a:t>
            </a:r>
            <a:r>
              <a:rPr lang="en-US" dirty="0" smtClean="0"/>
              <a:t>and </a:t>
            </a:r>
            <a:r>
              <a:rPr lang="en-US" b="1" dirty="0" smtClean="0"/>
              <a:t>an -</a:t>
            </a:r>
            <a:r>
              <a:rPr lang="en-US" b="1" dirty="0" err="1" smtClean="0"/>
              <a:t>s</a:t>
            </a:r>
            <a:endParaRPr lang="en-US"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u="sng" dirty="0" smtClean="0"/>
              <a:t>The bodies of cheetahs</a:t>
            </a:r>
            <a:r>
              <a:rPr lang="en-US" dirty="0" smtClean="0"/>
              <a:t> are made for sprinting.</a:t>
            </a:r>
          </a:p>
          <a:p>
            <a:r>
              <a:rPr lang="en-US" u="sng" dirty="0" smtClean="0"/>
              <a:t>The food of the mice</a:t>
            </a:r>
            <a:r>
              <a:rPr lang="en-US" dirty="0" smtClean="0"/>
              <a:t> was placed in their cages.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 Possessive Nouns </a:t>
            </a:r>
            <a:endParaRPr lang="en-US" dirty="0"/>
          </a:p>
        </p:txBody>
      </p:sp>
      <p:sp>
        <p:nvSpPr>
          <p:cNvPr id="4" name="Content Placeholder 3"/>
          <p:cNvSpPr>
            <a:spLocks noGrp="1"/>
          </p:cNvSpPr>
          <p:nvPr>
            <p:ph idx="1"/>
          </p:nvPr>
        </p:nvSpPr>
        <p:spPr/>
        <p:txBody>
          <a:bodyPr>
            <a:normAutofit/>
          </a:bodyPr>
          <a:lstStyle/>
          <a:p>
            <a:r>
              <a:rPr lang="en-US" dirty="0" smtClean="0"/>
              <a:t>What type of noun shows that a plural noun owns something?</a:t>
            </a:r>
          </a:p>
          <a:p>
            <a:r>
              <a:rPr lang="en-US" dirty="0" smtClean="0"/>
              <a:t>What is the correct way to write </a:t>
            </a:r>
            <a:r>
              <a:rPr lang="en-US" u="sng" dirty="0" smtClean="0"/>
              <a:t>the long necks of giraffes</a:t>
            </a:r>
            <a:endParaRPr lang="en-US" dirty="0" smtClean="0"/>
          </a:p>
          <a:p>
            <a:pPr marL="914400" lvl="1" indent="-457200">
              <a:buAutoNum type="alphaLcParenR"/>
            </a:pPr>
            <a:r>
              <a:rPr lang="en-US" dirty="0" smtClean="0"/>
              <a:t>Giraffes’ long necks</a:t>
            </a:r>
          </a:p>
          <a:p>
            <a:pPr marL="914400" lvl="1" indent="-457200">
              <a:buAutoNum type="alphaLcParenR"/>
            </a:pPr>
            <a:r>
              <a:rPr lang="en-US" dirty="0" smtClean="0"/>
              <a:t>Giraffe’s long necks</a:t>
            </a:r>
          </a:p>
          <a:p>
            <a:r>
              <a:rPr lang="en-US" dirty="0" smtClean="0"/>
              <a:t>Why is it important to be able to correctly write plural possessive nouns?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Plural Possessive Nouns</a:t>
            </a:r>
            <a:br>
              <a:rPr lang="en-US" dirty="0" smtClean="0"/>
            </a:br>
            <a:r>
              <a:rPr lang="en-US" dirty="0" smtClean="0"/>
              <a:t>Independent Practice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Scientists continue to study </a:t>
            </a:r>
            <a:r>
              <a:rPr lang="en-US" u="sng" dirty="0" smtClean="0"/>
              <a:t>senses of animals</a:t>
            </a:r>
            <a:r>
              <a:rPr lang="en-US" dirty="0" smtClean="0"/>
              <a:t>.</a:t>
            </a:r>
          </a:p>
          <a:p>
            <a:r>
              <a:rPr lang="en-US" dirty="0" smtClean="0"/>
              <a:t>We could hear </a:t>
            </a:r>
            <a:r>
              <a:rPr lang="en-US" u="sng" dirty="0" smtClean="0"/>
              <a:t>the trumpeting calls of the elephants</a:t>
            </a:r>
            <a:r>
              <a:rPr lang="en-US" dirty="0" smtClean="0"/>
              <a:t> from a long distance.</a:t>
            </a:r>
          </a:p>
          <a:p>
            <a:r>
              <a:rPr lang="en-US" u="sng" dirty="0" smtClean="0"/>
              <a:t>The squeaking sounds the bats make</a:t>
            </a:r>
            <a:r>
              <a:rPr lang="en-US" dirty="0" smtClean="0"/>
              <a:t> are part of echolocation.</a:t>
            </a:r>
          </a:p>
          <a:p>
            <a:r>
              <a:rPr lang="en-US" dirty="0" smtClean="0"/>
              <a:t>Bats use echoes to find the </a:t>
            </a:r>
            <a:r>
              <a:rPr lang="en-US" u="sng" dirty="0" smtClean="0"/>
              <a:t>location of their prey</a:t>
            </a:r>
            <a:r>
              <a:rPr lang="en-US" dirty="0" smtClean="0"/>
              <a:t>.</a:t>
            </a:r>
          </a:p>
          <a:p>
            <a:r>
              <a:rPr lang="en-US" dirty="0" smtClean="0"/>
              <a:t>I read about how bees dance in </a:t>
            </a:r>
            <a:r>
              <a:rPr lang="en-US" u="sng" dirty="0" smtClean="0"/>
              <a:t>a science article for children</a:t>
            </a:r>
            <a:r>
              <a:rPr lang="en-US" dirty="0" smtClean="0"/>
              <a:t>.</a:t>
            </a:r>
          </a:p>
          <a:p>
            <a:r>
              <a:rPr lang="en-US" u="sng" dirty="0" smtClean="0"/>
              <a:t>The sounds of the bees</a:t>
            </a:r>
            <a:r>
              <a:rPr lang="en-US" dirty="0" smtClean="0"/>
              <a:t> give information to the rest of the hive.</a:t>
            </a:r>
            <a:endParaRPr lang="en-US" u="sng" dirty="0"/>
          </a:p>
        </p:txBody>
      </p:sp>
      <p:sp>
        <p:nvSpPr>
          <p:cNvPr id="4" name="TextBox 3"/>
          <p:cNvSpPr txBox="1"/>
          <p:nvPr/>
        </p:nvSpPr>
        <p:spPr>
          <a:xfrm>
            <a:off x="5885615" y="6459144"/>
            <a:ext cx="1621620" cy="369332"/>
          </a:xfrm>
          <a:prstGeom prst="rect">
            <a:avLst/>
          </a:prstGeom>
          <a:noFill/>
        </p:spPr>
        <p:txBody>
          <a:bodyPr wrap="none" rtlCol="0">
            <a:spAutoFit/>
          </a:bodyPr>
          <a:lstStyle/>
          <a:p>
            <a:r>
              <a:rPr lang="en-US" dirty="0" smtClean="0">
                <a:hlinkClick r:id="rId2" action="ppaction://hlinksldjump"/>
              </a:rPr>
              <a:t>Back to Day 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Possessive Nouns </a:t>
            </a:r>
            <a:endParaRPr lang="en-US" dirty="0"/>
          </a:p>
        </p:txBody>
      </p:sp>
      <p:sp>
        <p:nvSpPr>
          <p:cNvPr id="3" name="Text Placeholder 2"/>
          <p:cNvSpPr>
            <a:spLocks noGrp="1"/>
          </p:cNvSpPr>
          <p:nvPr>
            <p:ph type="body" idx="1"/>
          </p:nvPr>
        </p:nvSpPr>
        <p:spPr/>
        <p:txBody>
          <a:bodyPr/>
          <a:lstStyle/>
          <a:p>
            <a:r>
              <a:rPr lang="en-US" dirty="0" smtClean="0"/>
              <a:t>Skill</a:t>
            </a:r>
            <a:endParaRPr lang="en-US" dirty="0"/>
          </a:p>
        </p:txBody>
      </p:sp>
      <p:sp>
        <p:nvSpPr>
          <p:cNvPr id="4" name="Content Placeholder 3"/>
          <p:cNvSpPr>
            <a:spLocks noGrp="1"/>
          </p:cNvSpPr>
          <p:nvPr>
            <p:ph sz="half" idx="2"/>
          </p:nvPr>
        </p:nvSpPr>
        <p:spPr/>
        <p:txBody>
          <a:bodyPr/>
          <a:lstStyle/>
          <a:p>
            <a:r>
              <a:rPr lang="en-US" dirty="0" smtClean="0"/>
              <a:t>To write</a:t>
            </a:r>
          </a:p>
          <a:p>
            <a:pPr lvl="1"/>
            <a:r>
              <a:rPr lang="en-US" dirty="0" smtClean="0"/>
              <a:t>Find the noun that owns something</a:t>
            </a:r>
          </a:p>
          <a:p>
            <a:pPr lvl="1"/>
            <a:r>
              <a:rPr lang="en-US" dirty="0" smtClean="0"/>
              <a:t>Add an ‘</a:t>
            </a:r>
            <a:r>
              <a:rPr lang="en-US" dirty="0" err="1" smtClean="0"/>
              <a:t>s</a:t>
            </a:r>
            <a:r>
              <a:rPr lang="en-US" dirty="0" smtClean="0"/>
              <a:t> to the end of the noun</a:t>
            </a:r>
          </a:p>
          <a:p>
            <a:pPr lvl="1"/>
            <a:r>
              <a:rPr lang="en-US" dirty="0" smtClean="0"/>
              <a:t>What does the noun own?</a:t>
            </a:r>
          </a:p>
          <a:p>
            <a:pPr lvl="1"/>
            <a:r>
              <a:rPr lang="en-US" dirty="0" smtClean="0"/>
              <a:t>Rewrite </a:t>
            </a:r>
          </a:p>
          <a:p>
            <a:pPr>
              <a:buNone/>
            </a:pPr>
            <a:endParaRPr lang="en-US" dirty="0"/>
          </a:p>
        </p:txBody>
      </p:sp>
      <p:sp>
        <p:nvSpPr>
          <p:cNvPr id="5" name="Text Placeholder 4"/>
          <p:cNvSpPr>
            <a:spLocks noGrp="1"/>
          </p:cNvSpPr>
          <p:nvPr>
            <p:ph type="body" sz="quarter" idx="3"/>
          </p:nvPr>
        </p:nvSpPr>
        <p:spPr/>
        <p:txBody>
          <a:bodyPr/>
          <a:lstStyle/>
          <a:p>
            <a:r>
              <a:rPr lang="en-US" dirty="0" smtClean="0"/>
              <a:t>You do</a:t>
            </a:r>
            <a:endParaRPr lang="en-US" dirty="0"/>
          </a:p>
        </p:txBody>
      </p:sp>
      <p:sp>
        <p:nvSpPr>
          <p:cNvPr id="6" name="Content Placeholder 5"/>
          <p:cNvSpPr>
            <a:spLocks noGrp="1"/>
          </p:cNvSpPr>
          <p:nvPr>
            <p:ph sz="quarter" idx="4"/>
          </p:nvPr>
        </p:nvSpPr>
        <p:spPr/>
        <p:txBody>
          <a:bodyPr/>
          <a:lstStyle/>
          <a:p>
            <a:r>
              <a:rPr lang="en-US" u="sng" dirty="0" smtClean="0"/>
              <a:t>The fur of the bear</a:t>
            </a:r>
            <a:r>
              <a:rPr lang="en-US" dirty="0" smtClean="0"/>
              <a:t> was light brown with a patch of white.</a:t>
            </a:r>
          </a:p>
          <a:p>
            <a:r>
              <a:rPr lang="en-US" u="sng" dirty="0" smtClean="0"/>
              <a:t>The jaw of the tiger</a:t>
            </a:r>
            <a:r>
              <a:rPr lang="en-US" dirty="0" smtClean="0"/>
              <a:t> is short and powerful and usually contains 30 teeth.</a:t>
            </a:r>
          </a:p>
          <a:p>
            <a:r>
              <a:rPr lang="en-US" u="sng" dirty="0" smtClean="0"/>
              <a:t>The coat of the tiger</a:t>
            </a:r>
            <a:r>
              <a:rPr lang="en-US" dirty="0" smtClean="0"/>
              <a:t> is marked with black, brown, or gray stripes.</a:t>
            </a:r>
            <a:endParaRPr lang="en-US" u="sng"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the focus trait: Ideas</a:t>
            </a:r>
            <a:endParaRPr lang="en-US" dirty="0"/>
          </a:p>
        </p:txBody>
      </p:sp>
      <p:sp>
        <p:nvSpPr>
          <p:cNvPr id="3" name="Text Placeholder 2"/>
          <p:cNvSpPr>
            <a:spLocks noGrp="1"/>
          </p:cNvSpPr>
          <p:nvPr>
            <p:ph type="body" idx="1"/>
          </p:nvPr>
        </p:nvSpPr>
        <p:spPr/>
        <p:txBody>
          <a:bodyPr/>
          <a:lstStyle/>
          <a:p>
            <a:r>
              <a:rPr lang="en-US" dirty="0" smtClean="0"/>
              <a:t>Importance</a:t>
            </a:r>
            <a:endParaRPr lang="en-US" dirty="0"/>
          </a:p>
        </p:txBody>
      </p:sp>
      <p:sp>
        <p:nvSpPr>
          <p:cNvPr id="4" name="Content Placeholder 3"/>
          <p:cNvSpPr>
            <a:spLocks noGrp="1"/>
          </p:cNvSpPr>
          <p:nvPr>
            <p:ph sz="half" idx="2"/>
          </p:nvPr>
        </p:nvSpPr>
        <p:spPr/>
        <p:txBody>
          <a:bodyPr/>
          <a:lstStyle/>
          <a:p>
            <a:r>
              <a:rPr lang="en-US" dirty="0" smtClean="0"/>
              <a:t>Good writers include strong vivid details in their writing.</a:t>
            </a:r>
          </a:p>
          <a:p>
            <a:r>
              <a:rPr lang="en-US" dirty="0" smtClean="0"/>
              <a:t>In an opinion paragraph, good writers use these details to explain the reasons to support their opinion.</a:t>
            </a:r>
            <a:endParaRPr lang="en-US" dirty="0"/>
          </a:p>
        </p:txBody>
      </p:sp>
      <p:sp>
        <p:nvSpPr>
          <p:cNvPr id="5" name="Text Placeholder 4"/>
          <p:cNvSpPr>
            <a:spLocks noGrp="1"/>
          </p:cNvSpPr>
          <p:nvPr>
            <p:ph type="body" sz="quarter" idx="3"/>
          </p:nvPr>
        </p:nvSpPr>
        <p:spPr/>
        <p:txBody>
          <a:bodyPr/>
          <a:lstStyle/>
          <a:p>
            <a:r>
              <a:rPr lang="en-US" i="1" dirty="0" smtClean="0"/>
              <a:t>Animals on the Move</a:t>
            </a:r>
            <a:endParaRPr lang="en-US" i="1" dirty="0"/>
          </a:p>
        </p:txBody>
      </p:sp>
      <p:sp>
        <p:nvSpPr>
          <p:cNvPr id="6" name="Content Placeholder 5"/>
          <p:cNvSpPr>
            <a:spLocks noGrp="1"/>
          </p:cNvSpPr>
          <p:nvPr>
            <p:ph sz="quarter" idx="4"/>
          </p:nvPr>
        </p:nvSpPr>
        <p:spPr/>
        <p:txBody>
          <a:bodyPr>
            <a:normAutofit lnSpcReduction="10000"/>
          </a:bodyPr>
          <a:lstStyle/>
          <a:p>
            <a:r>
              <a:rPr lang="en-US" b="1" dirty="0" smtClean="0"/>
              <a:t>Instead of this…</a:t>
            </a:r>
          </a:p>
          <a:p>
            <a:pPr lvl="1"/>
            <a:r>
              <a:rPr lang="en-US" dirty="0" smtClean="0"/>
              <a:t>The elephants make sounds and gestures to one another.</a:t>
            </a:r>
          </a:p>
          <a:p>
            <a:r>
              <a:rPr lang="en-US" b="1" dirty="0" smtClean="0"/>
              <a:t>…the author wrote this.</a:t>
            </a:r>
          </a:p>
          <a:p>
            <a:pPr lvl="1"/>
            <a:r>
              <a:rPr lang="en-US" dirty="0" smtClean="0"/>
              <a:t>“The elephants greet each other with loud trumpeting calls, flapping their ears, and twisting their trunks together.” (</a:t>
            </a:r>
            <a:r>
              <a:rPr lang="en-US" dirty="0" err="1" smtClean="0"/>
              <a:t>p</a:t>
            </a:r>
            <a:r>
              <a:rPr lang="en-US" dirty="0" smtClean="0"/>
              <a:t>. 7</a:t>
            </a:r>
            <a:r>
              <a:rPr lang="en-US" dirty="0" smtClean="0"/>
              <a:t>)</a:t>
            </a:r>
            <a:endParaRPr lang="en-US" b="1" dirty="0" smtClean="0"/>
          </a:p>
          <a:p>
            <a:r>
              <a:rPr lang="en-US" dirty="0" smtClean="0"/>
              <a:t>Why is the author’s sentence better?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sz="half" idx="1"/>
          </p:nvPr>
        </p:nvSpPr>
        <p:spPr/>
        <p:txBody>
          <a:bodyPr/>
          <a:lstStyle/>
          <a:p>
            <a:r>
              <a:rPr lang="en-US" dirty="0" smtClean="0"/>
              <a:t>Echoes return to the bat.</a:t>
            </a:r>
            <a:endParaRPr lang="en-US" dirty="0"/>
          </a:p>
        </p:txBody>
      </p:sp>
      <p:sp>
        <p:nvSpPr>
          <p:cNvPr id="4" name="Content Placeholder 3"/>
          <p:cNvSpPr>
            <a:spLocks noGrp="1"/>
          </p:cNvSpPr>
          <p:nvPr>
            <p:ph sz="half" idx="2"/>
          </p:nvPr>
        </p:nvSpPr>
        <p:spPr/>
        <p:txBody>
          <a:bodyPr/>
          <a:lstStyle/>
          <a:p>
            <a:r>
              <a:rPr lang="en-US" dirty="0" smtClean="0"/>
              <a:t>Look at the picture on </a:t>
            </a:r>
            <a:r>
              <a:rPr lang="en-US" dirty="0" err="1" smtClean="0"/>
              <a:t>p</a:t>
            </a:r>
            <a:r>
              <a:rPr lang="en-US" dirty="0" smtClean="0"/>
              <a:t>. 8 and elaborate this sentence with strong, vivid details.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Salmon swim in the ocean.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Elaborate this sentence with strong, vivid details that show how salmon navigate the waterways.</a:t>
            </a:r>
          </a:p>
          <a:p>
            <a:endParaRPr lang="en-US" dirty="0" smtClean="0"/>
          </a:p>
          <a:p>
            <a:r>
              <a:rPr lang="en-US" b="1" dirty="0" smtClean="0"/>
              <a:t>Independent practice:</a:t>
            </a:r>
          </a:p>
          <a:p>
            <a:pPr lvl="1"/>
            <a:r>
              <a:rPr lang="en-US" dirty="0" smtClean="0"/>
              <a:t>Focus Trait: Elaborating with Details worksheet</a:t>
            </a:r>
            <a:endParaRPr lang="en-US" dirty="0"/>
          </a:p>
        </p:txBody>
      </p:sp>
      <p:sp>
        <p:nvSpPr>
          <p:cNvPr id="5" name="TextBox 4"/>
          <p:cNvSpPr txBox="1"/>
          <p:nvPr/>
        </p:nvSpPr>
        <p:spPr>
          <a:xfrm>
            <a:off x="6040500" y="6536592"/>
            <a:ext cx="1621620" cy="369332"/>
          </a:xfrm>
          <a:prstGeom prst="rect">
            <a:avLst/>
          </a:prstGeom>
          <a:noFill/>
        </p:spPr>
        <p:txBody>
          <a:bodyPr wrap="none" rtlCol="0">
            <a:spAutoFit/>
          </a:bodyPr>
          <a:lstStyle/>
          <a:p>
            <a:r>
              <a:rPr lang="en-US" dirty="0" smtClean="0">
                <a:hlinkClick r:id="rId2" action="ppaction://hlinksldjump"/>
              </a:rPr>
              <a:t>Back to Day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Background </a:t>
            </a:r>
            <a:br>
              <a:rPr lang="en-US" dirty="0" smtClean="0"/>
            </a:br>
            <a:r>
              <a:rPr lang="en-US" sz="2667" dirty="0" smtClean="0"/>
              <a:t>(T11)</a:t>
            </a:r>
            <a:endParaRPr lang="en-US" sz="2667"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226361" y="6521102"/>
            <a:ext cx="1621620" cy="369332"/>
          </a:xfrm>
          <a:prstGeom prst="rect">
            <a:avLst/>
          </a:prstGeom>
          <a:noFill/>
        </p:spPr>
        <p:txBody>
          <a:bodyPr wrap="none" rtlCol="0">
            <a:spAutoFit/>
          </a:bodyPr>
          <a:lstStyle/>
          <a:p>
            <a:r>
              <a:rPr lang="en-US" dirty="0" smtClean="0">
                <a:hlinkClick r:id="rId7" action="ppaction://hlinksldjump"/>
              </a:rPr>
              <a:t>Back to Day 1</a:t>
            </a:r>
            <a:endParaRPr lang="en-US" dirty="0"/>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Trip on the ‘Big Muddy’</a:t>
            </a:r>
            <a:endParaRPr lang="en-US" dirty="0"/>
          </a:p>
        </p:txBody>
      </p:sp>
      <p:sp>
        <p:nvSpPr>
          <p:cNvPr id="3" name="Content Placeholder 2"/>
          <p:cNvSpPr>
            <a:spLocks noGrp="1"/>
          </p:cNvSpPr>
          <p:nvPr>
            <p:ph idx="1"/>
          </p:nvPr>
        </p:nvSpPr>
        <p:spPr>
          <a:xfrm>
            <a:off x="457200" y="1417638"/>
            <a:ext cx="8229600" cy="5440362"/>
          </a:xfrm>
        </p:spPr>
        <p:txBody>
          <a:bodyPr>
            <a:normAutofit fontScale="92500" lnSpcReduction="20000"/>
          </a:bodyPr>
          <a:lstStyle/>
          <a:p>
            <a:pPr>
              <a:buNone/>
            </a:pPr>
            <a:r>
              <a:rPr lang="en-US" dirty="0" smtClean="0"/>
              <a:t>	In 1803, Lewis and Clark did more than open up the West for expansion.  They traveled overland and by boat as they explored a route to the Pacific Ocean from the Mississippi River.  The two kept journals of their travels.  The first river they went on was the Missouri River, also known as big Muddy because of silt deposits.  They began their travels in May and labored through long, hot summer days upon the river.  They encountered many hazards including chunks of trees, sand bars, collapsing river banks, and sudden drenching rain showers as they traveled and explored.</a:t>
            </a:r>
            <a:endParaRPr lang="en-US" dirty="0"/>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Map</a:t>
            </a:r>
            <a:endParaRPr lang="en-US" dirty="0"/>
          </a:p>
        </p:txBody>
      </p:sp>
      <p:sp>
        <p:nvSpPr>
          <p:cNvPr id="3" name="Content Placeholder 2"/>
          <p:cNvSpPr>
            <a:spLocks noGrp="1"/>
          </p:cNvSpPr>
          <p:nvPr>
            <p:ph idx="1"/>
          </p:nvPr>
        </p:nvSpPr>
        <p:spPr/>
        <p:txBody>
          <a:bodyPr/>
          <a:lstStyle/>
          <a:p>
            <a:r>
              <a:rPr lang="en-US" dirty="0" smtClean="0"/>
              <a:t>Title:</a:t>
            </a:r>
          </a:p>
          <a:p>
            <a:endParaRPr lang="en-US" dirty="0"/>
          </a:p>
        </p:txBody>
      </p:sp>
      <p:graphicFrame>
        <p:nvGraphicFramePr>
          <p:cNvPr id="4" name="Table 3"/>
          <p:cNvGraphicFramePr>
            <a:graphicFrameLocks noGrp="1"/>
          </p:cNvGraphicFramePr>
          <p:nvPr/>
        </p:nvGraphicFramePr>
        <p:xfrm>
          <a:off x="457200" y="2617735"/>
          <a:ext cx="8229600" cy="2897455"/>
        </p:xfrm>
        <a:graphic>
          <a:graphicData uri="http://schemas.openxmlformats.org/drawingml/2006/table">
            <a:tbl>
              <a:tblPr firstRow="1" bandRow="1">
                <a:tableStyleId>{5C22544A-7EE6-4342-B048-85BDC9FD1C3A}</a:tableStyleId>
              </a:tblPr>
              <a:tblGrid>
                <a:gridCol w="2057400"/>
                <a:gridCol w="2057400"/>
                <a:gridCol w="2057400"/>
                <a:gridCol w="2057400"/>
              </a:tblGrid>
              <a:tr h="1270143">
                <a:tc>
                  <a:txBody>
                    <a:bodyPr/>
                    <a:lstStyle/>
                    <a:p>
                      <a:r>
                        <a:rPr lang="en-US" dirty="0" smtClean="0"/>
                        <a:t>How it looked: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627312">
                <a:tc>
                  <a:txBody>
                    <a:bodyPr/>
                    <a:lstStyle/>
                    <a:p>
                      <a:r>
                        <a:rPr lang="en-US" dirty="0" smtClean="0"/>
                        <a:t>How it felt:</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6257338" y="6567571"/>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3</a:t>
            </a:r>
            <a:br>
              <a:rPr lang="en-US" dirty="0" smtClean="0"/>
            </a:br>
            <a:endParaRPr lang="en-US" sz="3556"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Vocabulary and Oral Language</a:t>
            </a:r>
          </a:p>
          <a:p>
            <a:pPr lvl="1"/>
            <a:r>
              <a:rPr lang="en-US" dirty="0" smtClean="0"/>
              <a:t>Context Cards (T10)</a:t>
            </a:r>
          </a:p>
          <a:p>
            <a:r>
              <a:rPr lang="en-US" b="1" dirty="0" smtClean="0"/>
              <a:t>Comprehension</a:t>
            </a:r>
          </a:p>
          <a:p>
            <a:pPr lvl="1"/>
            <a:r>
              <a:rPr lang="en-US" dirty="0" smtClean="0"/>
              <a:t>Read Poetry Place (T24-T25)</a:t>
            </a:r>
          </a:p>
          <a:p>
            <a:pPr lvl="1"/>
            <a:r>
              <a:rPr lang="en-US" dirty="0" smtClean="0"/>
              <a:t>Decoding (T31)</a:t>
            </a:r>
          </a:p>
          <a:p>
            <a:r>
              <a:rPr lang="en-US" b="1" dirty="0" smtClean="0"/>
              <a:t>Spelling</a:t>
            </a:r>
          </a:p>
          <a:p>
            <a:pPr lvl="1"/>
            <a:r>
              <a:rPr lang="en-US" dirty="0" smtClean="0"/>
              <a:t>Day 3 (T39)</a:t>
            </a:r>
          </a:p>
          <a:p>
            <a:r>
              <a:rPr lang="en-US" b="1" dirty="0" smtClean="0"/>
              <a:t>Grammar</a:t>
            </a:r>
            <a:endParaRPr lang="en-US" b="1" dirty="0" smtClean="0"/>
          </a:p>
          <a:p>
            <a:pPr lvl="1"/>
            <a:r>
              <a:rPr lang="en-US" dirty="0" smtClean="0">
                <a:hlinkClick r:id="rId2" action="ppaction://hlinksldjump"/>
              </a:rPr>
              <a:t>Day 3 (T41)</a:t>
            </a:r>
            <a:endParaRPr lang="en-US" dirty="0" smtClean="0"/>
          </a:p>
          <a:p>
            <a:r>
              <a:rPr lang="en-US" b="1" dirty="0" smtClean="0"/>
              <a:t>Writing</a:t>
            </a:r>
          </a:p>
          <a:p>
            <a:pPr lvl="1"/>
            <a:r>
              <a:rPr lang="en-US" dirty="0" smtClean="0">
                <a:hlinkClick r:id="rId3" action="ppaction://hlinksldjump"/>
              </a:rPr>
              <a:t>Day 3 (T43)</a:t>
            </a:r>
            <a:endParaRPr lang="en-US" dirty="0" smtClean="0"/>
          </a:p>
          <a:p>
            <a:pPr lvl="1"/>
            <a:endParaRPr lang="en-US" dirty="0" smtClean="0"/>
          </a:p>
        </p:txBody>
      </p:sp>
      <p:sp>
        <p:nvSpPr>
          <p:cNvPr id="5" name="Text Placeholder 4"/>
          <p:cNvSpPr>
            <a:spLocks noGrp="1"/>
          </p:cNvSpPr>
          <p:nvPr>
            <p:ph type="body" sz="quarter" idx="3"/>
          </p:nvPr>
        </p:nvSpPr>
        <p:spPr/>
        <p:txBody>
          <a:bodyPr/>
          <a:lstStyle/>
          <a:p>
            <a:r>
              <a:rPr lang="en-US" dirty="0" smtClean="0"/>
              <a:t>Novel</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 </a:t>
            </a:r>
            <a:endParaRPr lang="en-US" b="1" dirty="0" smtClean="0"/>
          </a:p>
          <a:p>
            <a:r>
              <a:rPr lang="en-US" b="1" dirty="0" smtClean="0">
                <a:hlinkClick r:id="rId5" action="ppaction://hlinksldjump"/>
              </a:rPr>
              <a:t>Skunk Scout</a:t>
            </a:r>
          </a:p>
          <a:p>
            <a:r>
              <a:rPr lang="en-US" b="1" dirty="0" err="1" smtClean="0">
                <a:hlinkClick r:id="rId6" action="ppaction://hlinksldjump"/>
              </a:rPr>
              <a:t>Frindle</a:t>
            </a:r>
            <a:endParaRPr lang="en-US" b="1" dirty="0" smtClean="0"/>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Possessive Noun Review</a:t>
            </a:r>
            <a:endParaRPr lang="en-US" dirty="0"/>
          </a:p>
        </p:txBody>
      </p:sp>
      <p:sp>
        <p:nvSpPr>
          <p:cNvPr id="3" name="Content Placeholder 2"/>
          <p:cNvSpPr>
            <a:spLocks noGrp="1"/>
          </p:cNvSpPr>
          <p:nvPr>
            <p:ph idx="1"/>
          </p:nvPr>
        </p:nvSpPr>
        <p:spPr/>
        <p:txBody>
          <a:bodyPr/>
          <a:lstStyle/>
          <a:p>
            <a:r>
              <a:rPr lang="en-US" dirty="0" smtClean="0"/>
              <a:t>Read the sentence.  Which answer shows the correct way to rewrite the underlined phrase?</a:t>
            </a:r>
          </a:p>
          <a:p>
            <a:pPr lvl="1"/>
            <a:r>
              <a:rPr lang="en-US" u="sng" dirty="0" smtClean="0"/>
              <a:t>The wings of a bat</a:t>
            </a:r>
            <a:r>
              <a:rPr lang="en-US" dirty="0" smtClean="0"/>
              <a:t> contain the same bones as a four-fingered human hand.</a:t>
            </a:r>
          </a:p>
          <a:p>
            <a:pPr marL="1371600" lvl="2" indent="-457200">
              <a:buAutoNum type="alphaLcParenR"/>
            </a:pPr>
            <a:r>
              <a:rPr lang="en-US" dirty="0" smtClean="0"/>
              <a:t>A bats wing’s</a:t>
            </a:r>
          </a:p>
          <a:p>
            <a:pPr marL="1371600" lvl="2" indent="-457200">
              <a:buAutoNum type="alphaLcParenR"/>
            </a:pPr>
            <a:r>
              <a:rPr lang="en-US" dirty="0" smtClean="0"/>
              <a:t>A bat’s wings</a:t>
            </a:r>
          </a:p>
          <a:p>
            <a:pPr marL="1371600" lvl="2" indent="-457200">
              <a:buAutoNum type="alphaLcParenR"/>
            </a:pPr>
            <a:r>
              <a:rPr lang="en-US" dirty="0" smtClean="0"/>
              <a:t>A bats’ wings</a:t>
            </a:r>
          </a:p>
          <a:p>
            <a:pPr marL="1371600" lvl="2" indent="-457200">
              <a:buAutoNum type="alphaLcParenR"/>
            </a:pPr>
            <a:r>
              <a:rPr lang="en-US" dirty="0" smtClean="0"/>
              <a:t>A bats’ wings’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Possessive Noun Review</a:t>
            </a:r>
            <a:endParaRPr lang="en-US" dirty="0"/>
          </a:p>
        </p:txBody>
      </p:sp>
      <p:sp>
        <p:nvSpPr>
          <p:cNvPr id="3" name="Content Placeholder 2"/>
          <p:cNvSpPr>
            <a:spLocks noGrp="1"/>
          </p:cNvSpPr>
          <p:nvPr>
            <p:ph idx="1"/>
          </p:nvPr>
        </p:nvSpPr>
        <p:spPr/>
        <p:txBody>
          <a:bodyPr/>
          <a:lstStyle/>
          <a:p>
            <a:r>
              <a:rPr lang="en-US" dirty="0" smtClean="0"/>
              <a:t>Read the sentence.  Which answer shows the correct way to rewrite the underlined phrase?</a:t>
            </a:r>
          </a:p>
          <a:p>
            <a:pPr lvl="1"/>
            <a:r>
              <a:rPr lang="en-US" u="sng" dirty="0" smtClean="0"/>
              <a:t>A porcupines quills</a:t>
            </a:r>
            <a:r>
              <a:rPr lang="en-US" dirty="0" smtClean="0"/>
              <a:t> stand up straight when the animal is frightened.</a:t>
            </a:r>
          </a:p>
          <a:p>
            <a:pPr marL="1371600" lvl="2" indent="-457200">
              <a:buAutoNum type="alphaLcParenR"/>
            </a:pPr>
            <a:r>
              <a:rPr lang="en-US" dirty="0" smtClean="0"/>
              <a:t>A porcupines quill’s</a:t>
            </a:r>
          </a:p>
          <a:p>
            <a:pPr marL="1371600" lvl="2" indent="-457200">
              <a:buAutoNum type="alphaLcParenR"/>
            </a:pPr>
            <a:r>
              <a:rPr lang="en-US" dirty="0" smtClean="0"/>
              <a:t>A porcupines’ quills’</a:t>
            </a:r>
          </a:p>
          <a:p>
            <a:pPr marL="1371600" lvl="2" indent="-457200">
              <a:buAutoNum type="alphaLcParenR"/>
            </a:pPr>
            <a:r>
              <a:rPr lang="en-US" dirty="0" smtClean="0"/>
              <a:t>A porcupine’s quills</a:t>
            </a:r>
          </a:p>
          <a:p>
            <a:pPr marL="1371600" lvl="2" indent="-457200">
              <a:buAutoNum type="alphaLcParenR"/>
            </a:pPr>
            <a:r>
              <a:rPr lang="en-US" dirty="0" smtClean="0"/>
              <a:t>A porcupines’ quills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Possessive Noun Review</a:t>
            </a:r>
            <a:endParaRPr lang="en-US" dirty="0"/>
          </a:p>
        </p:txBody>
      </p:sp>
      <p:sp>
        <p:nvSpPr>
          <p:cNvPr id="3" name="Content Placeholder 2"/>
          <p:cNvSpPr>
            <a:spLocks noGrp="1"/>
          </p:cNvSpPr>
          <p:nvPr>
            <p:ph idx="1"/>
          </p:nvPr>
        </p:nvSpPr>
        <p:spPr/>
        <p:txBody>
          <a:bodyPr/>
          <a:lstStyle/>
          <a:p>
            <a:r>
              <a:rPr lang="en-US" dirty="0" smtClean="0"/>
              <a:t>Read the sentence.  Which answer shows the correct way to rewrite the underlined phrase?</a:t>
            </a:r>
          </a:p>
          <a:p>
            <a:pPr lvl="1"/>
            <a:r>
              <a:rPr lang="en-US" u="sng" dirty="0" smtClean="0"/>
              <a:t>The teacher of the students</a:t>
            </a:r>
            <a:r>
              <a:rPr lang="en-US" dirty="0" smtClean="0"/>
              <a:t> showed them a book about elephants.</a:t>
            </a:r>
          </a:p>
          <a:p>
            <a:pPr marL="1371600" lvl="2" indent="-457200">
              <a:buAutoNum type="alphaLcParenR"/>
            </a:pPr>
            <a:r>
              <a:rPr lang="en-US" dirty="0" smtClean="0"/>
              <a:t>The student’s teacher</a:t>
            </a:r>
          </a:p>
          <a:p>
            <a:pPr marL="1371600" lvl="2" indent="-457200">
              <a:buAutoNum type="alphaLcParenR"/>
            </a:pPr>
            <a:r>
              <a:rPr lang="en-US" dirty="0" smtClean="0"/>
              <a:t>The students teacher</a:t>
            </a:r>
          </a:p>
          <a:p>
            <a:pPr marL="1371600" lvl="2" indent="-457200">
              <a:buAutoNum type="alphaLcParenR"/>
            </a:pPr>
            <a:r>
              <a:rPr lang="en-US" dirty="0" smtClean="0"/>
              <a:t>The teacher’s students</a:t>
            </a:r>
          </a:p>
          <a:p>
            <a:pPr marL="1371600" lvl="2" indent="-457200">
              <a:buAutoNum type="alphaLcParenR"/>
            </a:pPr>
            <a:r>
              <a:rPr lang="en-US" dirty="0" smtClean="0"/>
              <a:t>The students’ teacher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Possessive Nouns </a:t>
            </a:r>
            <a:endParaRPr lang="en-US" dirty="0"/>
          </a:p>
        </p:txBody>
      </p:sp>
      <p:sp>
        <p:nvSpPr>
          <p:cNvPr id="3" name="Text Placeholder 2"/>
          <p:cNvSpPr>
            <a:spLocks noGrp="1"/>
          </p:cNvSpPr>
          <p:nvPr>
            <p:ph type="body" idx="1"/>
          </p:nvPr>
        </p:nvSpPr>
        <p:spPr/>
        <p:txBody>
          <a:bodyPr/>
          <a:lstStyle/>
          <a:p>
            <a:r>
              <a:rPr lang="en-US" dirty="0" smtClean="0"/>
              <a:t>Closure</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What type of noun shows that one person owns something?</a:t>
            </a:r>
          </a:p>
          <a:p>
            <a:r>
              <a:rPr lang="en-US" dirty="0" smtClean="0"/>
              <a:t>What is the correct way to write the date of my teachers birth?</a:t>
            </a:r>
          </a:p>
          <a:p>
            <a:pPr marL="914400" lvl="1" indent="-457200">
              <a:buAutoNum type="alphaLcParenR"/>
            </a:pPr>
            <a:r>
              <a:rPr lang="en-US" dirty="0" smtClean="0"/>
              <a:t>My teachers birthday</a:t>
            </a:r>
          </a:p>
          <a:p>
            <a:pPr marL="914400" lvl="1" indent="-457200">
              <a:buAutoNum type="alphaLcParenR"/>
            </a:pPr>
            <a:r>
              <a:rPr lang="en-US" dirty="0" smtClean="0"/>
              <a:t>My teacher’s birthday</a:t>
            </a:r>
          </a:p>
          <a:p>
            <a:r>
              <a:rPr lang="en-US" dirty="0" smtClean="0"/>
              <a:t>Why is it important to be able to correctly write possessive nouns?</a:t>
            </a:r>
            <a:endParaRPr lang="en-US" dirty="0"/>
          </a:p>
        </p:txBody>
      </p:sp>
      <p:sp>
        <p:nvSpPr>
          <p:cNvPr id="5" name="Text Placeholder 4"/>
          <p:cNvSpPr>
            <a:spLocks noGrp="1"/>
          </p:cNvSpPr>
          <p:nvPr>
            <p:ph type="body" sz="quarter" idx="3"/>
          </p:nvPr>
        </p:nvSpPr>
        <p:spPr>
          <a:xfrm>
            <a:off x="4645025" y="1215232"/>
            <a:ext cx="4041775" cy="639762"/>
          </a:xfrm>
        </p:spPr>
        <p:txBody>
          <a:bodyPr/>
          <a:lstStyle/>
          <a:p>
            <a:r>
              <a:rPr lang="en-US" dirty="0" smtClean="0"/>
              <a:t>Independent Practice</a:t>
            </a:r>
            <a:endParaRPr lang="en-US" dirty="0"/>
          </a:p>
        </p:txBody>
      </p:sp>
      <p:sp>
        <p:nvSpPr>
          <p:cNvPr id="6" name="Content Placeholder 5"/>
          <p:cNvSpPr>
            <a:spLocks noGrp="1"/>
          </p:cNvSpPr>
          <p:nvPr>
            <p:ph sz="quarter" idx="4"/>
          </p:nvPr>
        </p:nvSpPr>
        <p:spPr>
          <a:xfrm>
            <a:off x="4645025" y="1854994"/>
            <a:ext cx="4041775" cy="4728065"/>
          </a:xfrm>
        </p:spPr>
        <p:txBody>
          <a:bodyPr>
            <a:normAutofit fontScale="92500" lnSpcReduction="20000"/>
          </a:bodyPr>
          <a:lstStyle/>
          <a:p>
            <a:r>
              <a:rPr lang="en-US" u="sng" dirty="0" smtClean="0"/>
              <a:t>The research of Dr. Payne</a:t>
            </a:r>
            <a:r>
              <a:rPr lang="en-US" dirty="0" smtClean="0"/>
              <a:t> proved that elephants can hear noises that humans can’t.</a:t>
            </a:r>
          </a:p>
          <a:p>
            <a:r>
              <a:rPr lang="en-US" u="sng" dirty="0" smtClean="0"/>
              <a:t>The mother of the elephant</a:t>
            </a:r>
            <a:r>
              <a:rPr lang="en-US" dirty="0" smtClean="0"/>
              <a:t> hums to her newborns.</a:t>
            </a:r>
          </a:p>
          <a:p>
            <a:r>
              <a:rPr lang="en-US" dirty="0" smtClean="0"/>
              <a:t>The insect will become </a:t>
            </a:r>
            <a:r>
              <a:rPr lang="en-US" u="sng" dirty="0" smtClean="0"/>
              <a:t>the dinner of the hungry bat</a:t>
            </a:r>
            <a:r>
              <a:rPr lang="en-US" dirty="0" smtClean="0"/>
              <a:t>.</a:t>
            </a:r>
          </a:p>
          <a:p>
            <a:r>
              <a:rPr lang="en-US" u="sng" dirty="0" smtClean="0"/>
              <a:t>The dance the does</a:t>
            </a:r>
            <a:r>
              <a:rPr lang="en-US" dirty="0" smtClean="0"/>
              <a:t> shows the other honeybees where to find pollen.</a:t>
            </a:r>
          </a:p>
          <a:p>
            <a:r>
              <a:rPr lang="en-US" dirty="0" smtClean="0"/>
              <a:t>In order to track its movements, the scientist put a band around </a:t>
            </a:r>
            <a:r>
              <a:rPr lang="en-US" u="sng" dirty="0" smtClean="0"/>
              <a:t>the leg of a bird</a:t>
            </a:r>
            <a:r>
              <a:rPr lang="en-US" dirty="0" smtClean="0"/>
              <a:t>.</a:t>
            </a:r>
            <a:endParaRPr lang="en-US" dirty="0"/>
          </a:p>
        </p:txBody>
      </p:sp>
      <p:sp>
        <p:nvSpPr>
          <p:cNvPr id="7" name="TextBox 6"/>
          <p:cNvSpPr txBox="1"/>
          <p:nvPr/>
        </p:nvSpPr>
        <p:spPr>
          <a:xfrm>
            <a:off x="6737481" y="6488668"/>
            <a:ext cx="1621620" cy="369332"/>
          </a:xfrm>
          <a:prstGeom prst="rect">
            <a:avLst/>
          </a:prstGeom>
          <a:noFill/>
        </p:spPr>
        <p:txBody>
          <a:bodyPr wrap="none" rtlCol="0">
            <a:spAutoFit/>
          </a:bodyPr>
          <a:lstStyle/>
          <a:p>
            <a:r>
              <a:rPr lang="en-US" dirty="0" smtClean="0">
                <a:hlinkClick r:id="rId2" action="ppaction://hlinksldjump"/>
              </a:rPr>
              <a:t>Back to Day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Possessive Noun Review</a:t>
            </a:r>
            <a:endParaRPr lang="en-US" dirty="0"/>
          </a:p>
        </p:txBody>
      </p:sp>
      <p:sp>
        <p:nvSpPr>
          <p:cNvPr id="3" name="Content Placeholder 2"/>
          <p:cNvSpPr>
            <a:spLocks noGrp="1"/>
          </p:cNvSpPr>
          <p:nvPr>
            <p:ph idx="1"/>
          </p:nvPr>
        </p:nvSpPr>
        <p:spPr/>
        <p:txBody>
          <a:bodyPr/>
          <a:lstStyle/>
          <a:p>
            <a:r>
              <a:rPr lang="en-US" dirty="0" smtClean="0"/>
              <a:t>Read the sentence.  Which answer shows the meaning of the underlined phrase?</a:t>
            </a:r>
          </a:p>
          <a:p>
            <a:pPr lvl="1"/>
            <a:r>
              <a:rPr lang="en-US" u="sng" dirty="0" smtClean="0"/>
              <a:t>The scientists’ discovery</a:t>
            </a:r>
            <a:r>
              <a:rPr lang="en-US" dirty="0" smtClean="0"/>
              <a:t> about why bees dance was an important one.</a:t>
            </a:r>
          </a:p>
          <a:p>
            <a:pPr marL="1371600" lvl="2" indent="-457200">
              <a:buAutoNum type="alphaLcParenR"/>
            </a:pPr>
            <a:r>
              <a:rPr lang="en-US" dirty="0" smtClean="0"/>
              <a:t>The discovery of the scientists</a:t>
            </a:r>
          </a:p>
          <a:p>
            <a:pPr marL="1371600" lvl="2" indent="-457200">
              <a:buAutoNum type="alphaLcParenR"/>
            </a:pPr>
            <a:r>
              <a:rPr lang="en-US" dirty="0" smtClean="0"/>
              <a:t>The scientists that were discovered</a:t>
            </a:r>
          </a:p>
          <a:p>
            <a:pPr marL="1371600" lvl="2" indent="-457200">
              <a:buAutoNum type="alphaLcParenR"/>
            </a:pPr>
            <a:r>
              <a:rPr lang="en-US" dirty="0" smtClean="0"/>
              <a:t>Scientists can discover things</a:t>
            </a:r>
          </a:p>
          <a:p>
            <a:pPr marL="1371600" lvl="2" indent="-457200">
              <a:buAutoNum type="alphaLcParenR"/>
            </a:pPr>
            <a:r>
              <a:rPr lang="en-US" dirty="0" smtClean="0"/>
              <a:t>Scientists are important</a:t>
            </a:r>
            <a:endParaRPr lang="en-US" dirty="0"/>
          </a:p>
        </p:txBody>
      </p:sp>
      <p:sp>
        <p:nvSpPr>
          <p:cNvPr id="4" name="TextBox 3"/>
          <p:cNvSpPr txBox="1"/>
          <p:nvPr/>
        </p:nvSpPr>
        <p:spPr>
          <a:xfrm>
            <a:off x="6489665" y="6521102"/>
            <a:ext cx="1621620" cy="369332"/>
          </a:xfrm>
          <a:prstGeom prst="rect">
            <a:avLst/>
          </a:prstGeom>
          <a:noFill/>
        </p:spPr>
        <p:txBody>
          <a:bodyPr wrap="none" rtlCol="0">
            <a:spAutoFit/>
          </a:bodyPr>
          <a:lstStyle/>
          <a:p>
            <a:r>
              <a:rPr lang="en-US" dirty="0" smtClean="0">
                <a:hlinkClick r:id="rId2" action="ppaction://hlinksldjump"/>
              </a:rPr>
              <a:t>Back to Day 3</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Prewriting</a:t>
            </a:r>
            <a:br>
              <a:rPr lang="en-US" dirty="0" smtClean="0"/>
            </a:br>
            <a:r>
              <a:rPr lang="en-US" dirty="0" smtClean="0"/>
              <a:t>Planning an Opinion Paragraph</a:t>
            </a:r>
            <a:endParaRPr lang="en-US" dirty="0"/>
          </a:p>
        </p:txBody>
      </p:sp>
      <p:sp>
        <p:nvSpPr>
          <p:cNvPr id="4" name="Content Placeholder 3"/>
          <p:cNvSpPr>
            <a:spLocks noGrp="1"/>
          </p:cNvSpPr>
          <p:nvPr>
            <p:ph sz="half" idx="1"/>
          </p:nvPr>
        </p:nvSpPr>
        <p:spPr/>
        <p:txBody>
          <a:bodyPr>
            <a:normAutofit fontScale="85000" lnSpcReduction="10000"/>
          </a:bodyPr>
          <a:lstStyle/>
          <a:p>
            <a:r>
              <a:rPr lang="en-US" u="sng" dirty="0" smtClean="0"/>
              <a:t>Prompt</a:t>
            </a:r>
            <a:r>
              <a:rPr lang="en-US" dirty="0" smtClean="0"/>
              <a:t>: Intelligence is the ability to observe things, learn, remember, and solve problems.  Based on this definition, do you think that animals should be considered intelligent?  Write a paragraph or paragraphs that tell your opinion, and give at least 3 reasons for your opinion.</a:t>
            </a:r>
            <a:endParaRPr lang="en-US" u="sng" dirty="0"/>
          </a:p>
        </p:txBody>
      </p:sp>
      <p:sp>
        <p:nvSpPr>
          <p:cNvPr id="5" name="Content Placeholder 4"/>
          <p:cNvSpPr>
            <a:spLocks noGrp="1"/>
          </p:cNvSpPr>
          <p:nvPr>
            <p:ph sz="half" idx="2"/>
          </p:nvPr>
        </p:nvSpPr>
        <p:spPr/>
        <p:txBody>
          <a:bodyPr>
            <a:normAutofit fontScale="85000" lnSpcReduction="10000"/>
          </a:bodyPr>
          <a:lstStyle/>
          <a:p>
            <a:r>
              <a:rPr lang="en-US" b="1" dirty="0" smtClean="0"/>
              <a:t>Title or Topic: </a:t>
            </a:r>
            <a:r>
              <a:rPr lang="en-US" dirty="0" smtClean="0"/>
              <a:t>Our Intelligent Animal Friends</a:t>
            </a:r>
            <a:endParaRPr lang="en-US" b="1" dirty="0" smtClean="0"/>
          </a:p>
          <a:p>
            <a:r>
              <a:rPr lang="en-US" b="1" dirty="0" smtClean="0"/>
              <a:t>Opinion</a:t>
            </a:r>
          </a:p>
          <a:p>
            <a:pPr lvl="1"/>
            <a:r>
              <a:rPr lang="en-US" dirty="0" smtClean="0"/>
              <a:t>Animals should be considered intelligent.</a:t>
            </a:r>
          </a:p>
          <a:p>
            <a:r>
              <a:rPr lang="en-US" b="1" dirty="0" smtClean="0"/>
              <a:t>Reason 1</a:t>
            </a:r>
          </a:p>
          <a:p>
            <a:r>
              <a:rPr lang="en-US" b="1" dirty="0" smtClean="0"/>
              <a:t>Details</a:t>
            </a:r>
          </a:p>
          <a:p>
            <a:r>
              <a:rPr lang="en-US" b="1" dirty="0" smtClean="0"/>
              <a:t>Reason 2</a:t>
            </a:r>
          </a:p>
          <a:p>
            <a:r>
              <a:rPr lang="en-US" b="1" dirty="0" smtClean="0"/>
              <a:t>Details</a:t>
            </a:r>
          </a:p>
          <a:p>
            <a:r>
              <a:rPr lang="en-US" b="1" dirty="0" smtClean="0"/>
              <a:t>Reason 3</a:t>
            </a:r>
          </a:p>
          <a:p>
            <a:r>
              <a:rPr lang="en-US" b="1" dirty="0" smtClean="0"/>
              <a:t>Details</a:t>
            </a:r>
            <a:endParaRPr lang="en-US" b="1" dirty="0"/>
          </a:p>
        </p:txBody>
      </p:sp>
      <p:sp>
        <p:nvSpPr>
          <p:cNvPr id="6" name="TextBox 5"/>
          <p:cNvSpPr txBox="1"/>
          <p:nvPr/>
        </p:nvSpPr>
        <p:spPr>
          <a:xfrm>
            <a:off x="7065180" y="6429374"/>
            <a:ext cx="1621620" cy="369332"/>
          </a:xfrm>
          <a:prstGeom prst="rect">
            <a:avLst/>
          </a:prstGeom>
          <a:noFill/>
        </p:spPr>
        <p:txBody>
          <a:bodyPr wrap="none" rtlCol="0">
            <a:spAutoFit/>
          </a:bodyPr>
          <a:lstStyle/>
          <a:p>
            <a:r>
              <a:rPr lang="en-US" dirty="0" smtClean="0">
                <a:hlinkClick r:id="rId2" action="ppaction://hlinksldjump"/>
              </a:rPr>
              <a:t>Back to Day 3</a:t>
            </a:r>
            <a:endParaRPr lang="en-US" dirty="0"/>
          </a:p>
        </p:txBody>
      </p:sp>
      <p:sp>
        <p:nvSpPr>
          <p:cNvPr id="7" name="TextBox 6"/>
          <p:cNvSpPr txBox="1"/>
          <p:nvPr/>
        </p:nvSpPr>
        <p:spPr>
          <a:xfrm>
            <a:off x="387212" y="5664498"/>
            <a:ext cx="4108588" cy="923330"/>
          </a:xfrm>
          <a:prstGeom prst="rect">
            <a:avLst/>
          </a:prstGeom>
          <a:noFill/>
        </p:spPr>
        <p:txBody>
          <a:bodyPr wrap="square" rtlCol="0">
            <a:spAutoFit/>
          </a:bodyPr>
          <a:lstStyle/>
          <a:p>
            <a:r>
              <a:rPr lang="en-US" b="1" dirty="0" smtClean="0"/>
              <a:t>Use Graphic Organizer 7 to record reasons which support your opinion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accel="50000" decel="5000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4</a:t>
            </a:r>
            <a:br>
              <a:rPr lang="en-US" dirty="0" smtClean="0"/>
            </a:br>
            <a:endParaRPr lang="en-US" sz="3556"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Vocabulary and Oral Language</a:t>
            </a:r>
          </a:p>
          <a:p>
            <a:pPr lvl="1"/>
            <a:r>
              <a:rPr lang="en-US" dirty="0" smtClean="0"/>
              <a:t>Multiple-Meaning Words (T32)</a:t>
            </a:r>
          </a:p>
          <a:p>
            <a:r>
              <a:rPr lang="en-US" b="1" dirty="0" smtClean="0"/>
              <a:t>Comprehension</a:t>
            </a:r>
          </a:p>
          <a:p>
            <a:pPr lvl="1"/>
            <a:r>
              <a:rPr lang="en-US" dirty="0" smtClean="0"/>
              <a:t>Activity Central (T26-T27)</a:t>
            </a:r>
          </a:p>
          <a:p>
            <a:r>
              <a:rPr lang="en-US" b="1" dirty="0" smtClean="0"/>
              <a:t>Spelling</a:t>
            </a:r>
          </a:p>
          <a:p>
            <a:pPr lvl="1"/>
            <a:r>
              <a:rPr lang="en-US" dirty="0" smtClean="0"/>
              <a:t>Day 4 (T39)</a:t>
            </a:r>
          </a:p>
          <a:p>
            <a:r>
              <a:rPr lang="en-US" b="1" dirty="0" smtClean="0"/>
              <a:t>Grammar</a:t>
            </a:r>
          </a:p>
          <a:p>
            <a:pPr lvl="1"/>
            <a:r>
              <a:rPr lang="en-US" dirty="0" smtClean="0">
                <a:hlinkClick r:id="rId2" action="ppaction://hlinksldjump"/>
              </a:rPr>
              <a:t>Day 4 (T41)</a:t>
            </a:r>
            <a:endParaRPr lang="en-US" dirty="0" smtClean="0"/>
          </a:p>
          <a:p>
            <a:r>
              <a:rPr lang="en-US" b="1" dirty="0" smtClean="0"/>
              <a:t>Writing</a:t>
            </a:r>
          </a:p>
          <a:p>
            <a:pPr lvl="1"/>
            <a:r>
              <a:rPr lang="en-US" dirty="0" smtClean="0">
                <a:hlinkClick r:id="rId3" action="ppaction://hlinksldjump"/>
              </a:rPr>
              <a:t>Day 4 (T44)</a:t>
            </a:r>
            <a:endParaRPr lang="en-US" dirty="0" smtClean="0"/>
          </a:p>
          <a:p>
            <a:pPr lvl="1"/>
            <a:endParaRPr lang="en-US" dirty="0" smtClean="0"/>
          </a:p>
        </p:txBody>
      </p:sp>
      <p:sp>
        <p:nvSpPr>
          <p:cNvPr id="5" name="Text Placeholder 4"/>
          <p:cNvSpPr>
            <a:spLocks noGrp="1"/>
          </p:cNvSpPr>
          <p:nvPr>
            <p:ph type="body" sz="quarter" idx="3"/>
          </p:nvPr>
        </p:nvSpPr>
        <p:spPr/>
        <p:txBody>
          <a:bodyPr/>
          <a:lstStyle/>
          <a:p>
            <a:r>
              <a:rPr lang="en-US" dirty="0" smtClean="0"/>
              <a:t>Novel</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 </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smtClean="0"/>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Verbs </a:t>
            </a:r>
            <a:r>
              <a:rPr lang="en-US" i="1" dirty="0" smtClean="0"/>
              <a:t>be </a:t>
            </a:r>
            <a:r>
              <a:rPr lang="en-US" dirty="0" smtClean="0"/>
              <a:t>and </a:t>
            </a:r>
            <a:r>
              <a:rPr lang="en-US" i="1" dirty="0" smtClean="0"/>
              <a:t>have</a:t>
            </a:r>
            <a:endParaRPr lang="en-US" dirty="0"/>
          </a:p>
        </p:txBody>
      </p:sp>
      <p:graphicFrame>
        <p:nvGraphicFramePr>
          <p:cNvPr id="4" name="Content Placeholder 3"/>
          <p:cNvGraphicFramePr>
            <a:graphicFrameLocks noGrp="1"/>
          </p:cNvGraphicFramePr>
          <p:nvPr>
            <p:ph idx="1"/>
          </p:nvPr>
        </p:nvGraphicFramePr>
        <p:xfrm>
          <a:off x="457200" y="1600200"/>
          <a:ext cx="8229600" cy="36068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US" dirty="0"/>
                    </a:p>
                  </a:txBody>
                  <a:tcPr/>
                </a:tc>
                <a:tc>
                  <a:txBody>
                    <a:bodyPr/>
                    <a:lstStyle/>
                    <a:p>
                      <a:pPr algn="ctr"/>
                      <a:r>
                        <a:rPr lang="en-US" dirty="0" smtClean="0"/>
                        <a:t>Form of </a:t>
                      </a:r>
                      <a:r>
                        <a:rPr lang="en-US" i="1" dirty="0" smtClean="0"/>
                        <a:t>be</a:t>
                      </a:r>
                      <a:endParaRPr lang="en-US" dirty="0"/>
                    </a:p>
                  </a:txBody>
                  <a:tcPr/>
                </a:tc>
                <a:tc>
                  <a:txBody>
                    <a:bodyPr/>
                    <a:lstStyle/>
                    <a:p>
                      <a:pPr algn="ctr"/>
                      <a:r>
                        <a:rPr lang="en-US" dirty="0" smtClean="0"/>
                        <a:t>Form of </a:t>
                      </a:r>
                      <a:r>
                        <a:rPr lang="en-US" i="1" dirty="0" smtClean="0"/>
                        <a:t>be</a:t>
                      </a:r>
                      <a:endParaRPr lang="en-US" dirty="0"/>
                    </a:p>
                  </a:txBody>
                  <a:tcPr/>
                </a:tc>
                <a:tc>
                  <a:txBody>
                    <a:bodyPr/>
                    <a:lstStyle/>
                    <a:p>
                      <a:pPr algn="ctr"/>
                      <a:r>
                        <a:rPr lang="en-US" dirty="0" smtClean="0"/>
                        <a:t>Form of </a:t>
                      </a:r>
                      <a:r>
                        <a:rPr lang="en-US" i="1" dirty="0" smtClean="0"/>
                        <a:t>have</a:t>
                      </a:r>
                      <a:endParaRPr lang="en-US" dirty="0"/>
                    </a:p>
                  </a:txBody>
                  <a:tcPr/>
                </a:tc>
                <a:tc>
                  <a:txBody>
                    <a:bodyPr/>
                    <a:lstStyle/>
                    <a:p>
                      <a:pPr algn="ctr"/>
                      <a:r>
                        <a:rPr lang="en-US" dirty="0" smtClean="0"/>
                        <a:t>Form of </a:t>
                      </a:r>
                      <a:r>
                        <a:rPr lang="en-US" i="1" dirty="0" smtClean="0"/>
                        <a:t>have</a:t>
                      </a:r>
                      <a:endParaRPr lang="en-US" dirty="0"/>
                    </a:p>
                  </a:txBody>
                  <a:tcPr/>
                </a:tc>
              </a:tr>
              <a:tr h="370840">
                <a:tc>
                  <a:txBody>
                    <a:bodyPr/>
                    <a:lstStyle/>
                    <a:p>
                      <a:endParaRPr lang="en-US"/>
                    </a:p>
                  </a:txBody>
                  <a:tcPr/>
                </a:tc>
                <a:tc>
                  <a:txBody>
                    <a:bodyPr/>
                    <a:lstStyle/>
                    <a:p>
                      <a:pPr algn="ctr"/>
                      <a:r>
                        <a:rPr lang="en-US" b="1" dirty="0" smtClean="0"/>
                        <a:t>Present</a:t>
                      </a:r>
                      <a:endParaRPr lang="en-US" b="1" dirty="0"/>
                    </a:p>
                  </a:txBody>
                  <a:tcPr/>
                </a:tc>
                <a:tc>
                  <a:txBody>
                    <a:bodyPr/>
                    <a:lstStyle/>
                    <a:p>
                      <a:pPr algn="ctr"/>
                      <a:r>
                        <a:rPr lang="en-US" b="1" dirty="0" smtClean="0"/>
                        <a:t>Past</a:t>
                      </a:r>
                      <a:endParaRPr lang="en-US" b="1" dirty="0"/>
                    </a:p>
                  </a:txBody>
                  <a:tcPr/>
                </a:tc>
                <a:tc>
                  <a:txBody>
                    <a:bodyPr/>
                    <a:lstStyle/>
                    <a:p>
                      <a:pPr algn="ctr"/>
                      <a:r>
                        <a:rPr lang="en-US" b="1" dirty="0" smtClean="0"/>
                        <a:t>Present</a:t>
                      </a:r>
                      <a:endParaRPr lang="en-US" b="1" dirty="0"/>
                    </a:p>
                  </a:txBody>
                  <a:tcPr/>
                </a:tc>
                <a:tc>
                  <a:txBody>
                    <a:bodyPr/>
                    <a:lstStyle/>
                    <a:p>
                      <a:pPr algn="ctr"/>
                      <a:r>
                        <a:rPr lang="en-US" b="1" dirty="0" smtClean="0"/>
                        <a:t>Past</a:t>
                      </a:r>
                      <a:endParaRPr lang="en-US" b="1" dirty="0"/>
                    </a:p>
                  </a:txBody>
                  <a:tcPr/>
                </a:tc>
              </a:tr>
              <a:tr h="370840">
                <a:tc>
                  <a:txBody>
                    <a:bodyPr/>
                    <a:lstStyle/>
                    <a:p>
                      <a:r>
                        <a:rPr lang="en-US" b="1" dirty="0" smtClean="0"/>
                        <a:t>I</a:t>
                      </a:r>
                      <a:endParaRPr lang="en-US" b="1" dirty="0"/>
                    </a:p>
                  </a:txBody>
                  <a:tcPr/>
                </a:tc>
                <a:tc>
                  <a:txBody>
                    <a:bodyPr/>
                    <a:lstStyle/>
                    <a:p>
                      <a:r>
                        <a:rPr lang="en-US" dirty="0" smtClean="0"/>
                        <a:t>am</a:t>
                      </a:r>
                      <a:endParaRPr lang="en-US" dirty="0"/>
                    </a:p>
                  </a:txBody>
                  <a:tcPr/>
                </a:tc>
                <a:tc>
                  <a:txBody>
                    <a:bodyPr/>
                    <a:lstStyle/>
                    <a:p>
                      <a:r>
                        <a:rPr lang="en-US" dirty="0" smtClean="0"/>
                        <a:t>was</a:t>
                      </a:r>
                      <a:endParaRPr lang="en-US" dirty="0"/>
                    </a:p>
                  </a:txBody>
                  <a:tcPr/>
                </a:tc>
                <a:tc>
                  <a:txBody>
                    <a:bodyPr/>
                    <a:lstStyle/>
                    <a:p>
                      <a:r>
                        <a:rPr lang="en-US" dirty="0" smtClean="0"/>
                        <a:t>Have</a:t>
                      </a:r>
                      <a:endParaRPr lang="en-US" dirty="0"/>
                    </a:p>
                  </a:txBody>
                  <a:tcPr/>
                </a:tc>
                <a:tc>
                  <a:txBody>
                    <a:bodyPr/>
                    <a:lstStyle/>
                    <a:p>
                      <a:r>
                        <a:rPr lang="en-US" dirty="0" smtClean="0"/>
                        <a:t>Had</a:t>
                      </a:r>
                      <a:endParaRPr lang="en-US" dirty="0"/>
                    </a:p>
                  </a:txBody>
                  <a:tcPr/>
                </a:tc>
              </a:tr>
              <a:tr h="370840">
                <a:tc>
                  <a:txBody>
                    <a:bodyPr/>
                    <a:lstStyle/>
                    <a:p>
                      <a:r>
                        <a:rPr lang="en-US" dirty="0" smtClean="0"/>
                        <a:t>You</a:t>
                      </a:r>
                      <a:endParaRPr lang="en-US" dirty="0"/>
                    </a:p>
                  </a:txBody>
                  <a:tcPr/>
                </a:tc>
                <a:tc>
                  <a:txBody>
                    <a:bodyPr/>
                    <a:lstStyle/>
                    <a:p>
                      <a:r>
                        <a:rPr lang="en-US" dirty="0" smtClean="0"/>
                        <a:t>Are</a:t>
                      </a:r>
                      <a:endParaRPr lang="en-US" dirty="0"/>
                    </a:p>
                  </a:txBody>
                  <a:tcPr/>
                </a:tc>
                <a:tc>
                  <a:txBody>
                    <a:bodyPr/>
                    <a:lstStyle/>
                    <a:p>
                      <a:r>
                        <a:rPr lang="en-US" dirty="0" smtClean="0"/>
                        <a:t>Were</a:t>
                      </a:r>
                      <a:endParaRPr lang="en-US" dirty="0"/>
                    </a:p>
                  </a:txBody>
                  <a:tcPr/>
                </a:tc>
                <a:tc>
                  <a:txBody>
                    <a:bodyPr/>
                    <a:lstStyle/>
                    <a:p>
                      <a:r>
                        <a:rPr lang="en-US" dirty="0" smtClean="0"/>
                        <a:t>Have</a:t>
                      </a:r>
                      <a:endParaRPr lang="en-US" dirty="0"/>
                    </a:p>
                  </a:txBody>
                  <a:tcPr/>
                </a:tc>
                <a:tc>
                  <a:txBody>
                    <a:bodyPr/>
                    <a:lstStyle/>
                    <a:p>
                      <a:r>
                        <a:rPr lang="en-US" dirty="0" smtClean="0"/>
                        <a:t>Had</a:t>
                      </a:r>
                    </a:p>
                  </a:txBody>
                  <a:tcPr/>
                </a:tc>
              </a:tr>
              <a:tr h="370840">
                <a:tc>
                  <a:txBody>
                    <a:bodyPr/>
                    <a:lstStyle/>
                    <a:p>
                      <a:r>
                        <a:rPr lang="en-US" dirty="0" smtClean="0"/>
                        <a:t>He, she, it, noun</a:t>
                      </a:r>
                      <a:endParaRPr lang="en-US" dirty="0"/>
                    </a:p>
                  </a:txBody>
                  <a:tcPr/>
                </a:tc>
                <a:tc>
                  <a:txBody>
                    <a:bodyPr/>
                    <a:lstStyle/>
                    <a:p>
                      <a:r>
                        <a:rPr lang="en-US" dirty="0" smtClean="0"/>
                        <a:t>Is</a:t>
                      </a:r>
                      <a:endParaRPr lang="en-US" dirty="0"/>
                    </a:p>
                  </a:txBody>
                  <a:tcPr/>
                </a:tc>
                <a:tc>
                  <a:txBody>
                    <a:bodyPr/>
                    <a:lstStyle/>
                    <a:p>
                      <a:r>
                        <a:rPr lang="en-US" dirty="0" smtClean="0"/>
                        <a:t>Was</a:t>
                      </a:r>
                      <a:endParaRPr lang="en-US" dirty="0"/>
                    </a:p>
                  </a:txBody>
                  <a:tcPr/>
                </a:tc>
                <a:tc>
                  <a:txBody>
                    <a:bodyPr/>
                    <a:lstStyle/>
                    <a:p>
                      <a:r>
                        <a:rPr lang="en-US" dirty="0" smtClean="0"/>
                        <a:t>Has</a:t>
                      </a:r>
                      <a:endParaRPr lang="en-US" dirty="0"/>
                    </a:p>
                  </a:txBody>
                  <a:tcPr/>
                </a:tc>
                <a:tc>
                  <a:txBody>
                    <a:bodyPr/>
                    <a:lstStyle/>
                    <a:p>
                      <a:r>
                        <a:rPr lang="en-US" dirty="0" smtClean="0"/>
                        <a:t>Had</a:t>
                      </a:r>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smtClean="0"/>
                    </a:p>
                  </a:txBody>
                  <a:tcPr/>
                </a:tc>
              </a:tr>
              <a:tr h="370840">
                <a:tc>
                  <a:txBody>
                    <a:bodyPr/>
                    <a:lstStyle/>
                    <a:p>
                      <a:r>
                        <a:rPr lang="en-US" dirty="0" smtClean="0"/>
                        <a:t>We</a:t>
                      </a:r>
                      <a:endParaRPr lang="en-US" dirty="0"/>
                    </a:p>
                  </a:txBody>
                  <a:tcPr/>
                </a:tc>
                <a:tc>
                  <a:txBody>
                    <a:bodyPr/>
                    <a:lstStyle/>
                    <a:p>
                      <a:r>
                        <a:rPr lang="en-US" dirty="0" smtClean="0"/>
                        <a:t>Are</a:t>
                      </a:r>
                      <a:endParaRPr lang="en-US" dirty="0"/>
                    </a:p>
                  </a:txBody>
                  <a:tcPr/>
                </a:tc>
                <a:tc>
                  <a:txBody>
                    <a:bodyPr/>
                    <a:lstStyle/>
                    <a:p>
                      <a:r>
                        <a:rPr lang="en-US" dirty="0" smtClean="0"/>
                        <a:t>Were</a:t>
                      </a:r>
                      <a:endParaRPr lang="en-US" dirty="0"/>
                    </a:p>
                  </a:txBody>
                  <a:tcPr/>
                </a:tc>
                <a:tc>
                  <a:txBody>
                    <a:bodyPr/>
                    <a:lstStyle/>
                    <a:p>
                      <a:r>
                        <a:rPr lang="en-US" dirty="0" smtClean="0"/>
                        <a:t>Have</a:t>
                      </a:r>
                      <a:endParaRPr lang="en-US" dirty="0"/>
                    </a:p>
                  </a:txBody>
                  <a:tcPr/>
                </a:tc>
                <a:tc>
                  <a:txBody>
                    <a:bodyPr/>
                    <a:lstStyle/>
                    <a:p>
                      <a:r>
                        <a:rPr lang="en-US" dirty="0" smtClean="0"/>
                        <a:t>had</a:t>
                      </a:r>
                    </a:p>
                  </a:txBody>
                  <a:tcPr/>
                </a:tc>
              </a:tr>
              <a:tr h="370840">
                <a:tc>
                  <a:txBody>
                    <a:bodyPr/>
                    <a:lstStyle/>
                    <a:p>
                      <a:r>
                        <a:rPr lang="en-US" dirty="0" smtClean="0"/>
                        <a:t>They</a:t>
                      </a:r>
                      <a:endParaRPr lang="en-US" dirty="0"/>
                    </a:p>
                  </a:txBody>
                  <a:tcPr/>
                </a:tc>
                <a:tc>
                  <a:txBody>
                    <a:bodyPr/>
                    <a:lstStyle/>
                    <a:p>
                      <a:r>
                        <a:rPr lang="en-US" dirty="0" smtClean="0"/>
                        <a:t>Are</a:t>
                      </a:r>
                      <a:endParaRPr lang="en-US" dirty="0"/>
                    </a:p>
                  </a:txBody>
                  <a:tcPr/>
                </a:tc>
                <a:tc>
                  <a:txBody>
                    <a:bodyPr/>
                    <a:lstStyle/>
                    <a:p>
                      <a:r>
                        <a:rPr lang="en-US" dirty="0" smtClean="0"/>
                        <a:t>Were</a:t>
                      </a:r>
                      <a:endParaRPr lang="en-US" dirty="0"/>
                    </a:p>
                  </a:txBody>
                  <a:tcPr/>
                </a:tc>
                <a:tc>
                  <a:txBody>
                    <a:bodyPr/>
                    <a:lstStyle/>
                    <a:p>
                      <a:r>
                        <a:rPr lang="en-US" dirty="0" smtClean="0"/>
                        <a:t>Have</a:t>
                      </a:r>
                      <a:endParaRPr lang="en-US" dirty="0"/>
                    </a:p>
                  </a:txBody>
                  <a:tcPr/>
                </a:tc>
                <a:tc>
                  <a:txBody>
                    <a:bodyPr/>
                    <a:lstStyle/>
                    <a:p>
                      <a:r>
                        <a:rPr lang="en-US" dirty="0" smtClean="0"/>
                        <a:t>Had</a:t>
                      </a:r>
                    </a:p>
                  </a:txBody>
                  <a:tcPr/>
                </a:tc>
              </a:tr>
              <a:tr h="370840">
                <a:tc>
                  <a:txBody>
                    <a:bodyPr/>
                    <a:lstStyle/>
                    <a:p>
                      <a:r>
                        <a:rPr lang="en-US" dirty="0" smtClean="0"/>
                        <a:t>Plural nouns</a:t>
                      </a:r>
                      <a:endParaRPr lang="en-US" dirty="0"/>
                    </a:p>
                  </a:txBody>
                  <a:tcPr/>
                </a:tc>
                <a:tc>
                  <a:txBody>
                    <a:bodyPr/>
                    <a:lstStyle/>
                    <a:p>
                      <a:r>
                        <a:rPr lang="en-US" dirty="0" smtClean="0"/>
                        <a:t>Are</a:t>
                      </a:r>
                      <a:endParaRPr lang="en-US" dirty="0"/>
                    </a:p>
                  </a:txBody>
                  <a:tcPr/>
                </a:tc>
                <a:tc>
                  <a:txBody>
                    <a:bodyPr/>
                    <a:lstStyle/>
                    <a:p>
                      <a:r>
                        <a:rPr lang="en-US" dirty="0" smtClean="0"/>
                        <a:t>Were</a:t>
                      </a:r>
                      <a:endParaRPr lang="en-US" dirty="0"/>
                    </a:p>
                  </a:txBody>
                  <a:tcPr/>
                </a:tc>
                <a:tc>
                  <a:txBody>
                    <a:bodyPr/>
                    <a:lstStyle/>
                    <a:p>
                      <a:r>
                        <a:rPr lang="en-US" dirty="0" smtClean="0"/>
                        <a:t>Have</a:t>
                      </a:r>
                      <a:endParaRPr lang="en-US" dirty="0"/>
                    </a:p>
                  </a:txBody>
                  <a:tcPr/>
                </a:tc>
                <a:tc>
                  <a:txBody>
                    <a:bodyPr/>
                    <a:lstStyle/>
                    <a:p>
                      <a:r>
                        <a:rPr lang="en-US" dirty="0" smtClean="0"/>
                        <a:t>had</a:t>
                      </a:r>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Polar bears (is, are) patient hunters.</a:t>
            </a:r>
          </a:p>
          <a:p>
            <a:r>
              <a:rPr lang="en-US" dirty="0" smtClean="0"/>
              <a:t>Polar bear cubs (is, are) about the size of a rat when they are born.</a:t>
            </a:r>
          </a:p>
          <a:p>
            <a:r>
              <a:rPr lang="en-US" dirty="0" smtClean="0"/>
              <a:t>The polar bear cub (has, have) been with its mother for nearly a year.</a:t>
            </a:r>
          </a:p>
          <a:p>
            <a:r>
              <a:rPr lang="en-US" dirty="0" smtClean="0"/>
              <a:t>You should (have, of) seen how big the bear was!</a:t>
            </a:r>
          </a:p>
          <a:p>
            <a:r>
              <a:rPr lang="en-US" dirty="0" smtClean="0"/>
              <a:t>A polar bear’s sense of smell (is, are) very powerful.</a:t>
            </a:r>
          </a:p>
          <a:p>
            <a:r>
              <a:rPr lang="en-US" dirty="0" smtClean="0"/>
              <a:t>The polar bear (has, have) eaten all of the meat.</a:t>
            </a:r>
          </a:p>
          <a:p>
            <a:r>
              <a:rPr lang="en-US" dirty="0" smtClean="0"/>
              <a:t>Polar bears (is, are) protected from the cold by layers of blubber.</a:t>
            </a:r>
            <a:endParaRPr lang="en-US" dirty="0"/>
          </a:p>
        </p:txBody>
      </p:sp>
      <p:sp>
        <p:nvSpPr>
          <p:cNvPr id="4" name="TextBox 3"/>
          <p:cNvSpPr txBox="1"/>
          <p:nvPr/>
        </p:nvSpPr>
        <p:spPr>
          <a:xfrm>
            <a:off x="6025011" y="6505613"/>
            <a:ext cx="1583298"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Transparency 8</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Topic sentence</a:t>
            </a:r>
            <a:r>
              <a:rPr lang="en-US" dirty="0" smtClean="0"/>
              <a:t>: states an opinion clearly.</a:t>
            </a:r>
          </a:p>
          <a:p>
            <a:r>
              <a:rPr lang="en-US" b="1" dirty="0" smtClean="0"/>
              <a:t>Supporting sentences</a:t>
            </a:r>
            <a:r>
              <a:rPr lang="en-US" dirty="0" smtClean="0"/>
              <a:t>: give reasons and details to explain the reasons.</a:t>
            </a:r>
          </a:p>
          <a:p>
            <a:r>
              <a:rPr lang="en-US" b="1" dirty="0" smtClean="0"/>
              <a:t>Concluding sentence</a:t>
            </a:r>
            <a:r>
              <a:rPr lang="en-US" dirty="0" smtClean="0"/>
              <a:t>: sums up the writer’s opinion.</a:t>
            </a:r>
            <a:endParaRPr lang="en-US" b="1" dirty="0"/>
          </a:p>
        </p:txBody>
      </p:sp>
      <p:sp>
        <p:nvSpPr>
          <p:cNvPr id="4" name="Content Placeholder 3"/>
          <p:cNvSpPr>
            <a:spLocks noGrp="1"/>
          </p:cNvSpPr>
          <p:nvPr>
            <p:ph sz="half" idx="2"/>
          </p:nvPr>
        </p:nvSpPr>
        <p:spPr>
          <a:xfrm>
            <a:off x="4648200" y="1600200"/>
            <a:ext cx="4038600" cy="5257800"/>
          </a:xfrm>
        </p:spPr>
        <p:txBody>
          <a:bodyPr>
            <a:normAutofit lnSpcReduction="10000"/>
          </a:bodyPr>
          <a:lstStyle/>
          <a:p>
            <a:pPr>
              <a:buNone/>
            </a:pPr>
            <a:r>
              <a:rPr lang="en-US" u="sng" dirty="0" smtClean="0"/>
              <a:t>																																																																																																									</a:t>
            </a:r>
            <a:endParaRPr lang="en-US" u="sng" dirty="0"/>
          </a:p>
        </p:txBody>
      </p:sp>
      <p:sp>
        <p:nvSpPr>
          <p:cNvPr id="5" name="TextBox 4"/>
          <p:cNvSpPr txBox="1"/>
          <p:nvPr/>
        </p:nvSpPr>
        <p:spPr>
          <a:xfrm>
            <a:off x="278792" y="6505613"/>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a:t>
            </a:r>
            <a:endParaRPr lang="en-US" dirty="0"/>
          </a:p>
        </p:txBody>
      </p:sp>
      <p:sp>
        <p:nvSpPr>
          <p:cNvPr id="3" name="Content Placeholder 2"/>
          <p:cNvSpPr>
            <a:spLocks noGrp="1"/>
          </p:cNvSpPr>
          <p:nvPr>
            <p:ph idx="1"/>
          </p:nvPr>
        </p:nvSpPr>
        <p:spPr/>
        <p:txBody>
          <a:bodyPr/>
          <a:lstStyle/>
          <a:p>
            <a:r>
              <a:rPr lang="en-US" dirty="0" smtClean="0"/>
              <a:t>Use Transparency 8 to begin drafting your opinion paragraph.  Use your Idea Support Map from yesterday to help you.</a:t>
            </a:r>
            <a:endParaRPr lang="en-US" dirty="0"/>
          </a:p>
        </p:txBody>
      </p:sp>
      <p:sp>
        <p:nvSpPr>
          <p:cNvPr id="4" name="TextBox 3"/>
          <p:cNvSpPr txBox="1"/>
          <p:nvPr/>
        </p:nvSpPr>
        <p:spPr>
          <a:xfrm>
            <a:off x="7290397" y="6413884"/>
            <a:ext cx="1621620" cy="369332"/>
          </a:xfrm>
          <a:prstGeom prst="rect">
            <a:avLst/>
          </a:prstGeom>
          <a:noFill/>
        </p:spPr>
        <p:txBody>
          <a:bodyPr wrap="none" rtlCol="0">
            <a:spAutoFit/>
          </a:bodyPr>
          <a:lstStyle/>
          <a:p>
            <a:r>
              <a:rPr lang="en-US" dirty="0" smtClean="0">
                <a:hlinkClick r:id="rId2" action="ppaction://hlinksldjump"/>
              </a:rPr>
              <a:t>Back to Day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Day 5</a:t>
            </a:r>
            <a:br>
              <a:rPr lang="en-US" dirty="0" smtClean="0"/>
            </a:br>
            <a:endParaRPr lang="en-US" sz="3556" dirty="0"/>
          </a:p>
        </p:txBody>
      </p:sp>
      <p:sp>
        <p:nvSpPr>
          <p:cNvPr id="3" name="Text Placeholder 2"/>
          <p:cNvSpPr>
            <a:spLocks noGrp="1"/>
          </p:cNvSpPr>
          <p:nvPr>
            <p:ph type="body" idx="1"/>
          </p:nvPr>
        </p:nvSpPr>
        <p:spPr/>
        <p:txBody>
          <a:bodyPr/>
          <a:lstStyle/>
          <a:p>
            <a:r>
              <a:rPr lang="en-US" dirty="0" smtClean="0"/>
              <a:t>Magazine</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Connect to the Big Idea</a:t>
            </a:r>
          </a:p>
          <a:p>
            <a:pPr lvl="1"/>
            <a:r>
              <a:rPr lang="en-US" dirty="0" smtClean="0">
                <a:hlinkClick r:id="rId2" action="ppaction://hlinksldjump"/>
              </a:rPr>
              <a:t>Discuss Literature</a:t>
            </a:r>
            <a:endParaRPr lang="en-US" dirty="0" smtClean="0"/>
          </a:p>
          <a:p>
            <a:r>
              <a:rPr lang="en-US" b="1" dirty="0" smtClean="0"/>
              <a:t>Writing</a:t>
            </a:r>
          </a:p>
          <a:p>
            <a:pPr lvl="1"/>
            <a:r>
              <a:rPr lang="en-US" dirty="0" smtClean="0">
                <a:hlinkClick r:id="rId3" action="ppaction://hlinksldjump"/>
              </a:rPr>
              <a:t>Day 5 (T44)</a:t>
            </a:r>
            <a:endParaRPr lang="en-US" dirty="0" smtClean="0"/>
          </a:p>
          <a:p>
            <a:r>
              <a:rPr lang="en-US" b="1" dirty="0" smtClean="0"/>
              <a:t>Vocabulary </a:t>
            </a:r>
            <a:r>
              <a:rPr lang="en-US" b="1" dirty="0" smtClean="0"/>
              <a:t>and </a:t>
            </a:r>
            <a:r>
              <a:rPr lang="en-US" b="1" dirty="0" smtClean="0"/>
              <a:t>Oral Language</a:t>
            </a:r>
          </a:p>
          <a:p>
            <a:pPr lvl="1"/>
            <a:r>
              <a:rPr lang="en-US" dirty="0" smtClean="0"/>
              <a:t>Multiple Meaning Words Quiz</a:t>
            </a:r>
          </a:p>
          <a:p>
            <a:pPr lvl="1"/>
            <a:r>
              <a:rPr lang="en-US" dirty="0" smtClean="0"/>
              <a:t>Prefixes and Word Roots Quiz</a:t>
            </a:r>
          </a:p>
          <a:p>
            <a:r>
              <a:rPr lang="en-US" b="1" dirty="0" smtClean="0"/>
              <a:t>Comprehension</a:t>
            </a:r>
          </a:p>
          <a:p>
            <a:pPr lvl="1"/>
            <a:r>
              <a:rPr lang="en-US" dirty="0" smtClean="0"/>
              <a:t>Text and Graphic Features; Visualize Quiz</a:t>
            </a:r>
          </a:p>
          <a:p>
            <a:r>
              <a:rPr lang="en-US" b="1" dirty="0" smtClean="0"/>
              <a:t>Spelling</a:t>
            </a:r>
          </a:p>
          <a:p>
            <a:pPr lvl="1"/>
            <a:r>
              <a:rPr lang="en-US" dirty="0" smtClean="0"/>
              <a:t>Test (T39)</a:t>
            </a:r>
          </a:p>
          <a:p>
            <a:r>
              <a:rPr lang="en-US" b="1" dirty="0" smtClean="0"/>
              <a:t>Grammar</a:t>
            </a:r>
          </a:p>
          <a:p>
            <a:pPr lvl="1"/>
            <a:r>
              <a:rPr lang="en-US" dirty="0" smtClean="0"/>
              <a:t>Possessive Nouns Quiz</a:t>
            </a:r>
            <a:endParaRPr lang="en-US" dirty="0" smtClean="0"/>
          </a:p>
          <a:p>
            <a:pPr>
              <a:buNone/>
            </a:pPr>
            <a:endParaRPr lang="en-US" b="1" dirty="0" smtClean="0"/>
          </a:p>
        </p:txBody>
      </p:sp>
      <p:sp>
        <p:nvSpPr>
          <p:cNvPr id="5" name="Text Placeholder 4"/>
          <p:cNvSpPr>
            <a:spLocks noGrp="1"/>
          </p:cNvSpPr>
          <p:nvPr>
            <p:ph type="body" sz="quarter" idx="3"/>
          </p:nvPr>
        </p:nvSpPr>
        <p:spPr/>
        <p:txBody>
          <a:bodyPr/>
          <a:lstStyle/>
          <a:p>
            <a:r>
              <a:rPr lang="en-US" dirty="0" smtClean="0"/>
              <a:t>Novel</a:t>
            </a:r>
            <a:endParaRPr lang="en-US" dirty="0"/>
          </a:p>
        </p:txBody>
      </p:sp>
      <p:sp>
        <p:nvSpPr>
          <p:cNvPr id="6" name="Content Placeholder 5"/>
          <p:cNvSpPr>
            <a:spLocks noGrp="1"/>
          </p:cNvSpPr>
          <p:nvPr>
            <p:ph sz="quarter" idx="4"/>
          </p:nvPr>
        </p:nvSpPr>
        <p:spPr/>
        <p:txBody>
          <a:bodyPr/>
          <a:lstStyle/>
          <a:p>
            <a:r>
              <a:rPr lang="en-US" b="1" dirty="0" smtClean="0">
                <a:hlinkClick r:id="rId4" action="ppaction://hlinksldjump"/>
              </a:rPr>
              <a:t>Mysteries of the Mummy Kids </a:t>
            </a:r>
            <a:endParaRPr lang="en-US" b="1" dirty="0" smtClean="0"/>
          </a:p>
          <a:p>
            <a:r>
              <a:rPr lang="en-US" b="1" dirty="0" smtClean="0">
                <a:hlinkClick r:id="rId5" action="ppaction://hlinksldjump"/>
              </a:rPr>
              <a:t>Skunk Scout</a:t>
            </a:r>
            <a:endParaRPr lang="en-US" b="1" dirty="0" smtClean="0"/>
          </a:p>
          <a:p>
            <a:r>
              <a:rPr lang="en-US" b="1" dirty="0" err="1" smtClean="0">
                <a:hlinkClick r:id="rId6" action="ppaction://hlinksldjump"/>
              </a:rPr>
              <a:t>Frindle</a:t>
            </a:r>
            <a:endParaRPr lang="en-US" b="1" dirty="0" smtClean="0"/>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116"/>
            <a:ext cx="8229600" cy="1143000"/>
          </a:xfrm>
        </p:spPr>
        <p:txBody>
          <a:bodyPr>
            <a:normAutofit/>
          </a:bodyPr>
          <a:lstStyle/>
          <a:p>
            <a:r>
              <a:rPr lang="en-US" dirty="0" smtClean="0"/>
              <a:t>Discuss Literature</a:t>
            </a:r>
            <a:endParaRPr lang="en-US" dirty="0"/>
          </a:p>
        </p:txBody>
      </p:sp>
      <p:sp>
        <p:nvSpPr>
          <p:cNvPr id="3" name="Content Placeholder 2"/>
          <p:cNvSpPr>
            <a:spLocks noGrp="1"/>
          </p:cNvSpPr>
          <p:nvPr>
            <p:ph sz="half" idx="1"/>
          </p:nvPr>
        </p:nvSpPr>
        <p:spPr>
          <a:xfrm>
            <a:off x="457200" y="913884"/>
            <a:ext cx="4038600" cy="5731135"/>
          </a:xfrm>
        </p:spPr>
        <p:txBody>
          <a:bodyPr>
            <a:normAutofit fontScale="62500" lnSpcReduction="20000"/>
          </a:bodyPr>
          <a:lstStyle/>
          <a:p>
            <a:r>
              <a:rPr lang="en-US" sz="3200" dirty="0" smtClean="0"/>
              <a:t>What are the animals doing in each article?</a:t>
            </a:r>
          </a:p>
          <a:p>
            <a:r>
              <a:rPr lang="en-US" sz="3200" dirty="0" smtClean="0"/>
              <a:t>What has puzzled scientists about animal movement?</a:t>
            </a:r>
          </a:p>
          <a:p>
            <a:r>
              <a:rPr lang="en-US" sz="3840" b="1" dirty="0" smtClean="0"/>
              <a:t>Discovery takes many paths.</a:t>
            </a:r>
          </a:p>
          <a:p>
            <a:pPr lvl="1"/>
            <a:r>
              <a:rPr lang="en-US" sz="3840" dirty="0" smtClean="0"/>
              <a:t>What are some things scientists discovered about salmon?</a:t>
            </a:r>
          </a:p>
          <a:p>
            <a:pPr lvl="1"/>
            <a:r>
              <a:rPr lang="en-US" sz="3840" dirty="0" smtClean="0"/>
              <a:t>Why do scientists think whales get stranded?</a:t>
            </a:r>
          </a:p>
          <a:p>
            <a:pPr lvl="1"/>
            <a:r>
              <a:rPr lang="en-US" sz="3840" dirty="0" smtClean="0"/>
              <a:t>What have scientists discovered about animals and the earth’s magnetic field?</a:t>
            </a:r>
            <a:endParaRPr lang="en-US" sz="3840" dirty="0"/>
          </a:p>
        </p:txBody>
      </p:sp>
      <p:sp>
        <p:nvSpPr>
          <p:cNvPr id="4" name="Content Placeholder 3"/>
          <p:cNvSpPr>
            <a:spLocks noGrp="1"/>
          </p:cNvSpPr>
          <p:nvPr>
            <p:ph sz="half" idx="2"/>
          </p:nvPr>
        </p:nvSpPr>
        <p:spPr>
          <a:xfrm>
            <a:off x="4648200" y="913884"/>
            <a:ext cx="4038600" cy="6133863"/>
          </a:xfrm>
        </p:spPr>
        <p:txBody>
          <a:bodyPr>
            <a:normAutofit fontScale="62500" lnSpcReduction="20000"/>
          </a:bodyPr>
          <a:lstStyle/>
          <a:p>
            <a:r>
              <a:rPr lang="en-US" sz="3200" b="1" dirty="0" smtClean="0"/>
              <a:t>What helps animals know their world?</a:t>
            </a:r>
          </a:p>
          <a:p>
            <a:pPr lvl="1"/>
            <a:r>
              <a:rPr lang="en-US" sz="3200" dirty="0" smtClean="0"/>
              <a:t>How do bees tell each other where to find nectar?</a:t>
            </a:r>
          </a:p>
          <a:p>
            <a:pPr lvl="1"/>
            <a:r>
              <a:rPr lang="en-US" sz="3200" dirty="0" smtClean="0"/>
              <a:t>What is important to bats in finding food to eat and where to fly?</a:t>
            </a:r>
          </a:p>
          <a:p>
            <a:pPr lvl="1"/>
            <a:r>
              <a:rPr lang="en-US" sz="3200" dirty="0" smtClean="0"/>
              <a:t>How do elephants communicate with one another?</a:t>
            </a:r>
          </a:p>
          <a:p>
            <a:pPr lvl="1"/>
            <a:r>
              <a:rPr lang="en-US" sz="3200" dirty="0" smtClean="0"/>
              <a:t>How to geese know where to fly in fall and spring?</a:t>
            </a:r>
          </a:p>
          <a:p>
            <a:r>
              <a:rPr lang="en-US" sz="3200" b="1" dirty="0" smtClean="0"/>
              <a:t>Connect to World</a:t>
            </a:r>
          </a:p>
          <a:p>
            <a:pPr lvl="1"/>
            <a:r>
              <a:rPr lang="en-US" sz="3200" dirty="0" smtClean="0"/>
              <a:t>What can we gain by studying the behavior of animals?</a:t>
            </a:r>
          </a:p>
          <a:p>
            <a:pPr lvl="1"/>
            <a:r>
              <a:rPr lang="en-US" sz="3200" dirty="0" smtClean="0"/>
              <a:t>How does understanding how animals move help us understand the natural world?</a:t>
            </a:r>
          </a:p>
          <a:p>
            <a:endParaRPr lang="en-US" dirty="0"/>
          </a:p>
        </p:txBody>
      </p:sp>
      <p:sp>
        <p:nvSpPr>
          <p:cNvPr id="5" name="TextBox 4"/>
          <p:cNvSpPr txBox="1"/>
          <p:nvPr/>
        </p:nvSpPr>
        <p:spPr>
          <a:xfrm>
            <a:off x="6164407" y="6583060"/>
            <a:ext cx="1621620" cy="369332"/>
          </a:xfrm>
          <a:prstGeom prst="rect">
            <a:avLst/>
          </a:prstGeom>
          <a:noFill/>
        </p:spPr>
        <p:txBody>
          <a:bodyPr wrap="none" rtlCol="0">
            <a:spAutoFit/>
          </a:bodyPr>
          <a:lstStyle/>
          <a:p>
            <a:r>
              <a:rPr lang="en-US" dirty="0" smtClean="0">
                <a:hlinkClick r:id="rId2" action="ppaction://hlinksldjump"/>
              </a:rPr>
              <a:t>Back to Day 5</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 calcmode="lin" valueType="num">
                                      <p:cBhvr additive="base">
                                        <p:cTn id="4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accel="50000" decel="50000" fill="hold" grpId="0"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 calcmode="lin" valueType="num">
                                      <p:cBhvr additive="base">
                                        <p:cTn id="5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accel="50000" decel="50000" fill="hold" grpId="0"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additive="base">
                                        <p:cTn id="6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65" presetID="2" presetClass="entr" presetSubtype="4" accel="50000" decel="50000" fill="hold" grpId="0" nodeType="with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 calcmode="lin" valueType="num">
                                      <p:cBhvr additive="base">
                                        <p:cTn id="6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8988"/>
          </a:xfrm>
        </p:spPr>
        <p:txBody>
          <a:bodyPr>
            <a:normAutofit fontScale="90000"/>
          </a:bodyPr>
          <a:lstStyle/>
          <a:p>
            <a:r>
              <a:rPr lang="en-US" dirty="0" smtClean="0"/>
              <a:t>Revising and Proofreading</a:t>
            </a:r>
            <a:endParaRPr lang="en-US" dirty="0"/>
          </a:p>
        </p:txBody>
      </p:sp>
      <p:sp>
        <p:nvSpPr>
          <p:cNvPr id="6" name="TextBox 5"/>
          <p:cNvSpPr txBox="1"/>
          <p:nvPr/>
        </p:nvSpPr>
        <p:spPr>
          <a:xfrm>
            <a:off x="0" y="758988"/>
            <a:ext cx="9144000" cy="6063198"/>
          </a:xfrm>
          <a:prstGeom prst="rect">
            <a:avLst/>
          </a:prstGeom>
          <a:noFill/>
        </p:spPr>
        <p:txBody>
          <a:bodyPr wrap="square" rtlCol="0">
            <a:spAutoFit/>
          </a:bodyPr>
          <a:lstStyle/>
          <a:p>
            <a:pPr algn="ctr"/>
            <a:r>
              <a:rPr lang="en-US" sz="2200" dirty="0" smtClean="0">
                <a:latin typeface="Comic Sans MS"/>
                <a:cs typeface="Comic Sans MS"/>
              </a:rPr>
              <a:t>Intelligence in Animals</a:t>
            </a:r>
          </a:p>
          <a:p>
            <a:pPr algn="ctr"/>
            <a:endParaRPr lang="en-US" sz="2200" dirty="0" smtClean="0">
              <a:latin typeface="Comic Sans MS"/>
              <a:cs typeface="Comic Sans MS"/>
            </a:endParaRPr>
          </a:p>
          <a:p>
            <a:r>
              <a:rPr lang="en-US" sz="2200" dirty="0" smtClean="0">
                <a:latin typeface="Comic Sans MS"/>
                <a:cs typeface="Comic Sans MS"/>
              </a:rPr>
              <a:t>	</a:t>
            </a:r>
            <a:r>
              <a:rPr lang="en-US" sz="2000" dirty="0" smtClean="0">
                <a:latin typeface="Comic Sans MS"/>
                <a:cs typeface="Comic Sans MS"/>
              </a:rPr>
              <a:t>Many animals show signs of intelligence.  In fact, their survival depends </a:t>
            </a:r>
          </a:p>
          <a:p>
            <a:endParaRPr lang="en-US" sz="2000" dirty="0" smtClean="0">
              <a:latin typeface="Comic Sans MS"/>
              <a:cs typeface="Comic Sans MS"/>
            </a:endParaRPr>
          </a:p>
          <a:p>
            <a:r>
              <a:rPr lang="en-US" sz="2000" dirty="0" smtClean="0">
                <a:latin typeface="Comic Sans MS"/>
                <a:cs typeface="Comic Sans MS"/>
              </a:rPr>
              <a:t>on this intelligence.  If a bird did not know how to fly south for the winter, </a:t>
            </a:r>
          </a:p>
          <a:p>
            <a:endParaRPr lang="en-US" sz="2000" dirty="0" smtClean="0">
              <a:latin typeface="Comic Sans MS"/>
              <a:cs typeface="Comic Sans MS"/>
            </a:endParaRPr>
          </a:p>
          <a:p>
            <a:r>
              <a:rPr lang="en-US" sz="2000" dirty="0" smtClean="0">
                <a:latin typeface="Comic Sans MS"/>
                <a:cs typeface="Comic Sans MS"/>
              </a:rPr>
              <a:t>it might not survive the cold.  According to the author of “Animals on the </a:t>
            </a:r>
          </a:p>
          <a:p>
            <a:r>
              <a:rPr lang="en-US" sz="2000" dirty="0" smtClean="0">
                <a:solidFill>
                  <a:srgbClr val="0000FF"/>
                </a:solidFill>
                <a:latin typeface="Comic Sans MS"/>
                <a:cs typeface="Comic Sans MS"/>
              </a:rPr>
              <a:t>                                , like Canada geese and salmon,</a:t>
            </a:r>
          </a:p>
          <a:p>
            <a:r>
              <a:rPr lang="en-US" sz="2000" dirty="0" smtClean="0">
                <a:latin typeface="Comic Sans MS"/>
                <a:cs typeface="Comic Sans MS"/>
              </a:rPr>
              <a:t>Move,” some animals seem to have built-in maps that show them where to </a:t>
            </a:r>
          </a:p>
          <a:p>
            <a:r>
              <a:rPr lang="en-US" sz="2000" dirty="0" smtClean="0">
                <a:latin typeface="Comic Sans MS"/>
                <a:cs typeface="Comic Sans MS"/>
              </a:rPr>
              <a:t>                               </a:t>
            </a:r>
            <a:r>
              <a:rPr lang="en-US" sz="2000" dirty="0" smtClean="0">
                <a:latin typeface="Lucida Grande"/>
                <a:ea typeface="Lucida Grande"/>
                <a:cs typeface="Lucida Grande"/>
              </a:rPr>
              <a:t>⌃</a:t>
            </a:r>
            <a:endParaRPr lang="en-US" sz="2000" dirty="0" smtClean="0">
              <a:latin typeface="Comic Sans MS"/>
              <a:cs typeface="Comic Sans MS"/>
            </a:endParaRPr>
          </a:p>
          <a:p>
            <a:r>
              <a:rPr lang="en-US" sz="2000" dirty="0" smtClean="0">
                <a:latin typeface="Comic Sans MS"/>
                <a:cs typeface="Comic Sans MS"/>
              </a:rPr>
              <a:t>go in search of food and other members of their own species.  Also, some </a:t>
            </a:r>
          </a:p>
          <a:p>
            <a:r>
              <a:rPr lang="en-US" sz="2000" dirty="0" smtClean="0">
                <a:latin typeface="Comic Sans MS"/>
                <a:cs typeface="Comic Sans MS"/>
              </a:rPr>
              <a:t>           </a:t>
            </a:r>
            <a:r>
              <a:rPr lang="en-US" sz="2000" dirty="0" smtClean="0">
                <a:solidFill>
                  <a:srgbClr val="0000FF"/>
                </a:solidFill>
                <a:latin typeface="Comic Sans MS"/>
                <a:cs typeface="Comic Sans MS"/>
              </a:rPr>
              <a:t>, such as laboratory mice or pigeons,</a:t>
            </a:r>
            <a:endParaRPr lang="en-US" sz="2000" dirty="0" smtClean="0">
              <a:latin typeface="Comic Sans MS"/>
              <a:cs typeface="Comic Sans MS"/>
            </a:endParaRPr>
          </a:p>
          <a:p>
            <a:r>
              <a:rPr lang="en-US" sz="2000" dirty="0" smtClean="0">
                <a:latin typeface="Comic Sans MS"/>
                <a:cs typeface="Comic Sans MS"/>
              </a:rPr>
              <a:t>animals learn and remember. For instance, pigeons can learn to peck a disk </a:t>
            </a:r>
          </a:p>
          <a:p>
            <a:r>
              <a:rPr lang="en-US" sz="2000" dirty="0" smtClean="0">
                <a:latin typeface="Comic Sans MS"/>
                <a:cs typeface="Comic Sans MS"/>
              </a:rPr>
              <a:t>           </a:t>
            </a:r>
            <a:r>
              <a:rPr lang="en-US" sz="2000" dirty="0" smtClean="0">
                <a:latin typeface="Lucida Grande"/>
                <a:ea typeface="Lucida Grande"/>
                <a:cs typeface="Lucida Grande"/>
              </a:rPr>
              <a:t>⌃</a:t>
            </a:r>
            <a:r>
              <a:rPr lang="en-US" sz="2000" dirty="0" smtClean="0">
                <a:latin typeface="Comic Sans MS"/>
                <a:cs typeface="Comic Sans MS"/>
              </a:rPr>
              <a:t>                             </a:t>
            </a:r>
            <a:r>
              <a:rPr lang="en-US" sz="2000" dirty="0" smtClean="0">
                <a:latin typeface="Lucida Grande"/>
                <a:ea typeface="Lucida Grande"/>
                <a:cs typeface="Lucida Grande"/>
              </a:rPr>
              <a:t>⌃</a:t>
            </a:r>
            <a:r>
              <a:rPr lang="en-US" sz="2000" dirty="0" smtClean="0">
                <a:solidFill>
                  <a:srgbClr val="0000FF"/>
                </a:solidFill>
                <a:latin typeface="Lucida Grande"/>
                <a:ea typeface="Lucida Grande"/>
                <a:cs typeface="Lucida Grande"/>
              </a:rPr>
              <a:t>how to get rewards.</a:t>
            </a:r>
            <a:endParaRPr lang="en-US" sz="2000" dirty="0" smtClean="0">
              <a:latin typeface="Comic Sans MS"/>
              <a:cs typeface="Comic Sans MS"/>
            </a:endParaRPr>
          </a:p>
          <a:p>
            <a:r>
              <a:rPr lang="en-US" sz="2000" dirty="0" smtClean="0">
                <a:latin typeface="Comic Sans MS"/>
                <a:cs typeface="Comic Sans MS"/>
              </a:rPr>
              <a:t>to get a snack.  Certain animals also use sticks and stones as tools.  Animals’ </a:t>
            </a:r>
          </a:p>
          <a:p>
            <a:r>
              <a:rPr lang="en-US" sz="2000" dirty="0" smtClean="0">
                <a:solidFill>
                  <a:srgbClr val="0000FF"/>
                </a:solidFill>
                <a:latin typeface="Comic Sans MS"/>
                <a:cs typeface="Comic Sans MS"/>
              </a:rPr>
              <a:t>special</a:t>
            </a:r>
          </a:p>
          <a:p>
            <a:r>
              <a:rPr lang="en-US" sz="2000" strike="sngStrike" dirty="0" smtClean="0">
                <a:latin typeface="Comic Sans MS"/>
                <a:cs typeface="Comic Sans MS"/>
              </a:rPr>
              <a:t>certainly have special abilities.  These</a:t>
            </a:r>
            <a:r>
              <a:rPr lang="en-US" sz="2000" dirty="0" smtClean="0">
                <a:latin typeface="Comic Sans MS"/>
                <a:cs typeface="Comic Sans MS"/>
              </a:rPr>
              <a:t> abilities show that they can think </a:t>
            </a:r>
          </a:p>
          <a:p>
            <a:r>
              <a:rPr lang="en-US" sz="2000" dirty="0" smtClean="0">
                <a:latin typeface="Lucida Grande"/>
                <a:ea typeface="Lucida Grande"/>
                <a:cs typeface="Lucida Grande"/>
              </a:rPr>
              <a:t>⌃</a:t>
            </a:r>
            <a:endParaRPr lang="en-US" sz="2000" dirty="0" smtClean="0">
              <a:latin typeface="Comic Sans MS"/>
              <a:cs typeface="Comic Sans MS"/>
            </a:endParaRPr>
          </a:p>
          <a:p>
            <a:r>
              <a:rPr lang="en-US" sz="2000" dirty="0" smtClean="0">
                <a:latin typeface="Comic Sans MS"/>
                <a:cs typeface="Comic Sans MS"/>
              </a:rPr>
              <a:t>and learn important information</a:t>
            </a:r>
            <a:r>
              <a:rPr lang="en-US" sz="2200" dirty="0" smtClean="0">
                <a:latin typeface="Comic Sans MS"/>
                <a:cs typeface="Comic Sans MS"/>
              </a:rPr>
              <a:t>.</a:t>
            </a:r>
            <a:endParaRPr lang="en-US" sz="2200" dirty="0">
              <a:latin typeface="Comic Sans MS"/>
              <a:cs typeface="Comic Sans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Model</a:t>
            </a:r>
            <a:br>
              <a:rPr lang="en-US" dirty="0" smtClean="0"/>
            </a:br>
            <a:r>
              <a:rPr lang="en-US" dirty="0" smtClean="0"/>
              <a:t>Opinion Paragraph</a:t>
            </a:r>
            <a:endParaRPr lang="en-US" dirty="0"/>
          </a:p>
        </p:txBody>
      </p:sp>
      <p:sp>
        <p:nvSpPr>
          <p:cNvPr id="3" name="Content Placeholder 2"/>
          <p:cNvSpPr>
            <a:spLocks noGrp="1"/>
          </p:cNvSpPr>
          <p:nvPr>
            <p:ph idx="1"/>
          </p:nvPr>
        </p:nvSpPr>
        <p:spPr/>
        <p:txBody>
          <a:bodyPr/>
          <a:lstStyle/>
          <a:p>
            <a:r>
              <a:rPr lang="en-US" u="sng" dirty="0" smtClean="0"/>
              <a:t>Prompt</a:t>
            </a:r>
            <a:r>
              <a:rPr lang="en-US" dirty="0" smtClean="0"/>
              <a:t>: Intelligence is the ability to observe things, learn, remember, and solve problems.  Based on this definition, do you think that animals should be considered intelligent?</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a:t>
            </a:r>
            <a:endParaRPr lang="en-US" dirty="0"/>
          </a:p>
        </p:txBody>
      </p:sp>
      <p:sp>
        <p:nvSpPr>
          <p:cNvPr id="3" name="Content Placeholder 2"/>
          <p:cNvSpPr>
            <a:spLocks noGrp="1"/>
          </p:cNvSpPr>
          <p:nvPr>
            <p:ph idx="1"/>
          </p:nvPr>
        </p:nvSpPr>
        <p:spPr/>
        <p:txBody>
          <a:bodyPr/>
          <a:lstStyle/>
          <a:p>
            <a:r>
              <a:rPr lang="en-US" dirty="0" smtClean="0"/>
              <a:t>Use your Writing Traits Rubric to revise your Opinion Paragraph.</a:t>
            </a:r>
          </a:p>
          <a:p>
            <a:r>
              <a:rPr lang="en-US" dirty="0" smtClean="0"/>
              <a:t>Use the Proofreading Checklist to proofread your Opinion Paragraph.</a:t>
            </a:r>
            <a:endParaRPr lang="en-US" dirty="0"/>
          </a:p>
        </p:txBody>
      </p:sp>
      <p:sp>
        <p:nvSpPr>
          <p:cNvPr id="4" name="TextBox 3"/>
          <p:cNvSpPr txBox="1"/>
          <p:nvPr/>
        </p:nvSpPr>
        <p:spPr>
          <a:xfrm>
            <a:off x="6876877" y="6536592"/>
            <a:ext cx="1621620" cy="369332"/>
          </a:xfrm>
          <a:prstGeom prst="rect">
            <a:avLst/>
          </a:prstGeom>
          <a:noFill/>
        </p:spPr>
        <p:txBody>
          <a:bodyPr wrap="none" rtlCol="0">
            <a:spAutoFit/>
          </a:bodyPr>
          <a:lstStyle/>
          <a:p>
            <a:r>
              <a:rPr lang="en-US" dirty="0" smtClean="0">
                <a:hlinkClick r:id="rId2" action="ppaction://hlinksldjump"/>
              </a:rPr>
              <a:t>Back to Day 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964</TotalTime>
  <Words>6853</Words>
  <Application>Microsoft Macintosh PowerPoint</Application>
  <PresentationFormat>On-screen Show (4:3)</PresentationFormat>
  <Paragraphs>864</Paragraphs>
  <Slides>90</Slides>
  <Notes>0</Notes>
  <HiddenSlides>0</HiddenSlides>
  <MMClips>0</MMClips>
  <ScaleCrop>false</ScaleCrop>
  <HeadingPairs>
    <vt:vector size="4" baseType="variant">
      <vt:variant>
        <vt:lpstr>Design Template</vt:lpstr>
      </vt:variant>
      <vt:variant>
        <vt:i4>1</vt:i4>
      </vt:variant>
      <vt:variant>
        <vt:lpstr>Slide Titles</vt:lpstr>
      </vt:variant>
      <vt:variant>
        <vt:i4>90</vt:i4>
      </vt:variant>
    </vt:vector>
  </HeadingPairs>
  <TitlesOfParts>
    <vt:vector size="91" baseType="lpstr">
      <vt:lpstr>Office Theme</vt:lpstr>
      <vt:lpstr>Journey to Discovery</vt:lpstr>
      <vt:lpstr>Week 1 What helps animals know their world?</vt:lpstr>
      <vt:lpstr>Day 1 </vt:lpstr>
      <vt:lpstr>Singular Possessive Nouns</vt:lpstr>
      <vt:lpstr>Singular Possessive Nouns</vt:lpstr>
      <vt:lpstr>Singular Possessive Nouns </vt:lpstr>
      <vt:lpstr>Singular Possessive Nouns </vt:lpstr>
      <vt:lpstr>Singular Possessive Nouns </vt:lpstr>
      <vt:lpstr>Writing Model Opinion Paragraph</vt:lpstr>
      <vt:lpstr>Opinion Paragraph</vt:lpstr>
      <vt:lpstr>Mystery of the Mummy Kids</vt:lpstr>
      <vt:lpstr>Mysteries of the Mummy Kids</vt:lpstr>
      <vt:lpstr>Vocabulary</vt:lpstr>
      <vt:lpstr>Teacher Read Aloud</vt:lpstr>
      <vt:lpstr>Preview the book</vt:lpstr>
      <vt:lpstr>Vocabulary Review: We will insert words where they best fit the context.</vt:lpstr>
      <vt:lpstr>Reading the Book (pgs. 4-7)</vt:lpstr>
      <vt:lpstr>Multiple Meaning Words</vt:lpstr>
      <vt:lpstr>Multiple Meaning Words</vt:lpstr>
      <vt:lpstr>Multiple Meaning Words</vt:lpstr>
      <vt:lpstr>Reading the Book (pg. 8-11)</vt:lpstr>
      <vt:lpstr>Text and Graphic Features; Visualize</vt:lpstr>
      <vt:lpstr>Text and Graphic Features; Visualize</vt:lpstr>
      <vt:lpstr>Text and Graphic Features; Visualize</vt:lpstr>
      <vt:lpstr>Reading the Book (pg. 12-15)</vt:lpstr>
      <vt:lpstr>Information from Text and Graphic Features</vt:lpstr>
      <vt:lpstr>Information from Text and Graphic Features</vt:lpstr>
      <vt:lpstr>Connect to the Big Idea What helps animals know their world?</vt:lpstr>
      <vt:lpstr>Skunk Scout</vt:lpstr>
      <vt:lpstr>Skunk Scout</vt:lpstr>
      <vt:lpstr>Vocabulary</vt:lpstr>
      <vt:lpstr>Teacher Read Aloud</vt:lpstr>
      <vt:lpstr>Preview the book</vt:lpstr>
      <vt:lpstr>Vocabulary Review: We will insert words where they best fit the context.</vt:lpstr>
      <vt:lpstr>Reading the Book  Chapter 1 (pages 1-12)</vt:lpstr>
      <vt:lpstr>Multiple Meaning Words</vt:lpstr>
      <vt:lpstr>Multiple Meaning Words</vt:lpstr>
      <vt:lpstr>Multiple Meaning Words</vt:lpstr>
      <vt:lpstr>Reading the Book Chapter 2 (pages 13-23)</vt:lpstr>
      <vt:lpstr>Reading the Book  Chapter 3 (pages 24-35)</vt:lpstr>
      <vt:lpstr>Text and Graphic Features; Visualize</vt:lpstr>
      <vt:lpstr>Text and Graphic Features; Visualize</vt:lpstr>
      <vt:lpstr>Infer Character</vt:lpstr>
      <vt:lpstr>Infer Character</vt:lpstr>
      <vt:lpstr>Connect to the Big Idea What helps animals know their world?</vt:lpstr>
      <vt:lpstr>Frindle</vt:lpstr>
      <vt:lpstr>Frindle</vt:lpstr>
      <vt:lpstr>Vocabulary</vt:lpstr>
      <vt:lpstr>Teacher Read Aloud</vt:lpstr>
      <vt:lpstr>Preview the book</vt:lpstr>
      <vt:lpstr>Vocabulary Review: We will insert words where they best fit the context.</vt:lpstr>
      <vt:lpstr>Reading the Book  Chapter 1 (pages 1-5)</vt:lpstr>
      <vt:lpstr>Multiple Meaning Words</vt:lpstr>
      <vt:lpstr>Multiple Meaning Words</vt:lpstr>
      <vt:lpstr>Multiple Meaning Words</vt:lpstr>
      <vt:lpstr>Reading the Book Chapter 2 (pages 6-12)</vt:lpstr>
      <vt:lpstr>Reading the Book  Chapter 3 (pages 13-16)</vt:lpstr>
      <vt:lpstr>Text and Graphic Features; Visualize</vt:lpstr>
      <vt:lpstr>Text and Graphic Features; Visualize</vt:lpstr>
      <vt:lpstr>Analyze Text and Graphic Features</vt:lpstr>
      <vt:lpstr>Analyze Text and Graphic Features</vt:lpstr>
      <vt:lpstr>Connect to the Big Idea Discovery takes many paths</vt:lpstr>
      <vt:lpstr>Day 2 </vt:lpstr>
      <vt:lpstr>Plural Possessive Nouns</vt:lpstr>
      <vt:lpstr>Plural Possessive Nouns</vt:lpstr>
      <vt:lpstr>Plural Possessive Nouns </vt:lpstr>
      <vt:lpstr>Plural Possessive Nouns </vt:lpstr>
      <vt:lpstr>Plural Possessive Nouns </vt:lpstr>
      <vt:lpstr>Plural Possessive Nouns Independent Practice</vt:lpstr>
      <vt:lpstr>Introduce the focus trait: Ideas</vt:lpstr>
      <vt:lpstr>Guided Practice</vt:lpstr>
      <vt:lpstr>Apply</vt:lpstr>
      <vt:lpstr>Develop Background  (T11)</vt:lpstr>
      <vt:lpstr>A Trip on the ‘Big Muddy’</vt:lpstr>
      <vt:lpstr>Feature Map</vt:lpstr>
      <vt:lpstr>Day 3 </vt:lpstr>
      <vt:lpstr>Possessive Noun Review</vt:lpstr>
      <vt:lpstr>Possessive Noun Review</vt:lpstr>
      <vt:lpstr>Possessive Noun Review</vt:lpstr>
      <vt:lpstr>Possessive Noun Review</vt:lpstr>
      <vt:lpstr>Prewriting Planning an Opinion Paragraph</vt:lpstr>
      <vt:lpstr>Day 4 </vt:lpstr>
      <vt:lpstr>The Verbs be and have</vt:lpstr>
      <vt:lpstr>Practice</vt:lpstr>
      <vt:lpstr>Writing Transparency 8</vt:lpstr>
      <vt:lpstr>Apply</vt:lpstr>
      <vt:lpstr>Day 5 </vt:lpstr>
      <vt:lpstr>Discuss Literature</vt:lpstr>
      <vt:lpstr>Revising and Proofreading</vt:lpstr>
      <vt:lpstr>Apply</vt:lpstr>
    </vt:vector>
  </TitlesOfParts>
  <Company>Madera Unified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Discovery</dc:title>
  <dc:creator>Megan Kitt</dc:creator>
  <cp:lastModifiedBy>Megan Kitt</cp:lastModifiedBy>
  <cp:revision>6</cp:revision>
  <dcterms:created xsi:type="dcterms:W3CDTF">2011-04-11T15:20:53Z</dcterms:created>
  <dcterms:modified xsi:type="dcterms:W3CDTF">2011-04-11T20:37:25Z</dcterms:modified>
</cp:coreProperties>
</file>