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diagrams/colors2.xml" ContentType="application/vnd.openxmlformats-officedocument.drawingml.diagramColors+xml"/>
  <Default Extension="bin" ContentType="application/vnd.openxmlformats-officedocument.presentationml.printerSettings"/>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diagrams/colors6.xml" ContentType="application/vnd.openxmlformats-officedocument.drawingml.diagramColors+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diagrams/drawing3.xml" ContentType="application/vnd.ms-office.drawingml.diagramDrawing+xml"/>
  <Override PartName="/ppt/slideLayouts/slideLayout1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diagrams/quickStyle1.xml" ContentType="application/vnd.openxmlformats-officedocument.drawingml.diagramStyl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slideLayouts/slideLayout14.xml" ContentType="application/vnd.openxmlformats-officedocument.presentationml.slideLayout+xml"/>
  <Override PartName="/ppt/slides/slide70.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5.xml" ContentType="application/vnd.openxmlformats-officedocument.drawingml.diagramStyl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diagrams/colors3.xml" ContentType="application/vnd.openxmlformats-officedocument.drawingml.diagramColors+xml"/>
  <Override PartName="/ppt/slides/slide69.xml" ContentType="application/vnd.openxmlformats-officedocument.presentationml.slide+xml"/>
  <Override PartName="/ppt/slides/slide15.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diagrams/drawing4.xml" ContentType="application/vnd.ms-office.drawingml.diagramDrawing+xml"/>
  <Override PartName="/ppt/slideLayouts/slideLayout11.xml" ContentType="application/vnd.openxmlformats-officedocument.presentationml.slideLayout+xml"/>
  <Override PartName="/ppt/diagrams/layout2.xml" ContentType="application/vnd.openxmlformats-officedocument.drawingml.diagramLayout+xml"/>
  <Override PartName="/docProps/core.xml" ContentType="application/vnd.openxmlformats-package.core-properties+xml"/>
  <Override PartName="/ppt/diagrams/data3.xml" ContentType="application/vnd.openxmlformats-officedocument.drawingml.diagramData+xml"/>
  <Override PartName="/ppt/diagrams/quickStyle2.xml" ContentType="application/vnd.openxmlformats-officedocument.drawingml.diagramStyl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71.xml" ContentType="application/vnd.openxmlformats-officedocument.presentationml.slide+xml"/>
  <Override PartName="/ppt/diagrams/layout6.xml" ContentType="application/vnd.openxmlformats-officedocument.drawingml.diagramLayout+xml"/>
  <Override PartName="/ppt/diagrams/quickStyle6.xml" ContentType="application/vnd.openxmlformats-officedocument.drawingml.diagramStyl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diagrams/colors4.xml" ContentType="application/vnd.openxmlformats-officedocument.drawingml.diagramColors+xml"/>
  <Override PartName="/ppt/slides/slide1.xml" ContentType="application/vnd.openxmlformats-officedocument.presentationml.slide+xml"/>
  <Override PartName="/ppt/slides/slide73.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diagrams/drawing1.xml" ContentType="application/vnd.ms-office.drawingml.diagramDrawing+xml"/>
  <Override PartName="/ppt/slides/slide39.xml" ContentType="application/vnd.openxmlformats-officedocument.presentationml.slide+xml"/>
  <Override PartName="/ppt/slides/slide58.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diagrams/drawing5.xml" ContentType="application/vnd.ms-office.drawingml.diagramDrawing+xml"/>
  <Override PartName="/ppt/slideLayouts/slideLayout12.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quickStyle3.xml" ContentType="application/vnd.openxmlformats-officedocument.drawingml.diagramStyl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slides/slide67.xml" ContentType="application/vnd.openxmlformats-officedocument.presentationml.slide+xml"/>
  <Override PartName="/ppt/slides/slide51.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diagrams/colors5.xml" ContentType="application/vnd.openxmlformats-officedocument.drawingml.diagramColors+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diagrams/drawing2.xml" ContentType="application/vnd.ms-office.drawingml.diagramDrawing+xml"/>
  <Override PartName="/ppt/diagrams/data1.xml" ContentType="application/vnd.openxmlformats-officedocument.drawingml.diagramData+xml"/>
  <Override PartName="/ppt/slides/slide59.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diagrams/drawing6.xml" ContentType="application/vnd.ms-office.drawingml.diagramDrawing+xml"/>
  <Override PartName="/ppt/slideLayouts/slideLayout13.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quickStyle4.xml" ContentType="application/vnd.openxmlformats-officedocument.drawingml.diagramStyl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58" r:id="rId18"/>
    <p:sldId id="276" r:id="rId19"/>
    <p:sldId id="277" r:id="rId20"/>
    <p:sldId id="278" r:id="rId21"/>
    <p:sldId id="279" r:id="rId22"/>
    <p:sldId id="280" r:id="rId23"/>
    <p:sldId id="281" r:id="rId24"/>
    <p:sldId id="282" r:id="rId25"/>
    <p:sldId id="259" r:id="rId26"/>
    <p:sldId id="283" r:id="rId27"/>
    <p:sldId id="284" r:id="rId28"/>
    <p:sldId id="285" r:id="rId29"/>
    <p:sldId id="286" r:id="rId30"/>
    <p:sldId id="287" r:id="rId31"/>
    <p:sldId id="288" r:id="rId32"/>
    <p:sldId id="289" r:id="rId33"/>
    <p:sldId id="260" r:id="rId34"/>
    <p:sldId id="290" r:id="rId35"/>
    <p:sldId id="291" r:id="rId36"/>
    <p:sldId id="292" r:id="rId37"/>
    <p:sldId id="293" r:id="rId38"/>
    <p:sldId id="294" r:id="rId39"/>
    <p:sldId id="295" r:id="rId40"/>
    <p:sldId id="296" r:id="rId41"/>
    <p:sldId id="261" r:id="rId42"/>
    <p:sldId id="297" r:id="rId43"/>
    <p:sldId id="298" r:id="rId44"/>
    <p:sldId id="300" r:id="rId45"/>
    <p:sldId id="301" r:id="rId46"/>
    <p:sldId id="304" r:id="rId47"/>
    <p:sldId id="307" r:id="rId48"/>
    <p:sldId id="310" r:id="rId49"/>
    <p:sldId id="313" r:id="rId50"/>
    <p:sldId id="316" r:id="rId51"/>
    <p:sldId id="322" r:id="rId52"/>
    <p:sldId id="317" r:id="rId53"/>
    <p:sldId id="325" r:id="rId54"/>
    <p:sldId id="326" r:id="rId55"/>
    <p:sldId id="302" r:id="rId56"/>
    <p:sldId id="305" r:id="rId57"/>
    <p:sldId id="308" r:id="rId58"/>
    <p:sldId id="311" r:id="rId59"/>
    <p:sldId id="314" r:id="rId60"/>
    <p:sldId id="318" r:id="rId61"/>
    <p:sldId id="323" r:id="rId62"/>
    <p:sldId id="319" r:id="rId63"/>
    <p:sldId id="327" r:id="rId64"/>
    <p:sldId id="328" r:id="rId65"/>
    <p:sldId id="303" r:id="rId66"/>
    <p:sldId id="306" r:id="rId67"/>
    <p:sldId id="309" r:id="rId68"/>
    <p:sldId id="312" r:id="rId69"/>
    <p:sldId id="315" r:id="rId70"/>
    <p:sldId id="320" r:id="rId71"/>
    <p:sldId id="324" r:id="rId72"/>
    <p:sldId id="321" r:id="rId73"/>
    <p:sldId id="329" r:id="rId74"/>
    <p:sldId id="330"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2" d="100"/>
          <a:sy n="82" d="100"/>
        </p:scale>
        <p:origin x="-11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D5E35B-4DC3-3149-B4B4-8200B83D874A}"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A3D2BABA-079E-D14B-96AC-FD703412C769}">
      <dgm:prSet phldrT="[Text]"/>
      <dgm:spPr/>
      <dgm:t>
        <a:bodyPr/>
        <a:lstStyle/>
        <a:p>
          <a:r>
            <a:rPr lang="en-US" u="sng" dirty="0" smtClean="0"/>
            <a:t>Opinion</a:t>
          </a:r>
          <a:r>
            <a:rPr lang="en-US" dirty="0" smtClean="0"/>
            <a:t>:  School-assigned summer projects are a good idea</a:t>
          </a:r>
          <a:endParaRPr lang="en-US" dirty="0"/>
        </a:p>
      </dgm:t>
    </dgm:pt>
    <dgm:pt modelId="{5F5E8809-7544-044D-A604-959E60AA7835}" type="parTrans" cxnId="{F32AAED4-EB8C-314F-B384-387D5616144D}">
      <dgm:prSet/>
      <dgm:spPr/>
      <dgm:t>
        <a:bodyPr/>
        <a:lstStyle/>
        <a:p>
          <a:endParaRPr lang="en-US"/>
        </a:p>
      </dgm:t>
    </dgm:pt>
    <dgm:pt modelId="{FC96A822-DA27-6D4D-8388-C7D5A9AC4E18}" type="sibTrans" cxnId="{F32AAED4-EB8C-314F-B384-387D5616144D}">
      <dgm:prSet/>
      <dgm:spPr/>
      <dgm:t>
        <a:bodyPr/>
        <a:lstStyle/>
        <a:p>
          <a:endParaRPr lang="en-US"/>
        </a:p>
      </dgm:t>
    </dgm:pt>
    <dgm:pt modelId="{BBD309F8-896E-DA46-B14E-CB1BC7A0B55C}">
      <dgm:prSet phldrT="[Text]"/>
      <dgm:spPr/>
      <dgm:t>
        <a:bodyPr/>
        <a:lstStyle/>
        <a:p>
          <a:r>
            <a:rPr lang="en-US" dirty="0" smtClean="0"/>
            <a:t>Reason:</a:t>
          </a:r>
        </a:p>
        <a:p>
          <a:r>
            <a:rPr lang="en-US" dirty="0" smtClean="0"/>
            <a:t>Details:		</a:t>
          </a:r>
          <a:endParaRPr lang="en-US" dirty="0"/>
        </a:p>
      </dgm:t>
    </dgm:pt>
    <dgm:pt modelId="{D0A9F20F-3230-5144-935D-E5422FBDC0AC}" type="parTrans" cxnId="{FDC32324-0E2E-0548-938C-CC052F68EA2C}">
      <dgm:prSet/>
      <dgm:spPr/>
      <dgm:t>
        <a:bodyPr/>
        <a:lstStyle/>
        <a:p>
          <a:endParaRPr lang="en-US"/>
        </a:p>
      </dgm:t>
    </dgm:pt>
    <dgm:pt modelId="{25CF0F37-4189-124D-86F7-548AAAC32E32}" type="sibTrans" cxnId="{FDC32324-0E2E-0548-938C-CC052F68EA2C}">
      <dgm:prSet/>
      <dgm:spPr/>
      <dgm:t>
        <a:bodyPr/>
        <a:lstStyle/>
        <a:p>
          <a:endParaRPr lang="en-US"/>
        </a:p>
      </dgm:t>
    </dgm:pt>
    <dgm:pt modelId="{A626FDE8-E3F6-A843-BE75-AE743A7D7970}">
      <dgm:prSet phldrT="[Text]"/>
      <dgm:spPr/>
      <dgm:t>
        <a:bodyPr/>
        <a:lstStyle/>
        <a:p>
          <a:r>
            <a:rPr lang="en-US" dirty="0" smtClean="0"/>
            <a:t>Reason:</a:t>
          </a:r>
        </a:p>
        <a:p>
          <a:r>
            <a:rPr lang="en-US" dirty="0" smtClean="0"/>
            <a:t>Details:</a:t>
          </a:r>
          <a:endParaRPr lang="en-US" dirty="0"/>
        </a:p>
      </dgm:t>
    </dgm:pt>
    <dgm:pt modelId="{68A145F8-466B-0C47-ADF3-D4725C3BC6A5}" type="parTrans" cxnId="{BA2947EA-5C6B-5143-A9CC-43AE644AF506}">
      <dgm:prSet/>
      <dgm:spPr/>
      <dgm:t>
        <a:bodyPr/>
        <a:lstStyle/>
        <a:p>
          <a:endParaRPr lang="en-US"/>
        </a:p>
      </dgm:t>
    </dgm:pt>
    <dgm:pt modelId="{D2688BA5-919C-BD43-91E3-9FE26ECADC3D}" type="sibTrans" cxnId="{BA2947EA-5C6B-5143-A9CC-43AE644AF506}">
      <dgm:prSet/>
      <dgm:spPr/>
      <dgm:t>
        <a:bodyPr/>
        <a:lstStyle/>
        <a:p>
          <a:endParaRPr lang="en-US"/>
        </a:p>
      </dgm:t>
    </dgm:pt>
    <dgm:pt modelId="{E8FC0804-CC27-F84C-80F2-DF76A2C00D99}">
      <dgm:prSet/>
      <dgm:spPr/>
      <dgm:t>
        <a:bodyPr/>
        <a:lstStyle/>
        <a:p>
          <a:r>
            <a:rPr lang="en-US" dirty="0" smtClean="0"/>
            <a:t>Reason:</a:t>
          </a:r>
        </a:p>
        <a:p>
          <a:r>
            <a:rPr lang="en-US" dirty="0" smtClean="0"/>
            <a:t>Details:</a:t>
          </a:r>
          <a:endParaRPr lang="en-US" dirty="0"/>
        </a:p>
      </dgm:t>
    </dgm:pt>
    <dgm:pt modelId="{B0905097-594B-3345-9194-A19802789CD9}" type="parTrans" cxnId="{D1012151-BFC0-2648-B228-9E40A1765B24}">
      <dgm:prSet/>
      <dgm:spPr/>
      <dgm:t>
        <a:bodyPr/>
        <a:lstStyle/>
        <a:p>
          <a:endParaRPr lang="en-US"/>
        </a:p>
      </dgm:t>
    </dgm:pt>
    <dgm:pt modelId="{DD74C113-EDE5-6842-98D9-7660B45773D3}" type="sibTrans" cxnId="{D1012151-BFC0-2648-B228-9E40A1765B24}">
      <dgm:prSet/>
      <dgm:spPr/>
      <dgm:t>
        <a:bodyPr/>
        <a:lstStyle/>
        <a:p>
          <a:endParaRPr lang="en-US"/>
        </a:p>
      </dgm:t>
    </dgm:pt>
    <dgm:pt modelId="{F8F4E435-A040-DA46-8907-89A5E2B9056A}" type="pres">
      <dgm:prSet presAssocID="{9CD5E35B-4DC3-3149-B4B4-8200B83D874A}" presName="outerComposite" presStyleCnt="0">
        <dgm:presLayoutVars>
          <dgm:chMax val="5"/>
          <dgm:dir/>
          <dgm:resizeHandles val="exact"/>
        </dgm:presLayoutVars>
      </dgm:prSet>
      <dgm:spPr/>
      <dgm:t>
        <a:bodyPr/>
        <a:lstStyle/>
        <a:p>
          <a:endParaRPr lang="en-US"/>
        </a:p>
      </dgm:t>
    </dgm:pt>
    <dgm:pt modelId="{31639D97-D4C4-B544-AB1F-A5F1DA526D1A}" type="pres">
      <dgm:prSet presAssocID="{9CD5E35B-4DC3-3149-B4B4-8200B83D874A}" presName="dummyMaxCanvas" presStyleCnt="0">
        <dgm:presLayoutVars/>
      </dgm:prSet>
      <dgm:spPr/>
    </dgm:pt>
    <dgm:pt modelId="{EA41F79E-D07F-5D44-B905-35A021EEDCEB}" type="pres">
      <dgm:prSet presAssocID="{9CD5E35B-4DC3-3149-B4B4-8200B83D874A}" presName="FourNodes_1" presStyleLbl="node1" presStyleIdx="0" presStyleCnt="4">
        <dgm:presLayoutVars>
          <dgm:bulletEnabled val="1"/>
        </dgm:presLayoutVars>
      </dgm:prSet>
      <dgm:spPr/>
      <dgm:t>
        <a:bodyPr/>
        <a:lstStyle/>
        <a:p>
          <a:endParaRPr lang="en-US"/>
        </a:p>
      </dgm:t>
    </dgm:pt>
    <dgm:pt modelId="{C020AF88-3A0A-694A-80B6-30B6FA34F3E5}" type="pres">
      <dgm:prSet presAssocID="{9CD5E35B-4DC3-3149-B4B4-8200B83D874A}" presName="FourNodes_2" presStyleLbl="node1" presStyleIdx="1" presStyleCnt="4">
        <dgm:presLayoutVars>
          <dgm:bulletEnabled val="1"/>
        </dgm:presLayoutVars>
      </dgm:prSet>
      <dgm:spPr/>
      <dgm:t>
        <a:bodyPr/>
        <a:lstStyle/>
        <a:p>
          <a:endParaRPr lang="en-US"/>
        </a:p>
      </dgm:t>
    </dgm:pt>
    <dgm:pt modelId="{46C81242-7687-1B47-8D6B-F1AAA89C94A0}" type="pres">
      <dgm:prSet presAssocID="{9CD5E35B-4DC3-3149-B4B4-8200B83D874A}" presName="FourNodes_3" presStyleLbl="node1" presStyleIdx="2" presStyleCnt="4">
        <dgm:presLayoutVars>
          <dgm:bulletEnabled val="1"/>
        </dgm:presLayoutVars>
      </dgm:prSet>
      <dgm:spPr/>
      <dgm:t>
        <a:bodyPr/>
        <a:lstStyle/>
        <a:p>
          <a:endParaRPr lang="en-US"/>
        </a:p>
      </dgm:t>
    </dgm:pt>
    <dgm:pt modelId="{FF834EDA-5A83-5544-A4C1-1503F7857084}" type="pres">
      <dgm:prSet presAssocID="{9CD5E35B-4DC3-3149-B4B4-8200B83D874A}" presName="FourNodes_4" presStyleLbl="node1" presStyleIdx="3" presStyleCnt="4">
        <dgm:presLayoutVars>
          <dgm:bulletEnabled val="1"/>
        </dgm:presLayoutVars>
      </dgm:prSet>
      <dgm:spPr/>
      <dgm:t>
        <a:bodyPr/>
        <a:lstStyle/>
        <a:p>
          <a:endParaRPr lang="en-US"/>
        </a:p>
      </dgm:t>
    </dgm:pt>
    <dgm:pt modelId="{75E99429-FBFD-2245-AE43-04B20E9E83AF}" type="pres">
      <dgm:prSet presAssocID="{9CD5E35B-4DC3-3149-B4B4-8200B83D874A}" presName="FourConn_1-2" presStyleLbl="fgAccFollowNode1" presStyleIdx="0" presStyleCnt="3">
        <dgm:presLayoutVars>
          <dgm:bulletEnabled val="1"/>
        </dgm:presLayoutVars>
      </dgm:prSet>
      <dgm:spPr/>
      <dgm:t>
        <a:bodyPr/>
        <a:lstStyle/>
        <a:p>
          <a:endParaRPr lang="en-US"/>
        </a:p>
      </dgm:t>
    </dgm:pt>
    <dgm:pt modelId="{D0607717-4A06-A94B-ADBA-29F51C2EB5AE}" type="pres">
      <dgm:prSet presAssocID="{9CD5E35B-4DC3-3149-B4B4-8200B83D874A}" presName="FourConn_2-3" presStyleLbl="fgAccFollowNode1" presStyleIdx="1" presStyleCnt="3">
        <dgm:presLayoutVars>
          <dgm:bulletEnabled val="1"/>
        </dgm:presLayoutVars>
      </dgm:prSet>
      <dgm:spPr/>
      <dgm:t>
        <a:bodyPr/>
        <a:lstStyle/>
        <a:p>
          <a:endParaRPr lang="en-US"/>
        </a:p>
      </dgm:t>
    </dgm:pt>
    <dgm:pt modelId="{00A62397-D9E6-F64A-9B27-9D4B02ABC6A0}" type="pres">
      <dgm:prSet presAssocID="{9CD5E35B-4DC3-3149-B4B4-8200B83D874A}" presName="FourConn_3-4" presStyleLbl="fgAccFollowNode1" presStyleIdx="2" presStyleCnt="3">
        <dgm:presLayoutVars>
          <dgm:bulletEnabled val="1"/>
        </dgm:presLayoutVars>
      </dgm:prSet>
      <dgm:spPr/>
      <dgm:t>
        <a:bodyPr/>
        <a:lstStyle/>
        <a:p>
          <a:endParaRPr lang="en-US"/>
        </a:p>
      </dgm:t>
    </dgm:pt>
    <dgm:pt modelId="{457D67B6-F4A6-BB4B-9F7F-BE14816F34ED}" type="pres">
      <dgm:prSet presAssocID="{9CD5E35B-4DC3-3149-B4B4-8200B83D874A}" presName="FourNodes_1_text" presStyleLbl="node1" presStyleIdx="3" presStyleCnt="4">
        <dgm:presLayoutVars>
          <dgm:bulletEnabled val="1"/>
        </dgm:presLayoutVars>
      </dgm:prSet>
      <dgm:spPr/>
      <dgm:t>
        <a:bodyPr/>
        <a:lstStyle/>
        <a:p>
          <a:endParaRPr lang="en-US"/>
        </a:p>
      </dgm:t>
    </dgm:pt>
    <dgm:pt modelId="{FAE88B58-B02E-B14E-B50A-A303BCAAE041}" type="pres">
      <dgm:prSet presAssocID="{9CD5E35B-4DC3-3149-B4B4-8200B83D874A}" presName="FourNodes_2_text" presStyleLbl="node1" presStyleIdx="3" presStyleCnt="4">
        <dgm:presLayoutVars>
          <dgm:bulletEnabled val="1"/>
        </dgm:presLayoutVars>
      </dgm:prSet>
      <dgm:spPr/>
      <dgm:t>
        <a:bodyPr/>
        <a:lstStyle/>
        <a:p>
          <a:endParaRPr lang="en-US"/>
        </a:p>
      </dgm:t>
    </dgm:pt>
    <dgm:pt modelId="{7FF67FBB-016C-F54A-AC2C-8F24F61E05F9}" type="pres">
      <dgm:prSet presAssocID="{9CD5E35B-4DC3-3149-B4B4-8200B83D874A}" presName="FourNodes_3_text" presStyleLbl="node1" presStyleIdx="3" presStyleCnt="4">
        <dgm:presLayoutVars>
          <dgm:bulletEnabled val="1"/>
        </dgm:presLayoutVars>
      </dgm:prSet>
      <dgm:spPr/>
      <dgm:t>
        <a:bodyPr/>
        <a:lstStyle/>
        <a:p>
          <a:endParaRPr lang="en-US"/>
        </a:p>
      </dgm:t>
    </dgm:pt>
    <dgm:pt modelId="{C8F9C30A-016D-B64F-ADA7-B3501C882987}" type="pres">
      <dgm:prSet presAssocID="{9CD5E35B-4DC3-3149-B4B4-8200B83D874A}" presName="FourNodes_4_text" presStyleLbl="node1" presStyleIdx="3" presStyleCnt="4">
        <dgm:presLayoutVars>
          <dgm:bulletEnabled val="1"/>
        </dgm:presLayoutVars>
      </dgm:prSet>
      <dgm:spPr/>
      <dgm:t>
        <a:bodyPr/>
        <a:lstStyle/>
        <a:p>
          <a:endParaRPr lang="en-US"/>
        </a:p>
      </dgm:t>
    </dgm:pt>
  </dgm:ptLst>
  <dgm:cxnLst>
    <dgm:cxn modelId="{D1012151-BFC0-2648-B228-9E40A1765B24}" srcId="{9CD5E35B-4DC3-3149-B4B4-8200B83D874A}" destId="{E8FC0804-CC27-F84C-80F2-DF76A2C00D99}" srcOrd="3" destOrd="0" parTransId="{B0905097-594B-3345-9194-A19802789CD9}" sibTransId="{DD74C113-EDE5-6842-98D9-7660B45773D3}"/>
    <dgm:cxn modelId="{5D3612BF-89D6-4E4B-8F1C-E710B716770E}" type="presOf" srcId="{A3D2BABA-079E-D14B-96AC-FD703412C769}" destId="{457D67B6-F4A6-BB4B-9F7F-BE14816F34ED}" srcOrd="1" destOrd="0" presId="urn:microsoft.com/office/officeart/2005/8/layout/vProcess5"/>
    <dgm:cxn modelId="{3AC0868E-F3B3-CF4E-A6FA-7C1E370F82CE}" type="presOf" srcId="{BBD309F8-896E-DA46-B14E-CB1BC7A0B55C}" destId="{C020AF88-3A0A-694A-80B6-30B6FA34F3E5}" srcOrd="0" destOrd="0" presId="urn:microsoft.com/office/officeart/2005/8/layout/vProcess5"/>
    <dgm:cxn modelId="{F3055B29-CA82-7744-97E9-8CF68ED7DC53}" type="presOf" srcId="{BBD309F8-896E-DA46-B14E-CB1BC7A0B55C}" destId="{FAE88B58-B02E-B14E-B50A-A303BCAAE041}" srcOrd="1" destOrd="0" presId="urn:microsoft.com/office/officeart/2005/8/layout/vProcess5"/>
    <dgm:cxn modelId="{CC4F8099-7A4E-FA4F-8E0C-C9E50620C761}" type="presOf" srcId="{A626FDE8-E3F6-A843-BE75-AE743A7D7970}" destId="{7FF67FBB-016C-F54A-AC2C-8F24F61E05F9}" srcOrd="1" destOrd="0" presId="urn:microsoft.com/office/officeart/2005/8/layout/vProcess5"/>
    <dgm:cxn modelId="{0B0D8767-C5FC-D84F-8B86-6E0F4F0ECACB}" type="presOf" srcId="{A3D2BABA-079E-D14B-96AC-FD703412C769}" destId="{EA41F79E-D07F-5D44-B905-35A021EEDCEB}" srcOrd="0" destOrd="0" presId="urn:microsoft.com/office/officeart/2005/8/layout/vProcess5"/>
    <dgm:cxn modelId="{9BF61054-4CDE-0344-A173-36D5B83D5EDE}" type="presOf" srcId="{FC96A822-DA27-6D4D-8388-C7D5A9AC4E18}" destId="{75E99429-FBFD-2245-AE43-04B20E9E83AF}" srcOrd="0" destOrd="0" presId="urn:microsoft.com/office/officeart/2005/8/layout/vProcess5"/>
    <dgm:cxn modelId="{7C5DA1F7-728B-EA4A-8F7F-6AC448A24471}" type="presOf" srcId="{E8FC0804-CC27-F84C-80F2-DF76A2C00D99}" destId="{C8F9C30A-016D-B64F-ADA7-B3501C882987}" srcOrd="1" destOrd="0" presId="urn:microsoft.com/office/officeart/2005/8/layout/vProcess5"/>
    <dgm:cxn modelId="{9997D5BE-1991-1048-9D87-03BB5D45263F}" type="presOf" srcId="{E8FC0804-CC27-F84C-80F2-DF76A2C00D99}" destId="{FF834EDA-5A83-5544-A4C1-1503F7857084}" srcOrd="0" destOrd="0" presId="urn:microsoft.com/office/officeart/2005/8/layout/vProcess5"/>
    <dgm:cxn modelId="{BA2947EA-5C6B-5143-A9CC-43AE644AF506}" srcId="{9CD5E35B-4DC3-3149-B4B4-8200B83D874A}" destId="{A626FDE8-E3F6-A843-BE75-AE743A7D7970}" srcOrd="2" destOrd="0" parTransId="{68A145F8-466B-0C47-ADF3-D4725C3BC6A5}" sibTransId="{D2688BA5-919C-BD43-91E3-9FE26ECADC3D}"/>
    <dgm:cxn modelId="{88E541D3-F468-DD4B-9E97-F8A72696CF74}" type="presOf" srcId="{D2688BA5-919C-BD43-91E3-9FE26ECADC3D}" destId="{00A62397-D9E6-F64A-9B27-9D4B02ABC6A0}" srcOrd="0" destOrd="0" presId="urn:microsoft.com/office/officeart/2005/8/layout/vProcess5"/>
    <dgm:cxn modelId="{569C5A97-A1D4-5C42-B7BE-DC339DBDE5EA}" type="presOf" srcId="{25CF0F37-4189-124D-86F7-548AAAC32E32}" destId="{D0607717-4A06-A94B-ADBA-29F51C2EB5AE}" srcOrd="0" destOrd="0" presId="urn:microsoft.com/office/officeart/2005/8/layout/vProcess5"/>
    <dgm:cxn modelId="{F622E02F-442F-FE49-8453-27B44A85D160}" type="presOf" srcId="{A626FDE8-E3F6-A843-BE75-AE743A7D7970}" destId="{46C81242-7687-1B47-8D6B-F1AAA89C94A0}" srcOrd="0" destOrd="0" presId="urn:microsoft.com/office/officeart/2005/8/layout/vProcess5"/>
    <dgm:cxn modelId="{DA98FACB-D48E-5043-BADA-6191415D5F50}" type="presOf" srcId="{9CD5E35B-4DC3-3149-B4B4-8200B83D874A}" destId="{F8F4E435-A040-DA46-8907-89A5E2B9056A}" srcOrd="0" destOrd="0" presId="urn:microsoft.com/office/officeart/2005/8/layout/vProcess5"/>
    <dgm:cxn modelId="{FDC32324-0E2E-0548-938C-CC052F68EA2C}" srcId="{9CD5E35B-4DC3-3149-B4B4-8200B83D874A}" destId="{BBD309F8-896E-DA46-B14E-CB1BC7A0B55C}" srcOrd="1" destOrd="0" parTransId="{D0A9F20F-3230-5144-935D-E5422FBDC0AC}" sibTransId="{25CF0F37-4189-124D-86F7-548AAAC32E32}"/>
    <dgm:cxn modelId="{F32AAED4-EB8C-314F-B384-387D5616144D}" srcId="{9CD5E35B-4DC3-3149-B4B4-8200B83D874A}" destId="{A3D2BABA-079E-D14B-96AC-FD703412C769}" srcOrd="0" destOrd="0" parTransId="{5F5E8809-7544-044D-A604-959E60AA7835}" sibTransId="{FC96A822-DA27-6D4D-8388-C7D5A9AC4E18}"/>
    <dgm:cxn modelId="{81337983-73AB-B547-BC42-11F6E5D0F5C0}" type="presParOf" srcId="{F8F4E435-A040-DA46-8907-89A5E2B9056A}" destId="{31639D97-D4C4-B544-AB1F-A5F1DA526D1A}" srcOrd="0" destOrd="0" presId="urn:microsoft.com/office/officeart/2005/8/layout/vProcess5"/>
    <dgm:cxn modelId="{CECC32EF-AEE1-164E-9EB6-997093F4A2F0}" type="presParOf" srcId="{F8F4E435-A040-DA46-8907-89A5E2B9056A}" destId="{EA41F79E-D07F-5D44-B905-35A021EEDCEB}" srcOrd="1" destOrd="0" presId="urn:microsoft.com/office/officeart/2005/8/layout/vProcess5"/>
    <dgm:cxn modelId="{131E288F-DDE3-CD4B-AA3B-C118B6BAE580}" type="presParOf" srcId="{F8F4E435-A040-DA46-8907-89A5E2B9056A}" destId="{C020AF88-3A0A-694A-80B6-30B6FA34F3E5}" srcOrd="2" destOrd="0" presId="urn:microsoft.com/office/officeart/2005/8/layout/vProcess5"/>
    <dgm:cxn modelId="{33218535-B2AC-1B41-A910-677FD032B622}" type="presParOf" srcId="{F8F4E435-A040-DA46-8907-89A5E2B9056A}" destId="{46C81242-7687-1B47-8D6B-F1AAA89C94A0}" srcOrd="3" destOrd="0" presId="urn:microsoft.com/office/officeart/2005/8/layout/vProcess5"/>
    <dgm:cxn modelId="{5236F296-BF14-8542-A901-06BDE97E7688}" type="presParOf" srcId="{F8F4E435-A040-DA46-8907-89A5E2B9056A}" destId="{FF834EDA-5A83-5544-A4C1-1503F7857084}" srcOrd="4" destOrd="0" presId="urn:microsoft.com/office/officeart/2005/8/layout/vProcess5"/>
    <dgm:cxn modelId="{14884613-6474-014B-A41C-3D3A28AF6246}" type="presParOf" srcId="{F8F4E435-A040-DA46-8907-89A5E2B9056A}" destId="{75E99429-FBFD-2245-AE43-04B20E9E83AF}" srcOrd="5" destOrd="0" presId="urn:microsoft.com/office/officeart/2005/8/layout/vProcess5"/>
    <dgm:cxn modelId="{96CFBAB0-DBC8-F141-B9AE-C04617D8AC2B}" type="presParOf" srcId="{F8F4E435-A040-DA46-8907-89A5E2B9056A}" destId="{D0607717-4A06-A94B-ADBA-29F51C2EB5AE}" srcOrd="6" destOrd="0" presId="urn:microsoft.com/office/officeart/2005/8/layout/vProcess5"/>
    <dgm:cxn modelId="{AE4E6E3C-5EC1-8949-8A46-B91ACFC0E4FB}" type="presParOf" srcId="{F8F4E435-A040-DA46-8907-89A5E2B9056A}" destId="{00A62397-D9E6-F64A-9B27-9D4B02ABC6A0}" srcOrd="7" destOrd="0" presId="urn:microsoft.com/office/officeart/2005/8/layout/vProcess5"/>
    <dgm:cxn modelId="{B4C199E0-1BE8-B943-84E8-03EDB1DD551E}" type="presParOf" srcId="{F8F4E435-A040-DA46-8907-89A5E2B9056A}" destId="{457D67B6-F4A6-BB4B-9F7F-BE14816F34ED}" srcOrd="8" destOrd="0" presId="urn:microsoft.com/office/officeart/2005/8/layout/vProcess5"/>
    <dgm:cxn modelId="{D5E13A54-5D38-E849-90F3-05852E2D2B87}" type="presParOf" srcId="{F8F4E435-A040-DA46-8907-89A5E2B9056A}" destId="{FAE88B58-B02E-B14E-B50A-A303BCAAE041}" srcOrd="9" destOrd="0" presId="urn:microsoft.com/office/officeart/2005/8/layout/vProcess5"/>
    <dgm:cxn modelId="{CCB479E9-CB78-BE48-87D5-AFFFAEDC46FF}" type="presParOf" srcId="{F8F4E435-A040-DA46-8907-89A5E2B9056A}" destId="{7FF67FBB-016C-F54A-AC2C-8F24F61E05F9}" srcOrd="10" destOrd="0" presId="urn:microsoft.com/office/officeart/2005/8/layout/vProcess5"/>
    <dgm:cxn modelId="{49FC4E16-1587-E94C-820F-F34BD655A92C}" type="presParOf" srcId="{F8F4E435-A040-DA46-8907-89A5E2B9056A}" destId="{C8F9C30A-016D-B64F-ADA7-B3501C882987}"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D5E35B-4DC3-3149-B4B4-8200B83D874A}"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A3D2BABA-079E-D14B-96AC-FD703412C769}">
      <dgm:prSet phldrT="[Text]" custT="1"/>
      <dgm:spPr/>
      <dgm:t>
        <a:bodyPr/>
        <a:lstStyle/>
        <a:p>
          <a:r>
            <a:rPr lang="en-US" sz="1600" u="sng" dirty="0" smtClean="0"/>
            <a:t>Opinion</a:t>
          </a:r>
          <a:r>
            <a:rPr lang="en-US" sz="1600" dirty="0" smtClean="0"/>
            <a:t>:  A summer vacation project is a good idea.</a:t>
          </a:r>
          <a:endParaRPr lang="en-US" sz="1600" dirty="0"/>
        </a:p>
      </dgm:t>
    </dgm:pt>
    <dgm:pt modelId="{5F5E8809-7544-044D-A604-959E60AA7835}" type="parTrans" cxnId="{F32AAED4-EB8C-314F-B384-387D5616144D}">
      <dgm:prSet/>
      <dgm:spPr/>
      <dgm:t>
        <a:bodyPr/>
        <a:lstStyle/>
        <a:p>
          <a:endParaRPr lang="en-US"/>
        </a:p>
      </dgm:t>
    </dgm:pt>
    <dgm:pt modelId="{FC96A822-DA27-6D4D-8388-C7D5A9AC4E18}" type="sibTrans" cxnId="{F32AAED4-EB8C-314F-B384-387D5616144D}">
      <dgm:prSet/>
      <dgm:spPr/>
      <dgm:t>
        <a:bodyPr/>
        <a:lstStyle/>
        <a:p>
          <a:endParaRPr lang="en-US"/>
        </a:p>
      </dgm:t>
    </dgm:pt>
    <dgm:pt modelId="{BBD309F8-896E-DA46-B14E-CB1BC7A0B55C}">
      <dgm:prSet phldrT="[Text]" custT="1"/>
      <dgm:spPr/>
      <dgm:t>
        <a:bodyPr/>
        <a:lstStyle/>
        <a:p>
          <a:r>
            <a:rPr lang="en-US" sz="1400" dirty="0" smtClean="0"/>
            <a:t>Reason: The summer isn’t only a time to relax.  It’s also a great time to start a project.</a:t>
          </a:r>
        </a:p>
        <a:p>
          <a:r>
            <a:rPr lang="en-US" sz="1400" dirty="0" smtClean="0"/>
            <a:t>Details:	You can chart the stars on a clear summer night, or do a science experiment with plants that do not grow in the winter.	</a:t>
          </a:r>
          <a:endParaRPr lang="en-US" sz="1400" dirty="0"/>
        </a:p>
      </dgm:t>
    </dgm:pt>
    <dgm:pt modelId="{D0A9F20F-3230-5144-935D-E5422FBDC0AC}" type="parTrans" cxnId="{FDC32324-0E2E-0548-938C-CC052F68EA2C}">
      <dgm:prSet/>
      <dgm:spPr/>
      <dgm:t>
        <a:bodyPr/>
        <a:lstStyle/>
        <a:p>
          <a:endParaRPr lang="en-US"/>
        </a:p>
      </dgm:t>
    </dgm:pt>
    <dgm:pt modelId="{25CF0F37-4189-124D-86F7-548AAAC32E32}" type="sibTrans" cxnId="{FDC32324-0E2E-0548-938C-CC052F68EA2C}">
      <dgm:prSet/>
      <dgm:spPr/>
      <dgm:t>
        <a:bodyPr/>
        <a:lstStyle/>
        <a:p>
          <a:endParaRPr lang="en-US"/>
        </a:p>
      </dgm:t>
    </dgm:pt>
    <dgm:pt modelId="{A626FDE8-E3F6-A843-BE75-AE743A7D7970}">
      <dgm:prSet phldrT="[Text]" custT="1"/>
      <dgm:spPr/>
      <dgm:t>
        <a:bodyPr/>
        <a:lstStyle/>
        <a:p>
          <a:r>
            <a:rPr lang="en-US" sz="1400" dirty="0" smtClean="0"/>
            <a:t>Reason: We don’t always need teachers to learn.  It’s important to learn on our own.</a:t>
          </a:r>
        </a:p>
        <a:p>
          <a:r>
            <a:rPr lang="en-US" sz="1400" dirty="0" smtClean="0"/>
            <a:t>Details: During the school year, a teacher corrects all our work for us.  You can learn from your mistakes better if you are the one who fixes them</a:t>
          </a:r>
          <a:endParaRPr lang="en-US" sz="1400" dirty="0"/>
        </a:p>
      </dgm:t>
    </dgm:pt>
    <dgm:pt modelId="{68A145F8-466B-0C47-ADF3-D4725C3BC6A5}" type="parTrans" cxnId="{BA2947EA-5C6B-5143-A9CC-43AE644AF506}">
      <dgm:prSet/>
      <dgm:spPr/>
      <dgm:t>
        <a:bodyPr/>
        <a:lstStyle/>
        <a:p>
          <a:endParaRPr lang="en-US"/>
        </a:p>
      </dgm:t>
    </dgm:pt>
    <dgm:pt modelId="{D2688BA5-919C-BD43-91E3-9FE26ECADC3D}" type="sibTrans" cxnId="{BA2947EA-5C6B-5143-A9CC-43AE644AF506}">
      <dgm:prSet/>
      <dgm:spPr/>
      <dgm:t>
        <a:bodyPr/>
        <a:lstStyle/>
        <a:p>
          <a:endParaRPr lang="en-US"/>
        </a:p>
      </dgm:t>
    </dgm:pt>
    <dgm:pt modelId="{E8FC0804-CC27-F84C-80F2-DF76A2C00D99}">
      <dgm:prSet/>
      <dgm:spPr/>
      <dgm:t>
        <a:bodyPr/>
        <a:lstStyle/>
        <a:p>
          <a:r>
            <a:rPr lang="en-US" dirty="0" smtClean="0"/>
            <a:t>Reason: Kids get bored during the summer.</a:t>
          </a:r>
        </a:p>
        <a:p>
          <a:r>
            <a:rPr lang="en-US" dirty="0" smtClean="0"/>
            <a:t>Details: the summer can be long and hot, and kids end up wasting a lot of time sitting around watching TV.</a:t>
          </a:r>
          <a:endParaRPr lang="en-US" dirty="0"/>
        </a:p>
      </dgm:t>
    </dgm:pt>
    <dgm:pt modelId="{B0905097-594B-3345-9194-A19802789CD9}" type="parTrans" cxnId="{D1012151-BFC0-2648-B228-9E40A1765B24}">
      <dgm:prSet/>
      <dgm:spPr/>
      <dgm:t>
        <a:bodyPr/>
        <a:lstStyle/>
        <a:p>
          <a:endParaRPr lang="en-US"/>
        </a:p>
      </dgm:t>
    </dgm:pt>
    <dgm:pt modelId="{DD74C113-EDE5-6842-98D9-7660B45773D3}" type="sibTrans" cxnId="{D1012151-BFC0-2648-B228-9E40A1765B24}">
      <dgm:prSet/>
      <dgm:spPr/>
      <dgm:t>
        <a:bodyPr/>
        <a:lstStyle/>
        <a:p>
          <a:endParaRPr lang="en-US"/>
        </a:p>
      </dgm:t>
    </dgm:pt>
    <dgm:pt modelId="{F8F4E435-A040-DA46-8907-89A5E2B9056A}" type="pres">
      <dgm:prSet presAssocID="{9CD5E35B-4DC3-3149-B4B4-8200B83D874A}" presName="outerComposite" presStyleCnt="0">
        <dgm:presLayoutVars>
          <dgm:chMax val="5"/>
          <dgm:dir/>
          <dgm:resizeHandles val="exact"/>
        </dgm:presLayoutVars>
      </dgm:prSet>
      <dgm:spPr/>
      <dgm:t>
        <a:bodyPr/>
        <a:lstStyle/>
        <a:p>
          <a:endParaRPr lang="en-US"/>
        </a:p>
      </dgm:t>
    </dgm:pt>
    <dgm:pt modelId="{31639D97-D4C4-B544-AB1F-A5F1DA526D1A}" type="pres">
      <dgm:prSet presAssocID="{9CD5E35B-4DC3-3149-B4B4-8200B83D874A}" presName="dummyMaxCanvas" presStyleCnt="0">
        <dgm:presLayoutVars/>
      </dgm:prSet>
      <dgm:spPr/>
    </dgm:pt>
    <dgm:pt modelId="{EA41F79E-D07F-5D44-B905-35A021EEDCEB}" type="pres">
      <dgm:prSet presAssocID="{9CD5E35B-4DC3-3149-B4B4-8200B83D874A}" presName="FourNodes_1" presStyleLbl="node1" presStyleIdx="0" presStyleCnt="4">
        <dgm:presLayoutVars>
          <dgm:bulletEnabled val="1"/>
        </dgm:presLayoutVars>
      </dgm:prSet>
      <dgm:spPr/>
      <dgm:t>
        <a:bodyPr/>
        <a:lstStyle/>
        <a:p>
          <a:endParaRPr lang="en-US"/>
        </a:p>
      </dgm:t>
    </dgm:pt>
    <dgm:pt modelId="{C020AF88-3A0A-694A-80B6-30B6FA34F3E5}" type="pres">
      <dgm:prSet presAssocID="{9CD5E35B-4DC3-3149-B4B4-8200B83D874A}" presName="FourNodes_2" presStyleLbl="node1" presStyleIdx="1" presStyleCnt="4" custScaleX="125000" custLinFactNeighborX="8312" custLinFactNeighborY="9091">
        <dgm:presLayoutVars>
          <dgm:bulletEnabled val="1"/>
        </dgm:presLayoutVars>
      </dgm:prSet>
      <dgm:spPr/>
      <dgm:t>
        <a:bodyPr/>
        <a:lstStyle/>
        <a:p>
          <a:endParaRPr lang="en-US"/>
        </a:p>
      </dgm:t>
    </dgm:pt>
    <dgm:pt modelId="{46C81242-7687-1B47-8D6B-F1AAA89C94A0}" type="pres">
      <dgm:prSet presAssocID="{9CD5E35B-4DC3-3149-B4B4-8200B83D874A}" presName="FourNodes_3" presStyleLbl="node1" presStyleIdx="2" presStyleCnt="4" custScaleX="125000" custLinFactNeighborX="63" custLinFactNeighborY="13748">
        <dgm:presLayoutVars>
          <dgm:bulletEnabled val="1"/>
        </dgm:presLayoutVars>
      </dgm:prSet>
      <dgm:spPr/>
      <dgm:t>
        <a:bodyPr/>
        <a:lstStyle/>
        <a:p>
          <a:endParaRPr lang="en-US"/>
        </a:p>
      </dgm:t>
    </dgm:pt>
    <dgm:pt modelId="{FF834EDA-5A83-5544-A4C1-1503F7857084}" type="pres">
      <dgm:prSet presAssocID="{9CD5E35B-4DC3-3149-B4B4-8200B83D874A}" presName="FourNodes_4" presStyleLbl="node1" presStyleIdx="3" presStyleCnt="4" custScaleX="125000" custLinFactNeighborX="-8312" custLinFactNeighborY="0">
        <dgm:presLayoutVars>
          <dgm:bulletEnabled val="1"/>
        </dgm:presLayoutVars>
      </dgm:prSet>
      <dgm:spPr/>
      <dgm:t>
        <a:bodyPr/>
        <a:lstStyle/>
        <a:p>
          <a:endParaRPr lang="en-US"/>
        </a:p>
      </dgm:t>
    </dgm:pt>
    <dgm:pt modelId="{75E99429-FBFD-2245-AE43-04B20E9E83AF}" type="pres">
      <dgm:prSet presAssocID="{9CD5E35B-4DC3-3149-B4B4-8200B83D874A}" presName="FourConn_1-2" presStyleLbl="fgAccFollowNode1" presStyleIdx="0" presStyleCnt="3">
        <dgm:presLayoutVars>
          <dgm:bulletEnabled val="1"/>
        </dgm:presLayoutVars>
      </dgm:prSet>
      <dgm:spPr/>
      <dgm:t>
        <a:bodyPr/>
        <a:lstStyle/>
        <a:p>
          <a:endParaRPr lang="en-US"/>
        </a:p>
      </dgm:t>
    </dgm:pt>
    <dgm:pt modelId="{D0607717-4A06-A94B-ADBA-29F51C2EB5AE}" type="pres">
      <dgm:prSet presAssocID="{9CD5E35B-4DC3-3149-B4B4-8200B83D874A}" presName="FourConn_2-3" presStyleLbl="fgAccFollowNode1" presStyleIdx="1" presStyleCnt="3">
        <dgm:presLayoutVars>
          <dgm:bulletEnabled val="1"/>
        </dgm:presLayoutVars>
      </dgm:prSet>
      <dgm:spPr/>
      <dgm:t>
        <a:bodyPr/>
        <a:lstStyle/>
        <a:p>
          <a:endParaRPr lang="en-US"/>
        </a:p>
      </dgm:t>
    </dgm:pt>
    <dgm:pt modelId="{00A62397-D9E6-F64A-9B27-9D4B02ABC6A0}" type="pres">
      <dgm:prSet presAssocID="{9CD5E35B-4DC3-3149-B4B4-8200B83D874A}" presName="FourConn_3-4" presStyleLbl="fgAccFollowNode1" presStyleIdx="2" presStyleCnt="3">
        <dgm:presLayoutVars>
          <dgm:bulletEnabled val="1"/>
        </dgm:presLayoutVars>
      </dgm:prSet>
      <dgm:spPr/>
      <dgm:t>
        <a:bodyPr/>
        <a:lstStyle/>
        <a:p>
          <a:endParaRPr lang="en-US"/>
        </a:p>
      </dgm:t>
    </dgm:pt>
    <dgm:pt modelId="{457D67B6-F4A6-BB4B-9F7F-BE14816F34ED}" type="pres">
      <dgm:prSet presAssocID="{9CD5E35B-4DC3-3149-B4B4-8200B83D874A}" presName="FourNodes_1_text" presStyleLbl="node1" presStyleIdx="3" presStyleCnt="4">
        <dgm:presLayoutVars>
          <dgm:bulletEnabled val="1"/>
        </dgm:presLayoutVars>
      </dgm:prSet>
      <dgm:spPr/>
      <dgm:t>
        <a:bodyPr/>
        <a:lstStyle/>
        <a:p>
          <a:endParaRPr lang="en-US"/>
        </a:p>
      </dgm:t>
    </dgm:pt>
    <dgm:pt modelId="{FAE88B58-B02E-B14E-B50A-A303BCAAE041}" type="pres">
      <dgm:prSet presAssocID="{9CD5E35B-4DC3-3149-B4B4-8200B83D874A}" presName="FourNodes_2_text" presStyleLbl="node1" presStyleIdx="3" presStyleCnt="4">
        <dgm:presLayoutVars>
          <dgm:bulletEnabled val="1"/>
        </dgm:presLayoutVars>
      </dgm:prSet>
      <dgm:spPr/>
      <dgm:t>
        <a:bodyPr/>
        <a:lstStyle/>
        <a:p>
          <a:endParaRPr lang="en-US"/>
        </a:p>
      </dgm:t>
    </dgm:pt>
    <dgm:pt modelId="{7FF67FBB-016C-F54A-AC2C-8F24F61E05F9}" type="pres">
      <dgm:prSet presAssocID="{9CD5E35B-4DC3-3149-B4B4-8200B83D874A}" presName="FourNodes_3_text" presStyleLbl="node1" presStyleIdx="3" presStyleCnt="4">
        <dgm:presLayoutVars>
          <dgm:bulletEnabled val="1"/>
        </dgm:presLayoutVars>
      </dgm:prSet>
      <dgm:spPr/>
      <dgm:t>
        <a:bodyPr/>
        <a:lstStyle/>
        <a:p>
          <a:endParaRPr lang="en-US"/>
        </a:p>
      </dgm:t>
    </dgm:pt>
    <dgm:pt modelId="{C8F9C30A-016D-B64F-ADA7-B3501C882987}" type="pres">
      <dgm:prSet presAssocID="{9CD5E35B-4DC3-3149-B4B4-8200B83D874A}" presName="FourNodes_4_text" presStyleLbl="node1" presStyleIdx="3" presStyleCnt="4">
        <dgm:presLayoutVars>
          <dgm:bulletEnabled val="1"/>
        </dgm:presLayoutVars>
      </dgm:prSet>
      <dgm:spPr/>
      <dgm:t>
        <a:bodyPr/>
        <a:lstStyle/>
        <a:p>
          <a:endParaRPr lang="en-US"/>
        </a:p>
      </dgm:t>
    </dgm:pt>
  </dgm:ptLst>
  <dgm:cxnLst>
    <dgm:cxn modelId="{D1012151-BFC0-2648-B228-9E40A1765B24}" srcId="{9CD5E35B-4DC3-3149-B4B4-8200B83D874A}" destId="{E8FC0804-CC27-F84C-80F2-DF76A2C00D99}" srcOrd="3" destOrd="0" parTransId="{B0905097-594B-3345-9194-A19802789CD9}" sibTransId="{DD74C113-EDE5-6842-98D9-7660B45773D3}"/>
    <dgm:cxn modelId="{116575BC-6A49-9942-AD74-41244ACA84E5}" type="presOf" srcId="{25CF0F37-4189-124D-86F7-548AAAC32E32}" destId="{D0607717-4A06-A94B-ADBA-29F51C2EB5AE}" srcOrd="0" destOrd="0" presId="urn:microsoft.com/office/officeart/2005/8/layout/vProcess5"/>
    <dgm:cxn modelId="{BE2AA2AB-D1A4-7C4C-AA23-A1AA553C1D17}" type="presOf" srcId="{D2688BA5-919C-BD43-91E3-9FE26ECADC3D}" destId="{00A62397-D9E6-F64A-9B27-9D4B02ABC6A0}" srcOrd="0" destOrd="0" presId="urn:microsoft.com/office/officeart/2005/8/layout/vProcess5"/>
    <dgm:cxn modelId="{00520391-308D-4D4E-AD91-AD372046819B}" type="presOf" srcId="{A3D2BABA-079E-D14B-96AC-FD703412C769}" destId="{EA41F79E-D07F-5D44-B905-35A021EEDCEB}" srcOrd="0" destOrd="0" presId="urn:microsoft.com/office/officeart/2005/8/layout/vProcess5"/>
    <dgm:cxn modelId="{88733CD4-C9A1-B44C-ADE6-1A8510FDC40B}" type="presOf" srcId="{BBD309F8-896E-DA46-B14E-CB1BC7A0B55C}" destId="{FAE88B58-B02E-B14E-B50A-A303BCAAE041}" srcOrd="1" destOrd="0" presId="urn:microsoft.com/office/officeart/2005/8/layout/vProcess5"/>
    <dgm:cxn modelId="{27183429-3E7A-AC40-AA6C-4C3C2B84D683}" type="presOf" srcId="{A3D2BABA-079E-D14B-96AC-FD703412C769}" destId="{457D67B6-F4A6-BB4B-9F7F-BE14816F34ED}" srcOrd="1" destOrd="0" presId="urn:microsoft.com/office/officeart/2005/8/layout/vProcess5"/>
    <dgm:cxn modelId="{92D245B7-46EA-5B4E-BDCB-4383F3CDC112}" type="presOf" srcId="{A626FDE8-E3F6-A843-BE75-AE743A7D7970}" destId="{46C81242-7687-1B47-8D6B-F1AAA89C94A0}" srcOrd="0" destOrd="0" presId="urn:microsoft.com/office/officeart/2005/8/layout/vProcess5"/>
    <dgm:cxn modelId="{6523600F-2549-DF4B-B6D8-261873442D37}" type="presOf" srcId="{E8FC0804-CC27-F84C-80F2-DF76A2C00D99}" destId="{FF834EDA-5A83-5544-A4C1-1503F7857084}" srcOrd="0" destOrd="0" presId="urn:microsoft.com/office/officeart/2005/8/layout/vProcess5"/>
    <dgm:cxn modelId="{BA2947EA-5C6B-5143-A9CC-43AE644AF506}" srcId="{9CD5E35B-4DC3-3149-B4B4-8200B83D874A}" destId="{A626FDE8-E3F6-A843-BE75-AE743A7D7970}" srcOrd="2" destOrd="0" parTransId="{68A145F8-466B-0C47-ADF3-D4725C3BC6A5}" sibTransId="{D2688BA5-919C-BD43-91E3-9FE26ECADC3D}"/>
    <dgm:cxn modelId="{A0A7D5A0-57D2-F043-AF7B-69D8AC89DB5E}" type="presOf" srcId="{A626FDE8-E3F6-A843-BE75-AE743A7D7970}" destId="{7FF67FBB-016C-F54A-AC2C-8F24F61E05F9}" srcOrd="1" destOrd="0" presId="urn:microsoft.com/office/officeart/2005/8/layout/vProcess5"/>
    <dgm:cxn modelId="{3C232217-F0D1-654D-A46B-88C77D4F1F57}" type="presOf" srcId="{9CD5E35B-4DC3-3149-B4B4-8200B83D874A}" destId="{F8F4E435-A040-DA46-8907-89A5E2B9056A}" srcOrd="0" destOrd="0" presId="urn:microsoft.com/office/officeart/2005/8/layout/vProcess5"/>
    <dgm:cxn modelId="{D0CCDDA7-DEE0-F744-8FF4-E01B5DD0C398}" type="presOf" srcId="{FC96A822-DA27-6D4D-8388-C7D5A9AC4E18}" destId="{75E99429-FBFD-2245-AE43-04B20E9E83AF}" srcOrd="0" destOrd="0" presId="urn:microsoft.com/office/officeart/2005/8/layout/vProcess5"/>
    <dgm:cxn modelId="{FDC32324-0E2E-0548-938C-CC052F68EA2C}" srcId="{9CD5E35B-4DC3-3149-B4B4-8200B83D874A}" destId="{BBD309F8-896E-DA46-B14E-CB1BC7A0B55C}" srcOrd="1" destOrd="0" parTransId="{D0A9F20F-3230-5144-935D-E5422FBDC0AC}" sibTransId="{25CF0F37-4189-124D-86F7-548AAAC32E32}"/>
    <dgm:cxn modelId="{A0A547BC-001D-B946-AF29-1911653205B4}" type="presOf" srcId="{E8FC0804-CC27-F84C-80F2-DF76A2C00D99}" destId="{C8F9C30A-016D-B64F-ADA7-B3501C882987}" srcOrd="1" destOrd="0" presId="urn:microsoft.com/office/officeart/2005/8/layout/vProcess5"/>
    <dgm:cxn modelId="{F32AAED4-EB8C-314F-B384-387D5616144D}" srcId="{9CD5E35B-4DC3-3149-B4B4-8200B83D874A}" destId="{A3D2BABA-079E-D14B-96AC-FD703412C769}" srcOrd="0" destOrd="0" parTransId="{5F5E8809-7544-044D-A604-959E60AA7835}" sibTransId="{FC96A822-DA27-6D4D-8388-C7D5A9AC4E18}"/>
    <dgm:cxn modelId="{9B8F7DAA-D81C-0D4B-B753-C84A4927B213}" type="presOf" srcId="{BBD309F8-896E-DA46-B14E-CB1BC7A0B55C}" destId="{C020AF88-3A0A-694A-80B6-30B6FA34F3E5}" srcOrd="0" destOrd="0" presId="urn:microsoft.com/office/officeart/2005/8/layout/vProcess5"/>
    <dgm:cxn modelId="{8D679B29-7A3D-9C4D-BC5E-20B487C9FCA5}" type="presParOf" srcId="{F8F4E435-A040-DA46-8907-89A5E2B9056A}" destId="{31639D97-D4C4-B544-AB1F-A5F1DA526D1A}" srcOrd="0" destOrd="0" presId="urn:microsoft.com/office/officeart/2005/8/layout/vProcess5"/>
    <dgm:cxn modelId="{ABE11532-D00C-C242-B6CD-FCA97A728B10}" type="presParOf" srcId="{F8F4E435-A040-DA46-8907-89A5E2B9056A}" destId="{EA41F79E-D07F-5D44-B905-35A021EEDCEB}" srcOrd="1" destOrd="0" presId="urn:microsoft.com/office/officeart/2005/8/layout/vProcess5"/>
    <dgm:cxn modelId="{8AC3404C-4742-7B46-86CF-7EA7788C580F}" type="presParOf" srcId="{F8F4E435-A040-DA46-8907-89A5E2B9056A}" destId="{C020AF88-3A0A-694A-80B6-30B6FA34F3E5}" srcOrd="2" destOrd="0" presId="urn:microsoft.com/office/officeart/2005/8/layout/vProcess5"/>
    <dgm:cxn modelId="{D1EC7F7D-10B4-D74F-8CFF-081EB9B3C482}" type="presParOf" srcId="{F8F4E435-A040-DA46-8907-89A5E2B9056A}" destId="{46C81242-7687-1B47-8D6B-F1AAA89C94A0}" srcOrd="3" destOrd="0" presId="urn:microsoft.com/office/officeart/2005/8/layout/vProcess5"/>
    <dgm:cxn modelId="{AFD365A9-D7E4-3B47-AA70-4A743ADC9D3C}" type="presParOf" srcId="{F8F4E435-A040-DA46-8907-89A5E2B9056A}" destId="{FF834EDA-5A83-5544-A4C1-1503F7857084}" srcOrd="4" destOrd="0" presId="urn:microsoft.com/office/officeart/2005/8/layout/vProcess5"/>
    <dgm:cxn modelId="{EE86D696-6271-9441-9842-FA57F41EACDA}" type="presParOf" srcId="{F8F4E435-A040-DA46-8907-89A5E2B9056A}" destId="{75E99429-FBFD-2245-AE43-04B20E9E83AF}" srcOrd="5" destOrd="0" presId="urn:microsoft.com/office/officeart/2005/8/layout/vProcess5"/>
    <dgm:cxn modelId="{DD00BA74-A043-7E4C-8C82-07D32C9910E6}" type="presParOf" srcId="{F8F4E435-A040-DA46-8907-89A5E2B9056A}" destId="{D0607717-4A06-A94B-ADBA-29F51C2EB5AE}" srcOrd="6" destOrd="0" presId="urn:microsoft.com/office/officeart/2005/8/layout/vProcess5"/>
    <dgm:cxn modelId="{D064B434-AD05-A747-A394-E56462ACDCB5}" type="presParOf" srcId="{F8F4E435-A040-DA46-8907-89A5E2B9056A}" destId="{00A62397-D9E6-F64A-9B27-9D4B02ABC6A0}" srcOrd="7" destOrd="0" presId="urn:microsoft.com/office/officeart/2005/8/layout/vProcess5"/>
    <dgm:cxn modelId="{0A3A2586-4238-FA46-8727-ADF1FD87BD4E}" type="presParOf" srcId="{F8F4E435-A040-DA46-8907-89A5E2B9056A}" destId="{457D67B6-F4A6-BB4B-9F7F-BE14816F34ED}" srcOrd="8" destOrd="0" presId="urn:microsoft.com/office/officeart/2005/8/layout/vProcess5"/>
    <dgm:cxn modelId="{3E3CB312-0BD5-8048-A204-72E5AAF50E52}" type="presParOf" srcId="{F8F4E435-A040-DA46-8907-89A5E2B9056A}" destId="{FAE88B58-B02E-B14E-B50A-A303BCAAE041}" srcOrd="9" destOrd="0" presId="urn:microsoft.com/office/officeart/2005/8/layout/vProcess5"/>
    <dgm:cxn modelId="{27F9E71F-E0FA-1F41-BA01-2CF1ADD82FE4}" type="presParOf" srcId="{F8F4E435-A040-DA46-8907-89A5E2B9056A}" destId="{7FF67FBB-016C-F54A-AC2C-8F24F61E05F9}" srcOrd="10" destOrd="0" presId="urn:microsoft.com/office/officeart/2005/8/layout/vProcess5"/>
    <dgm:cxn modelId="{D3ACA671-8D3B-9344-BA95-780AF118CA59}" type="presParOf" srcId="{F8F4E435-A040-DA46-8907-89A5E2B9056A}" destId="{C8F9C30A-016D-B64F-ADA7-B3501C882987}"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01EB49-25CC-5944-9F5C-D3278E0E84F1}"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9BE17CA8-2B34-E94B-B94D-8ACB8F0FB72E}">
      <dgm:prSet phldrT="[Text]"/>
      <dgm:spPr/>
      <dgm:t>
        <a:bodyPr/>
        <a:lstStyle/>
        <a:p>
          <a:r>
            <a:rPr lang="en-US" dirty="0" smtClean="0"/>
            <a:t>Had been buried in a dank grave.</a:t>
          </a:r>
          <a:endParaRPr lang="en-US" dirty="0"/>
        </a:p>
      </dgm:t>
    </dgm:pt>
    <dgm:pt modelId="{55E0AF7C-C712-7C49-9B1B-7CDE7616278A}" type="parTrans" cxnId="{301F2F2D-F7FE-3840-AC65-F56316BE3B60}">
      <dgm:prSet/>
      <dgm:spPr/>
      <dgm:t>
        <a:bodyPr/>
        <a:lstStyle/>
        <a:p>
          <a:endParaRPr lang="en-US"/>
        </a:p>
      </dgm:t>
    </dgm:pt>
    <dgm:pt modelId="{BB4D8865-E999-7B43-82B8-F5B926EC97C5}" type="sibTrans" cxnId="{301F2F2D-F7FE-3840-AC65-F56316BE3B60}">
      <dgm:prSet/>
      <dgm:spPr/>
      <dgm:t>
        <a:bodyPr/>
        <a:lstStyle/>
        <a:p>
          <a:endParaRPr lang="en-US"/>
        </a:p>
      </dgm:t>
    </dgm:pt>
    <dgm:pt modelId="{7C01506F-FE1C-DF4D-B34D-89179A60407A}">
      <dgm:prSet phldrT="[Text]"/>
      <dgm:spPr/>
      <dgm:t>
        <a:bodyPr/>
        <a:lstStyle/>
        <a:p>
          <a:r>
            <a:rPr lang="en-US" dirty="0" smtClean="0"/>
            <a:t>Found with the cord wrapped around her throat.</a:t>
          </a:r>
          <a:endParaRPr lang="en-US" dirty="0"/>
        </a:p>
      </dgm:t>
    </dgm:pt>
    <dgm:pt modelId="{5C8038E9-9A07-FD47-A39A-9AB63C0E01DC}" type="parTrans" cxnId="{3DF49AC3-9235-D745-9BDD-E29D946470B3}">
      <dgm:prSet/>
      <dgm:spPr/>
      <dgm:t>
        <a:bodyPr/>
        <a:lstStyle/>
        <a:p>
          <a:endParaRPr lang="en-US"/>
        </a:p>
      </dgm:t>
    </dgm:pt>
    <dgm:pt modelId="{AD773204-9E8A-2A43-A98B-BB638754A104}" type="sibTrans" cxnId="{3DF49AC3-9235-D745-9BDD-E29D946470B3}">
      <dgm:prSet/>
      <dgm:spPr/>
      <dgm:t>
        <a:bodyPr/>
        <a:lstStyle/>
        <a:p>
          <a:endParaRPr lang="en-US"/>
        </a:p>
      </dgm:t>
    </dgm:pt>
    <dgm:pt modelId="{8A325494-9EBE-3445-B822-54897787217F}">
      <dgm:prSet phldrT="[Text]"/>
      <dgm:spPr/>
      <dgm:t>
        <a:bodyPr/>
        <a:lstStyle/>
        <a:p>
          <a:r>
            <a:rPr lang="en-US" dirty="0" smtClean="0"/>
            <a:t>Half of her head shaved.</a:t>
          </a:r>
          <a:endParaRPr lang="en-US" dirty="0"/>
        </a:p>
      </dgm:t>
    </dgm:pt>
    <dgm:pt modelId="{8C86E9C6-92B0-C047-BD31-9B2B7B4D3EF1}" type="parTrans" cxnId="{D61D43BA-3C4E-7343-8A82-4095A5272FA1}">
      <dgm:prSet/>
      <dgm:spPr/>
      <dgm:t>
        <a:bodyPr/>
        <a:lstStyle/>
        <a:p>
          <a:endParaRPr lang="en-US"/>
        </a:p>
      </dgm:t>
    </dgm:pt>
    <dgm:pt modelId="{19D24199-2022-CD42-80E0-E6A894A3BDB1}" type="sibTrans" cxnId="{D61D43BA-3C4E-7343-8A82-4095A5272FA1}">
      <dgm:prSet/>
      <dgm:spPr/>
      <dgm:t>
        <a:bodyPr/>
        <a:lstStyle/>
        <a:p>
          <a:endParaRPr lang="en-US"/>
        </a:p>
      </dgm:t>
    </dgm:pt>
    <dgm:pt modelId="{7549E2AF-ECFB-4746-992D-500C43E60DC5}">
      <dgm:prSet phldrT="[Text]"/>
      <dgm:spPr/>
      <dgm:t>
        <a:bodyPr/>
        <a:lstStyle/>
        <a:p>
          <a:r>
            <a:rPr lang="en-US" dirty="0" err="1" smtClean="0"/>
            <a:t>Yde</a:t>
          </a:r>
          <a:r>
            <a:rPr lang="en-US" dirty="0" smtClean="0"/>
            <a:t> Girl had met a violent death.</a:t>
          </a:r>
          <a:endParaRPr lang="en-US" dirty="0"/>
        </a:p>
      </dgm:t>
    </dgm:pt>
    <dgm:pt modelId="{1C2099F5-63CD-9447-BE43-CD487AB64717}" type="parTrans" cxnId="{F3F10D3D-D07F-6140-BCB1-F0AA56166AF7}">
      <dgm:prSet/>
      <dgm:spPr/>
      <dgm:t>
        <a:bodyPr/>
        <a:lstStyle/>
        <a:p>
          <a:endParaRPr lang="en-US"/>
        </a:p>
      </dgm:t>
    </dgm:pt>
    <dgm:pt modelId="{93643BD3-8A5A-7D4B-8DD0-4B9397E87794}" type="sibTrans" cxnId="{F3F10D3D-D07F-6140-BCB1-F0AA56166AF7}">
      <dgm:prSet/>
      <dgm:spPr/>
      <dgm:t>
        <a:bodyPr/>
        <a:lstStyle/>
        <a:p>
          <a:endParaRPr lang="en-US"/>
        </a:p>
      </dgm:t>
    </dgm:pt>
    <dgm:pt modelId="{EF762C64-3640-4D41-9B03-AD3CEE04EBB6}" type="pres">
      <dgm:prSet presAssocID="{2401EB49-25CC-5944-9F5C-D3278E0E84F1}" presName="diagram" presStyleCnt="0">
        <dgm:presLayoutVars>
          <dgm:dir/>
          <dgm:resizeHandles val="exact"/>
        </dgm:presLayoutVars>
      </dgm:prSet>
      <dgm:spPr/>
      <dgm:t>
        <a:bodyPr/>
        <a:lstStyle/>
        <a:p>
          <a:endParaRPr lang="en-US"/>
        </a:p>
      </dgm:t>
    </dgm:pt>
    <dgm:pt modelId="{1CCBF1CB-C17E-A947-9247-B704DFE4F638}" type="pres">
      <dgm:prSet presAssocID="{9BE17CA8-2B34-E94B-B94D-8ACB8F0FB72E}" presName="node" presStyleLbl="node1" presStyleIdx="0" presStyleCnt="4">
        <dgm:presLayoutVars>
          <dgm:bulletEnabled val="1"/>
        </dgm:presLayoutVars>
      </dgm:prSet>
      <dgm:spPr/>
      <dgm:t>
        <a:bodyPr/>
        <a:lstStyle/>
        <a:p>
          <a:endParaRPr lang="en-US"/>
        </a:p>
      </dgm:t>
    </dgm:pt>
    <dgm:pt modelId="{121876C3-8C0A-F443-A66B-42DD486FFD4E}" type="pres">
      <dgm:prSet presAssocID="{BB4D8865-E999-7B43-82B8-F5B926EC97C5}" presName="sibTrans" presStyleCnt="0"/>
      <dgm:spPr/>
    </dgm:pt>
    <dgm:pt modelId="{BCB4DEAC-6847-1E49-8F1D-A3558D6FCB1C}" type="pres">
      <dgm:prSet presAssocID="{7C01506F-FE1C-DF4D-B34D-89179A60407A}" presName="node" presStyleLbl="node1" presStyleIdx="1" presStyleCnt="4">
        <dgm:presLayoutVars>
          <dgm:bulletEnabled val="1"/>
        </dgm:presLayoutVars>
      </dgm:prSet>
      <dgm:spPr/>
      <dgm:t>
        <a:bodyPr/>
        <a:lstStyle/>
        <a:p>
          <a:endParaRPr lang="en-US"/>
        </a:p>
      </dgm:t>
    </dgm:pt>
    <dgm:pt modelId="{2B00F5B1-BD1C-7A43-9E2F-A32B8BDC39D5}" type="pres">
      <dgm:prSet presAssocID="{AD773204-9E8A-2A43-A98B-BB638754A104}" presName="sibTrans" presStyleCnt="0"/>
      <dgm:spPr/>
    </dgm:pt>
    <dgm:pt modelId="{79ACA36E-E9B9-8B4F-9C51-E6FE3C47CBAB}" type="pres">
      <dgm:prSet presAssocID="{8A325494-9EBE-3445-B822-54897787217F}" presName="node" presStyleLbl="node1" presStyleIdx="2" presStyleCnt="4">
        <dgm:presLayoutVars>
          <dgm:bulletEnabled val="1"/>
        </dgm:presLayoutVars>
      </dgm:prSet>
      <dgm:spPr/>
      <dgm:t>
        <a:bodyPr/>
        <a:lstStyle/>
        <a:p>
          <a:endParaRPr lang="en-US"/>
        </a:p>
      </dgm:t>
    </dgm:pt>
    <dgm:pt modelId="{2A0EB07E-8C2E-784A-9BEF-96C50B395288}" type="pres">
      <dgm:prSet presAssocID="{19D24199-2022-CD42-80E0-E6A894A3BDB1}" presName="sibTrans" presStyleCnt="0"/>
      <dgm:spPr/>
    </dgm:pt>
    <dgm:pt modelId="{FD0E3FF0-B432-804A-ADC1-E165171E0929}" type="pres">
      <dgm:prSet presAssocID="{7549E2AF-ECFB-4746-992D-500C43E60DC5}" presName="node" presStyleLbl="node1" presStyleIdx="3" presStyleCnt="4" custScaleX="320000">
        <dgm:presLayoutVars>
          <dgm:bulletEnabled val="1"/>
        </dgm:presLayoutVars>
      </dgm:prSet>
      <dgm:spPr/>
      <dgm:t>
        <a:bodyPr/>
        <a:lstStyle/>
        <a:p>
          <a:endParaRPr lang="en-US"/>
        </a:p>
      </dgm:t>
    </dgm:pt>
  </dgm:ptLst>
  <dgm:cxnLst>
    <dgm:cxn modelId="{F200DA6B-0D06-424F-9877-A76436CB52F5}" type="presOf" srcId="{8A325494-9EBE-3445-B822-54897787217F}" destId="{79ACA36E-E9B9-8B4F-9C51-E6FE3C47CBAB}" srcOrd="0" destOrd="0" presId="urn:microsoft.com/office/officeart/2005/8/layout/default"/>
    <dgm:cxn modelId="{F61C56BE-6B50-7C42-9835-8E4E46694079}" type="presOf" srcId="{9BE17CA8-2B34-E94B-B94D-8ACB8F0FB72E}" destId="{1CCBF1CB-C17E-A947-9247-B704DFE4F638}" srcOrd="0" destOrd="0" presId="urn:microsoft.com/office/officeart/2005/8/layout/default"/>
    <dgm:cxn modelId="{D61D43BA-3C4E-7343-8A82-4095A5272FA1}" srcId="{2401EB49-25CC-5944-9F5C-D3278E0E84F1}" destId="{8A325494-9EBE-3445-B822-54897787217F}" srcOrd="2" destOrd="0" parTransId="{8C86E9C6-92B0-C047-BD31-9B2B7B4D3EF1}" sibTransId="{19D24199-2022-CD42-80E0-E6A894A3BDB1}"/>
    <dgm:cxn modelId="{49530EC1-25A3-0742-B89B-2E8A58DE234A}" type="presOf" srcId="{7549E2AF-ECFB-4746-992D-500C43E60DC5}" destId="{FD0E3FF0-B432-804A-ADC1-E165171E0929}" srcOrd="0" destOrd="0" presId="urn:microsoft.com/office/officeart/2005/8/layout/default"/>
    <dgm:cxn modelId="{301F2F2D-F7FE-3840-AC65-F56316BE3B60}" srcId="{2401EB49-25CC-5944-9F5C-D3278E0E84F1}" destId="{9BE17CA8-2B34-E94B-B94D-8ACB8F0FB72E}" srcOrd="0" destOrd="0" parTransId="{55E0AF7C-C712-7C49-9B1B-7CDE7616278A}" sibTransId="{BB4D8865-E999-7B43-82B8-F5B926EC97C5}"/>
    <dgm:cxn modelId="{3DF49AC3-9235-D745-9BDD-E29D946470B3}" srcId="{2401EB49-25CC-5944-9F5C-D3278E0E84F1}" destId="{7C01506F-FE1C-DF4D-B34D-89179A60407A}" srcOrd="1" destOrd="0" parTransId="{5C8038E9-9A07-FD47-A39A-9AB63C0E01DC}" sibTransId="{AD773204-9E8A-2A43-A98B-BB638754A104}"/>
    <dgm:cxn modelId="{7173A173-ACB5-6048-98E4-D409758211E7}" type="presOf" srcId="{7C01506F-FE1C-DF4D-B34D-89179A60407A}" destId="{BCB4DEAC-6847-1E49-8F1D-A3558D6FCB1C}" srcOrd="0" destOrd="0" presId="urn:microsoft.com/office/officeart/2005/8/layout/default"/>
    <dgm:cxn modelId="{C9C113F8-086A-3042-8005-C3678B089F8D}" type="presOf" srcId="{2401EB49-25CC-5944-9F5C-D3278E0E84F1}" destId="{EF762C64-3640-4D41-9B03-AD3CEE04EBB6}" srcOrd="0" destOrd="0" presId="urn:microsoft.com/office/officeart/2005/8/layout/default"/>
    <dgm:cxn modelId="{F3F10D3D-D07F-6140-BCB1-F0AA56166AF7}" srcId="{2401EB49-25CC-5944-9F5C-D3278E0E84F1}" destId="{7549E2AF-ECFB-4746-992D-500C43E60DC5}" srcOrd="3" destOrd="0" parTransId="{1C2099F5-63CD-9447-BE43-CD487AB64717}" sibTransId="{93643BD3-8A5A-7D4B-8DD0-4B9397E87794}"/>
    <dgm:cxn modelId="{3538CC74-A9DA-EF41-91EB-087DD9822CFA}" type="presParOf" srcId="{EF762C64-3640-4D41-9B03-AD3CEE04EBB6}" destId="{1CCBF1CB-C17E-A947-9247-B704DFE4F638}" srcOrd="0" destOrd="0" presId="urn:microsoft.com/office/officeart/2005/8/layout/default"/>
    <dgm:cxn modelId="{ABBDB2A4-4780-2148-B59F-6C5A50E515EA}" type="presParOf" srcId="{EF762C64-3640-4D41-9B03-AD3CEE04EBB6}" destId="{121876C3-8C0A-F443-A66B-42DD486FFD4E}" srcOrd="1" destOrd="0" presId="urn:microsoft.com/office/officeart/2005/8/layout/default"/>
    <dgm:cxn modelId="{F6F20912-FC58-E34E-BF73-9CD8D357A03F}" type="presParOf" srcId="{EF762C64-3640-4D41-9B03-AD3CEE04EBB6}" destId="{BCB4DEAC-6847-1E49-8F1D-A3558D6FCB1C}" srcOrd="2" destOrd="0" presId="urn:microsoft.com/office/officeart/2005/8/layout/default"/>
    <dgm:cxn modelId="{34560FF9-9986-D240-ADCA-F7BD3ACAE8D2}" type="presParOf" srcId="{EF762C64-3640-4D41-9B03-AD3CEE04EBB6}" destId="{2B00F5B1-BD1C-7A43-9E2F-A32B8BDC39D5}" srcOrd="3" destOrd="0" presId="urn:microsoft.com/office/officeart/2005/8/layout/default"/>
    <dgm:cxn modelId="{3DD69EFA-FB5C-A349-9A03-667299D4C5EC}" type="presParOf" srcId="{EF762C64-3640-4D41-9B03-AD3CEE04EBB6}" destId="{79ACA36E-E9B9-8B4F-9C51-E6FE3C47CBAB}" srcOrd="4" destOrd="0" presId="urn:microsoft.com/office/officeart/2005/8/layout/default"/>
    <dgm:cxn modelId="{79729CC1-2843-6C4C-B8BC-EAB5FC0F8E7F}" type="presParOf" srcId="{EF762C64-3640-4D41-9B03-AD3CEE04EBB6}" destId="{2A0EB07E-8C2E-784A-9BEF-96C50B395288}" srcOrd="5" destOrd="0" presId="urn:microsoft.com/office/officeart/2005/8/layout/default"/>
    <dgm:cxn modelId="{19CF2D62-BAC3-4A4F-96AE-F948789CA7F1}" type="presParOf" srcId="{EF762C64-3640-4D41-9B03-AD3CEE04EBB6}" destId="{FD0E3FF0-B432-804A-ADC1-E165171E0929}"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C7F290-14E7-494C-A6F4-B1577FEA64A1}"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90BF9DC5-4DA4-0B4E-AE16-D0B474A30107}">
      <dgm:prSet phldrT="[Text]"/>
      <dgm:spPr/>
      <dgm:t>
        <a:bodyPr/>
        <a:lstStyle/>
        <a:p>
          <a:r>
            <a:rPr lang="en-US" dirty="0" smtClean="0"/>
            <a:t>Teddy thinks about darkness and rustling noises.</a:t>
          </a:r>
          <a:endParaRPr lang="en-US" dirty="0"/>
        </a:p>
      </dgm:t>
    </dgm:pt>
    <dgm:pt modelId="{5E71B50F-A7E2-1247-B9D7-4986EDE4779F}" type="parTrans" cxnId="{14DDF5A2-E181-914D-A212-85E8EF8DC676}">
      <dgm:prSet/>
      <dgm:spPr/>
      <dgm:t>
        <a:bodyPr/>
        <a:lstStyle/>
        <a:p>
          <a:endParaRPr lang="en-US"/>
        </a:p>
      </dgm:t>
    </dgm:pt>
    <dgm:pt modelId="{5B114388-DFA5-D54E-82BB-CCD126C962B8}" type="sibTrans" cxnId="{14DDF5A2-E181-914D-A212-85E8EF8DC676}">
      <dgm:prSet/>
      <dgm:spPr/>
      <dgm:t>
        <a:bodyPr/>
        <a:lstStyle/>
        <a:p>
          <a:endParaRPr lang="en-US"/>
        </a:p>
      </dgm:t>
    </dgm:pt>
    <dgm:pt modelId="{7C4261D1-D54B-5445-B020-9DB87D57C2DC}">
      <dgm:prSet phldrT="[Text]"/>
      <dgm:spPr/>
      <dgm:t>
        <a:bodyPr/>
        <a:lstStyle/>
        <a:p>
          <a:r>
            <a:rPr lang="en-US" dirty="0" smtClean="0"/>
            <a:t>Teddy wishes they hadn’t told scary stories.</a:t>
          </a:r>
          <a:endParaRPr lang="en-US" dirty="0"/>
        </a:p>
      </dgm:t>
    </dgm:pt>
    <dgm:pt modelId="{CB1ED82F-4C21-004B-843D-CEDBA383BEB8}" type="parTrans" cxnId="{0FA05E91-22B0-0946-BCE9-B45EED6CC15D}">
      <dgm:prSet/>
      <dgm:spPr/>
      <dgm:t>
        <a:bodyPr/>
        <a:lstStyle/>
        <a:p>
          <a:endParaRPr lang="en-US"/>
        </a:p>
      </dgm:t>
    </dgm:pt>
    <dgm:pt modelId="{CEDDB705-ACD6-1247-AF85-EE714420E150}" type="sibTrans" cxnId="{0FA05E91-22B0-0946-BCE9-B45EED6CC15D}">
      <dgm:prSet/>
      <dgm:spPr/>
      <dgm:t>
        <a:bodyPr/>
        <a:lstStyle/>
        <a:p>
          <a:endParaRPr lang="en-US"/>
        </a:p>
      </dgm:t>
    </dgm:pt>
    <dgm:pt modelId="{58BE1F83-92F0-4C4C-9C1A-F665CA2DCCD8}">
      <dgm:prSet phldrT="[Text]"/>
      <dgm:spPr/>
      <dgm:t>
        <a:bodyPr/>
        <a:lstStyle/>
        <a:p>
          <a:r>
            <a:rPr lang="en-US" dirty="0" smtClean="0"/>
            <a:t>Teddy leaves the tent cautiously.</a:t>
          </a:r>
          <a:endParaRPr lang="en-US" dirty="0"/>
        </a:p>
      </dgm:t>
    </dgm:pt>
    <dgm:pt modelId="{421322F4-BD79-704A-B50F-9A552C17EE23}" type="parTrans" cxnId="{3C4F638F-9434-2B4E-8438-BA8FF6368BDA}">
      <dgm:prSet/>
      <dgm:spPr/>
      <dgm:t>
        <a:bodyPr/>
        <a:lstStyle/>
        <a:p>
          <a:endParaRPr lang="en-US"/>
        </a:p>
      </dgm:t>
    </dgm:pt>
    <dgm:pt modelId="{A8BEC4AD-1589-7D43-ACF9-11BB897D37DD}" type="sibTrans" cxnId="{3C4F638F-9434-2B4E-8438-BA8FF6368BDA}">
      <dgm:prSet/>
      <dgm:spPr/>
      <dgm:t>
        <a:bodyPr/>
        <a:lstStyle/>
        <a:p>
          <a:endParaRPr lang="en-US"/>
        </a:p>
      </dgm:t>
    </dgm:pt>
    <dgm:pt modelId="{A072A3ED-C9CE-CF4D-9639-ACCC83B00F18}">
      <dgm:prSet phldrT="[Text]"/>
      <dgm:spPr/>
      <dgm:t>
        <a:bodyPr/>
        <a:lstStyle/>
        <a:p>
          <a:r>
            <a:rPr lang="en-US" dirty="0" smtClean="0"/>
            <a:t>What conclusion can we draw about Teddy’s trip to the bathroom?</a:t>
          </a:r>
          <a:endParaRPr lang="en-US" dirty="0"/>
        </a:p>
      </dgm:t>
    </dgm:pt>
    <dgm:pt modelId="{25FE499C-0B7A-6A40-85B5-68341625E831}" type="parTrans" cxnId="{07A20F8B-0508-3B4A-9C80-835CD70ADA07}">
      <dgm:prSet/>
      <dgm:spPr/>
      <dgm:t>
        <a:bodyPr/>
        <a:lstStyle/>
        <a:p>
          <a:endParaRPr lang="en-US"/>
        </a:p>
      </dgm:t>
    </dgm:pt>
    <dgm:pt modelId="{F0B7A44A-0D95-894C-8F65-826D3D82D52D}" type="sibTrans" cxnId="{07A20F8B-0508-3B4A-9C80-835CD70ADA07}">
      <dgm:prSet/>
      <dgm:spPr/>
      <dgm:t>
        <a:bodyPr/>
        <a:lstStyle/>
        <a:p>
          <a:endParaRPr lang="en-US"/>
        </a:p>
      </dgm:t>
    </dgm:pt>
    <dgm:pt modelId="{317D283D-31FF-0F47-802B-0BB00CBC1F7F}" type="pres">
      <dgm:prSet presAssocID="{95C7F290-14E7-494C-A6F4-B1577FEA64A1}" presName="diagram" presStyleCnt="0">
        <dgm:presLayoutVars>
          <dgm:dir/>
          <dgm:resizeHandles val="exact"/>
        </dgm:presLayoutVars>
      </dgm:prSet>
      <dgm:spPr/>
      <dgm:t>
        <a:bodyPr/>
        <a:lstStyle/>
        <a:p>
          <a:endParaRPr lang="en-US"/>
        </a:p>
      </dgm:t>
    </dgm:pt>
    <dgm:pt modelId="{2620033F-C1C9-B34D-B4C3-A3B77031B0A0}" type="pres">
      <dgm:prSet presAssocID="{90BF9DC5-4DA4-0B4E-AE16-D0B474A30107}" presName="node" presStyleLbl="node1" presStyleIdx="0" presStyleCnt="4">
        <dgm:presLayoutVars>
          <dgm:bulletEnabled val="1"/>
        </dgm:presLayoutVars>
      </dgm:prSet>
      <dgm:spPr/>
      <dgm:t>
        <a:bodyPr/>
        <a:lstStyle/>
        <a:p>
          <a:endParaRPr lang="en-US"/>
        </a:p>
      </dgm:t>
    </dgm:pt>
    <dgm:pt modelId="{961FA848-D36A-6E49-B2AA-849E1ECF6755}" type="pres">
      <dgm:prSet presAssocID="{5B114388-DFA5-D54E-82BB-CCD126C962B8}" presName="sibTrans" presStyleCnt="0"/>
      <dgm:spPr/>
    </dgm:pt>
    <dgm:pt modelId="{3A64E5B4-0681-A84D-8F19-01DC235644D0}" type="pres">
      <dgm:prSet presAssocID="{7C4261D1-D54B-5445-B020-9DB87D57C2DC}" presName="node" presStyleLbl="node1" presStyleIdx="1" presStyleCnt="4">
        <dgm:presLayoutVars>
          <dgm:bulletEnabled val="1"/>
        </dgm:presLayoutVars>
      </dgm:prSet>
      <dgm:spPr/>
      <dgm:t>
        <a:bodyPr/>
        <a:lstStyle/>
        <a:p>
          <a:endParaRPr lang="en-US"/>
        </a:p>
      </dgm:t>
    </dgm:pt>
    <dgm:pt modelId="{84D5DFDC-F345-8E46-B052-D510E6FD21A6}" type="pres">
      <dgm:prSet presAssocID="{CEDDB705-ACD6-1247-AF85-EE714420E150}" presName="sibTrans" presStyleCnt="0"/>
      <dgm:spPr/>
    </dgm:pt>
    <dgm:pt modelId="{B078CC3B-6697-834F-BD78-2924878317F9}" type="pres">
      <dgm:prSet presAssocID="{58BE1F83-92F0-4C4C-9C1A-F665CA2DCCD8}" presName="node" presStyleLbl="node1" presStyleIdx="2" presStyleCnt="4">
        <dgm:presLayoutVars>
          <dgm:bulletEnabled val="1"/>
        </dgm:presLayoutVars>
      </dgm:prSet>
      <dgm:spPr/>
      <dgm:t>
        <a:bodyPr/>
        <a:lstStyle/>
        <a:p>
          <a:endParaRPr lang="en-US"/>
        </a:p>
      </dgm:t>
    </dgm:pt>
    <dgm:pt modelId="{8BFAA018-2F9D-FC43-BA9D-5A1DA75E4086}" type="pres">
      <dgm:prSet presAssocID="{A8BEC4AD-1589-7D43-ACF9-11BB897D37DD}" presName="sibTrans" presStyleCnt="0"/>
      <dgm:spPr/>
    </dgm:pt>
    <dgm:pt modelId="{0C9D1CC4-0918-4949-91B1-67C7956BF585}" type="pres">
      <dgm:prSet presAssocID="{A072A3ED-C9CE-CF4D-9639-ACCC83B00F18}" presName="node" presStyleLbl="node1" presStyleIdx="3" presStyleCnt="4" custScaleX="210051">
        <dgm:presLayoutVars>
          <dgm:bulletEnabled val="1"/>
        </dgm:presLayoutVars>
      </dgm:prSet>
      <dgm:spPr/>
      <dgm:t>
        <a:bodyPr/>
        <a:lstStyle/>
        <a:p>
          <a:endParaRPr lang="en-US"/>
        </a:p>
      </dgm:t>
    </dgm:pt>
  </dgm:ptLst>
  <dgm:cxnLst>
    <dgm:cxn modelId="{F819A483-B938-9D49-B9AA-E7D697B3651B}" type="presOf" srcId="{7C4261D1-D54B-5445-B020-9DB87D57C2DC}" destId="{3A64E5B4-0681-A84D-8F19-01DC235644D0}" srcOrd="0" destOrd="0" presId="urn:microsoft.com/office/officeart/2005/8/layout/default"/>
    <dgm:cxn modelId="{C7105502-EA3E-1447-9A81-9D8E549D1DD0}" type="presOf" srcId="{58BE1F83-92F0-4C4C-9C1A-F665CA2DCCD8}" destId="{B078CC3B-6697-834F-BD78-2924878317F9}" srcOrd="0" destOrd="0" presId="urn:microsoft.com/office/officeart/2005/8/layout/default"/>
    <dgm:cxn modelId="{1D069187-A4EA-3543-9C36-2E05E6E13F7A}" type="presOf" srcId="{90BF9DC5-4DA4-0B4E-AE16-D0B474A30107}" destId="{2620033F-C1C9-B34D-B4C3-A3B77031B0A0}" srcOrd="0" destOrd="0" presId="urn:microsoft.com/office/officeart/2005/8/layout/default"/>
    <dgm:cxn modelId="{3C4F638F-9434-2B4E-8438-BA8FF6368BDA}" srcId="{95C7F290-14E7-494C-A6F4-B1577FEA64A1}" destId="{58BE1F83-92F0-4C4C-9C1A-F665CA2DCCD8}" srcOrd="2" destOrd="0" parTransId="{421322F4-BD79-704A-B50F-9A552C17EE23}" sibTransId="{A8BEC4AD-1589-7D43-ACF9-11BB897D37DD}"/>
    <dgm:cxn modelId="{45069BE4-BB3E-EF46-AD71-D635FAFF095E}" type="presOf" srcId="{95C7F290-14E7-494C-A6F4-B1577FEA64A1}" destId="{317D283D-31FF-0F47-802B-0BB00CBC1F7F}" srcOrd="0" destOrd="0" presId="urn:microsoft.com/office/officeart/2005/8/layout/default"/>
    <dgm:cxn modelId="{09C64972-7894-2144-85D3-B709AC462D7E}" type="presOf" srcId="{A072A3ED-C9CE-CF4D-9639-ACCC83B00F18}" destId="{0C9D1CC4-0918-4949-91B1-67C7956BF585}" srcOrd="0" destOrd="0" presId="urn:microsoft.com/office/officeart/2005/8/layout/default"/>
    <dgm:cxn modelId="{07A20F8B-0508-3B4A-9C80-835CD70ADA07}" srcId="{95C7F290-14E7-494C-A6F4-B1577FEA64A1}" destId="{A072A3ED-C9CE-CF4D-9639-ACCC83B00F18}" srcOrd="3" destOrd="0" parTransId="{25FE499C-0B7A-6A40-85B5-68341625E831}" sibTransId="{F0B7A44A-0D95-894C-8F65-826D3D82D52D}"/>
    <dgm:cxn modelId="{0FA05E91-22B0-0946-BCE9-B45EED6CC15D}" srcId="{95C7F290-14E7-494C-A6F4-B1577FEA64A1}" destId="{7C4261D1-D54B-5445-B020-9DB87D57C2DC}" srcOrd="1" destOrd="0" parTransId="{CB1ED82F-4C21-004B-843D-CEDBA383BEB8}" sibTransId="{CEDDB705-ACD6-1247-AF85-EE714420E150}"/>
    <dgm:cxn modelId="{14DDF5A2-E181-914D-A212-85E8EF8DC676}" srcId="{95C7F290-14E7-494C-A6F4-B1577FEA64A1}" destId="{90BF9DC5-4DA4-0B4E-AE16-D0B474A30107}" srcOrd="0" destOrd="0" parTransId="{5E71B50F-A7E2-1247-B9D7-4986EDE4779F}" sibTransId="{5B114388-DFA5-D54E-82BB-CCD126C962B8}"/>
    <dgm:cxn modelId="{FA1FAFB4-746F-7F46-8B81-BCDBEA294A04}" type="presParOf" srcId="{317D283D-31FF-0F47-802B-0BB00CBC1F7F}" destId="{2620033F-C1C9-B34D-B4C3-A3B77031B0A0}" srcOrd="0" destOrd="0" presId="urn:microsoft.com/office/officeart/2005/8/layout/default"/>
    <dgm:cxn modelId="{BFDBA3D9-DF81-4C49-BD10-0B88651B1949}" type="presParOf" srcId="{317D283D-31FF-0F47-802B-0BB00CBC1F7F}" destId="{961FA848-D36A-6E49-B2AA-849E1ECF6755}" srcOrd="1" destOrd="0" presId="urn:microsoft.com/office/officeart/2005/8/layout/default"/>
    <dgm:cxn modelId="{51BF0971-B2AD-914A-A02F-FCFB472E92A9}" type="presParOf" srcId="{317D283D-31FF-0F47-802B-0BB00CBC1F7F}" destId="{3A64E5B4-0681-A84D-8F19-01DC235644D0}" srcOrd="2" destOrd="0" presId="urn:microsoft.com/office/officeart/2005/8/layout/default"/>
    <dgm:cxn modelId="{BEB1FBCA-1A99-F746-ABDE-442A9B550E72}" type="presParOf" srcId="{317D283D-31FF-0F47-802B-0BB00CBC1F7F}" destId="{84D5DFDC-F345-8E46-B052-D510E6FD21A6}" srcOrd="3" destOrd="0" presId="urn:microsoft.com/office/officeart/2005/8/layout/default"/>
    <dgm:cxn modelId="{245A9B26-9410-9044-A1E8-87F8DAC3EBAC}" type="presParOf" srcId="{317D283D-31FF-0F47-802B-0BB00CBC1F7F}" destId="{B078CC3B-6697-834F-BD78-2924878317F9}" srcOrd="4" destOrd="0" presId="urn:microsoft.com/office/officeart/2005/8/layout/default"/>
    <dgm:cxn modelId="{DF56C748-2012-8646-849D-0013649B799C}" type="presParOf" srcId="{317D283D-31FF-0F47-802B-0BB00CBC1F7F}" destId="{8BFAA018-2F9D-FC43-BA9D-5A1DA75E4086}" srcOrd="5" destOrd="0" presId="urn:microsoft.com/office/officeart/2005/8/layout/default"/>
    <dgm:cxn modelId="{350DF0BC-2497-844A-AD98-A544D0168669}" type="presParOf" srcId="{317D283D-31FF-0F47-802B-0BB00CBC1F7F}" destId="{0C9D1CC4-0918-4949-91B1-67C7956BF585}"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DF9E98-4280-594B-A4FB-E1CA48D3FDE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5CA45400-547D-E743-8679-AF5FAF828DD8}">
      <dgm:prSet phldrT="[Text]"/>
      <dgm:spPr/>
      <dgm:t>
        <a:bodyPr/>
        <a:lstStyle/>
        <a:p>
          <a:r>
            <a:rPr lang="en-US" dirty="0" smtClean="0"/>
            <a:t>Detail:</a:t>
          </a:r>
          <a:endParaRPr lang="en-US" dirty="0"/>
        </a:p>
      </dgm:t>
    </dgm:pt>
    <dgm:pt modelId="{FB0D7D3D-7987-DF4E-8B7C-F0058E11286F}" type="parTrans" cxnId="{1FB44A5A-1A0F-CC4C-9FF5-C659F55676AD}">
      <dgm:prSet/>
      <dgm:spPr/>
      <dgm:t>
        <a:bodyPr/>
        <a:lstStyle/>
        <a:p>
          <a:endParaRPr lang="en-US"/>
        </a:p>
      </dgm:t>
    </dgm:pt>
    <dgm:pt modelId="{7511A11B-9592-7C43-97D1-D1D4DA81F010}" type="sibTrans" cxnId="{1FB44A5A-1A0F-CC4C-9FF5-C659F55676AD}">
      <dgm:prSet/>
      <dgm:spPr/>
      <dgm:t>
        <a:bodyPr/>
        <a:lstStyle/>
        <a:p>
          <a:endParaRPr lang="en-US"/>
        </a:p>
      </dgm:t>
    </dgm:pt>
    <dgm:pt modelId="{6AD81AA8-B213-D84A-B82D-53EBAF285F24}">
      <dgm:prSet phldrT="[Text]"/>
      <dgm:spPr/>
      <dgm:t>
        <a:bodyPr/>
        <a:lstStyle/>
        <a:p>
          <a:r>
            <a:rPr lang="en-US" dirty="0" smtClean="0"/>
            <a:t>Detail:</a:t>
          </a:r>
          <a:endParaRPr lang="en-US" dirty="0"/>
        </a:p>
      </dgm:t>
    </dgm:pt>
    <dgm:pt modelId="{9BBEB326-1AFB-5340-8E02-DE52F96270E6}" type="parTrans" cxnId="{765835C0-44C7-2849-83FC-91D6A2E6EABD}">
      <dgm:prSet/>
      <dgm:spPr/>
      <dgm:t>
        <a:bodyPr/>
        <a:lstStyle/>
        <a:p>
          <a:endParaRPr lang="en-US"/>
        </a:p>
      </dgm:t>
    </dgm:pt>
    <dgm:pt modelId="{102FD3CC-09E1-D049-88A8-51AF0C31BDE2}" type="sibTrans" cxnId="{765835C0-44C7-2849-83FC-91D6A2E6EABD}">
      <dgm:prSet/>
      <dgm:spPr/>
      <dgm:t>
        <a:bodyPr/>
        <a:lstStyle/>
        <a:p>
          <a:endParaRPr lang="en-US"/>
        </a:p>
      </dgm:t>
    </dgm:pt>
    <dgm:pt modelId="{78B1E727-7C57-004E-950C-91EE4CFE970C}">
      <dgm:prSet phldrT="[Text]"/>
      <dgm:spPr/>
      <dgm:t>
        <a:bodyPr/>
        <a:lstStyle/>
        <a:p>
          <a:r>
            <a:rPr lang="en-US" dirty="0" smtClean="0"/>
            <a:t>Detail:</a:t>
          </a:r>
          <a:endParaRPr lang="en-US" dirty="0"/>
        </a:p>
      </dgm:t>
    </dgm:pt>
    <dgm:pt modelId="{0956B046-C513-5C4E-B23A-B809A7E4976F}" type="parTrans" cxnId="{C176A3E0-4E05-204C-B455-03BA8351F5F2}">
      <dgm:prSet/>
      <dgm:spPr/>
      <dgm:t>
        <a:bodyPr/>
        <a:lstStyle/>
        <a:p>
          <a:endParaRPr lang="en-US"/>
        </a:p>
      </dgm:t>
    </dgm:pt>
    <dgm:pt modelId="{3A367540-2176-AC48-A6A3-70AB53DD7BC6}" type="sibTrans" cxnId="{C176A3E0-4E05-204C-B455-03BA8351F5F2}">
      <dgm:prSet/>
      <dgm:spPr/>
      <dgm:t>
        <a:bodyPr/>
        <a:lstStyle/>
        <a:p>
          <a:endParaRPr lang="en-US"/>
        </a:p>
      </dgm:t>
    </dgm:pt>
    <dgm:pt modelId="{99D2A4DE-E895-834C-B283-41D5FBCCD043}">
      <dgm:prSet phldrT="[Text]"/>
      <dgm:spPr/>
      <dgm:t>
        <a:bodyPr/>
        <a:lstStyle/>
        <a:p>
          <a:r>
            <a:rPr lang="en-US" dirty="0" smtClean="0"/>
            <a:t>Teddy is embarrassed that he needs his brother’s help finding his way back to the tent.</a:t>
          </a:r>
          <a:endParaRPr lang="en-US" dirty="0"/>
        </a:p>
      </dgm:t>
    </dgm:pt>
    <dgm:pt modelId="{631C8BD4-A2EC-A14B-8E90-2F8B85614376}" type="parTrans" cxnId="{D0FF8FC5-E06D-A34E-9809-78021EAD4069}">
      <dgm:prSet/>
      <dgm:spPr/>
      <dgm:t>
        <a:bodyPr/>
        <a:lstStyle/>
        <a:p>
          <a:endParaRPr lang="en-US"/>
        </a:p>
      </dgm:t>
    </dgm:pt>
    <dgm:pt modelId="{98F29BE7-BAE2-8843-8625-7526A6699378}" type="sibTrans" cxnId="{D0FF8FC5-E06D-A34E-9809-78021EAD4069}">
      <dgm:prSet/>
      <dgm:spPr/>
      <dgm:t>
        <a:bodyPr/>
        <a:lstStyle/>
        <a:p>
          <a:endParaRPr lang="en-US"/>
        </a:p>
      </dgm:t>
    </dgm:pt>
    <dgm:pt modelId="{E44B7FA6-D1E2-FE48-AA82-184672908286}" type="pres">
      <dgm:prSet presAssocID="{C7DF9E98-4280-594B-A4FB-E1CA48D3FDE7}" presName="diagram" presStyleCnt="0">
        <dgm:presLayoutVars>
          <dgm:dir/>
          <dgm:resizeHandles val="exact"/>
        </dgm:presLayoutVars>
      </dgm:prSet>
      <dgm:spPr/>
      <dgm:t>
        <a:bodyPr/>
        <a:lstStyle/>
        <a:p>
          <a:endParaRPr lang="en-US"/>
        </a:p>
      </dgm:t>
    </dgm:pt>
    <dgm:pt modelId="{6520BD18-C439-7343-8C5D-2A5A323022EF}" type="pres">
      <dgm:prSet presAssocID="{5CA45400-547D-E743-8679-AF5FAF828DD8}" presName="node" presStyleLbl="node1" presStyleIdx="0" presStyleCnt="4">
        <dgm:presLayoutVars>
          <dgm:bulletEnabled val="1"/>
        </dgm:presLayoutVars>
      </dgm:prSet>
      <dgm:spPr/>
      <dgm:t>
        <a:bodyPr/>
        <a:lstStyle/>
        <a:p>
          <a:endParaRPr lang="en-US"/>
        </a:p>
      </dgm:t>
    </dgm:pt>
    <dgm:pt modelId="{227A7314-3DB8-2048-8104-CA5EA375E2BE}" type="pres">
      <dgm:prSet presAssocID="{7511A11B-9592-7C43-97D1-D1D4DA81F010}" presName="sibTrans" presStyleCnt="0"/>
      <dgm:spPr/>
    </dgm:pt>
    <dgm:pt modelId="{DB78232B-DAEF-F54C-86BE-1D50370661DD}" type="pres">
      <dgm:prSet presAssocID="{6AD81AA8-B213-D84A-B82D-53EBAF285F24}" presName="node" presStyleLbl="node1" presStyleIdx="1" presStyleCnt="4">
        <dgm:presLayoutVars>
          <dgm:bulletEnabled val="1"/>
        </dgm:presLayoutVars>
      </dgm:prSet>
      <dgm:spPr/>
      <dgm:t>
        <a:bodyPr/>
        <a:lstStyle/>
        <a:p>
          <a:endParaRPr lang="en-US"/>
        </a:p>
      </dgm:t>
    </dgm:pt>
    <dgm:pt modelId="{08FFF476-52D4-B248-9CA4-4003724BC65B}" type="pres">
      <dgm:prSet presAssocID="{102FD3CC-09E1-D049-88A8-51AF0C31BDE2}" presName="sibTrans" presStyleCnt="0"/>
      <dgm:spPr/>
    </dgm:pt>
    <dgm:pt modelId="{5016A156-1BDB-6C4E-8148-52F22C3A7BEF}" type="pres">
      <dgm:prSet presAssocID="{78B1E727-7C57-004E-950C-91EE4CFE970C}" presName="node" presStyleLbl="node1" presStyleIdx="2" presStyleCnt="4">
        <dgm:presLayoutVars>
          <dgm:bulletEnabled val="1"/>
        </dgm:presLayoutVars>
      </dgm:prSet>
      <dgm:spPr/>
      <dgm:t>
        <a:bodyPr/>
        <a:lstStyle/>
        <a:p>
          <a:endParaRPr lang="en-US"/>
        </a:p>
      </dgm:t>
    </dgm:pt>
    <dgm:pt modelId="{6335CA52-260B-8E43-8E27-7AEBEC6ADE52}" type="pres">
      <dgm:prSet presAssocID="{3A367540-2176-AC48-A6A3-70AB53DD7BC6}" presName="sibTrans" presStyleCnt="0"/>
      <dgm:spPr/>
    </dgm:pt>
    <dgm:pt modelId="{8DE47420-AE1E-2744-9676-298322563CCC}" type="pres">
      <dgm:prSet presAssocID="{99D2A4DE-E895-834C-B283-41D5FBCCD043}" presName="node" presStyleLbl="node1" presStyleIdx="3" presStyleCnt="4" custScaleX="210051">
        <dgm:presLayoutVars>
          <dgm:bulletEnabled val="1"/>
        </dgm:presLayoutVars>
      </dgm:prSet>
      <dgm:spPr/>
      <dgm:t>
        <a:bodyPr/>
        <a:lstStyle/>
        <a:p>
          <a:endParaRPr lang="en-US"/>
        </a:p>
      </dgm:t>
    </dgm:pt>
  </dgm:ptLst>
  <dgm:cxnLst>
    <dgm:cxn modelId="{A70E2B9E-783F-A641-970E-423B54846DB8}" type="presOf" srcId="{5CA45400-547D-E743-8679-AF5FAF828DD8}" destId="{6520BD18-C439-7343-8C5D-2A5A323022EF}" srcOrd="0" destOrd="0" presId="urn:microsoft.com/office/officeart/2005/8/layout/default"/>
    <dgm:cxn modelId="{D0FF8FC5-E06D-A34E-9809-78021EAD4069}" srcId="{C7DF9E98-4280-594B-A4FB-E1CA48D3FDE7}" destId="{99D2A4DE-E895-834C-B283-41D5FBCCD043}" srcOrd="3" destOrd="0" parTransId="{631C8BD4-A2EC-A14B-8E90-2F8B85614376}" sibTransId="{98F29BE7-BAE2-8843-8625-7526A6699378}"/>
    <dgm:cxn modelId="{765835C0-44C7-2849-83FC-91D6A2E6EABD}" srcId="{C7DF9E98-4280-594B-A4FB-E1CA48D3FDE7}" destId="{6AD81AA8-B213-D84A-B82D-53EBAF285F24}" srcOrd="1" destOrd="0" parTransId="{9BBEB326-1AFB-5340-8E02-DE52F96270E6}" sibTransId="{102FD3CC-09E1-D049-88A8-51AF0C31BDE2}"/>
    <dgm:cxn modelId="{31B61E6A-58A0-5342-8CDE-94E592687554}" type="presOf" srcId="{99D2A4DE-E895-834C-B283-41D5FBCCD043}" destId="{8DE47420-AE1E-2744-9676-298322563CCC}" srcOrd="0" destOrd="0" presId="urn:microsoft.com/office/officeart/2005/8/layout/default"/>
    <dgm:cxn modelId="{1FB44A5A-1A0F-CC4C-9FF5-C659F55676AD}" srcId="{C7DF9E98-4280-594B-A4FB-E1CA48D3FDE7}" destId="{5CA45400-547D-E743-8679-AF5FAF828DD8}" srcOrd="0" destOrd="0" parTransId="{FB0D7D3D-7987-DF4E-8B7C-F0058E11286F}" sibTransId="{7511A11B-9592-7C43-97D1-D1D4DA81F010}"/>
    <dgm:cxn modelId="{424229B2-0BE5-6E43-B6F4-F3C11647EFFE}" type="presOf" srcId="{78B1E727-7C57-004E-950C-91EE4CFE970C}" destId="{5016A156-1BDB-6C4E-8148-52F22C3A7BEF}" srcOrd="0" destOrd="0" presId="urn:microsoft.com/office/officeart/2005/8/layout/default"/>
    <dgm:cxn modelId="{D4528E8C-80DE-C34D-8403-0A217B20E3CA}" type="presOf" srcId="{6AD81AA8-B213-D84A-B82D-53EBAF285F24}" destId="{DB78232B-DAEF-F54C-86BE-1D50370661DD}" srcOrd="0" destOrd="0" presId="urn:microsoft.com/office/officeart/2005/8/layout/default"/>
    <dgm:cxn modelId="{C176A3E0-4E05-204C-B455-03BA8351F5F2}" srcId="{C7DF9E98-4280-594B-A4FB-E1CA48D3FDE7}" destId="{78B1E727-7C57-004E-950C-91EE4CFE970C}" srcOrd="2" destOrd="0" parTransId="{0956B046-C513-5C4E-B23A-B809A7E4976F}" sibTransId="{3A367540-2176-AC48-A6A3-70AB53DD7BC6}"/>
    <dgm:cxn modelId="{DDA9590D-DB80-EF44-96DD-8675705925F6}" type="presOf" srcId="{C7DF9E98-4280-594B-A4FB-E1CA48D3FDE7}" destId="{E44B7FA6-D1E2-FE48-AA82-184672908286}" srcOrd="0" destOrd="0" presId="urn:microsoft.com/office/officeart/2005/8/layout/default"/>
    <dgm:cxn modelId="{461AD908-46FD-2543-868A-5C2DB90713B7}" type="presParOf" srcId="{E44B7FA6-D1E2-FE48-AA82-184672908286}" destId="{6520BD18-C439-7343-8C5D-2A5A323022EF}" srcOrd="0" destOrd="0" presId="urn:microsoft.com/office/officeart/2005/8/layout/default"/>
    <dgm:cxn modelId="{D6A4D07D-D746-C94F-A2F6-085C5A74C921}" type="presParOf" srcId="{E44B7FA6-D1E2-FE48-AA82-184672908286}" destId="{227A7314-3DB8-2048-8104-CA5EA375E2BE}" srcOrd="1" destOrd="0" presId="urn:microsoft.com/office/officeart/2005/8/layout/default"/>
    <dgm:cxn modelId="{8CCC53CA-68A6-8A45-B7A0-AA5B5B122195}" type="presParOf" srcId="{E44B7FA6-D1E2-FE48-AA82-184672908286}" destId="{DB78232B-DAEF-F54C-86BE-1D50370661DD}" srcOrd="2" destOrd="0" presId="urn:microsoft.com/office/officeart/2005/8/layout/default"/>
    <dgm:cxn modelId="{F580CF11-90BF-1346-9899-5A8A15542A1F}" type="presParOf" srcId="{E44B7FA6-D1E2-FE48-AA82-184672908286}" destId="{08FFF476-52D4-B248-9CA4-4003724BC65B}" srcOrd="3" destOrd="0" presId="urn:microsoft.com/office/officeart/2005/8/layout/default"/>
    <dgm:cxn modelId="{BF1D042C-4D5A-954A-9DD8-CA411074AB4E}" type="presParOf" srcId="{E44B7FA6-D1E2-FE48-AA82-184672908286}" destId="{5016A156-1BDB-6C4E-8148-52F22C3A7BEF}" srcOrd="4" destOrd="0" presId="urn:microsoft.com/office/officeart/2005/8/layout/default"/>
    <dgm:cxn modelId="{0648EB71-624A-8645-AC4F-48069B8B6F81}" type="presParOf" srcId="{E44B7FA6-D1E2-FE48-AA82-184672908286}" destId="{6335CA52-260B-8E43-8E27-7AEBEC6ADE52}" srcOrd="5" destOrd="0" presId="urn:microsoft.com/office/officeart/2005/8/layout/default"/>
    <dgm:cxn modelId="{9360FB31-7A0B-AD41-9B2C-A58223F4A814}" type="presParOf" srcId="{E44B7FA6-D1E2-FE48-AA82-184672908286}" destId="{8DE47420-AE1E-2744-9676-298322563CCC}" srcOrd="6" destOrd="0" presId="urn:microsoft.com/office/officeart/2005/8/layout/defaul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B4A64E-B588-374F-8528-FA3FF0E0C7A6}"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24E69C69-8E81-A441-A5D4-AA9B5F5F155A}">
      <dgm:prSet phldrT="[Text]"/>
      <dgm:spPr/>
      <dgm:t>
        <a:bodyPr/>
        <a:lstStyle/>
        <a:p>
          <a:r>
            <a:rPr lang="en-US" b="0" dirty="0" smtClean="0"/>
            <a:t>Mrs. Freed: stopped smiling, pursed her lips, narrowed her eyes</a:t>
          </a:r>
          <a:endParaRPr lang="en-US" b="0" dirty="0"/>
        </a:p>
      </dgm:t>
    </dgm:pt>
    <dgm:pt modelId="{7EC4F701-97C0-CA40-84F2-E3CD653EAAFB}" type="parTrans" cxnId="{AABBDD65-E864-C241-B75A-FDB9FDBBB11D}">
      <dgm:prSet/>
      <dgm:spPr/>
      <dgm:t>
        <a:bodyPr/>
        <a:lstStyle/>
        <a:p>
          <a:endParaRPr lang="en-US"/>
        </a:p>
      </dgm:t>
    </dgm:pt>
    <dgm:pt modelId="{22EC5B5F-B5DA-EB4A-A989-36C78F981EBA}" type="sibTrans" cxnId="{AABBDD65-E864-C241-B75A-FDB9FDBBB11D}">
      <dgm:prSet/>
      <dgm:spPr/>
      <dgm:t>
        <a:bodyPr/>
        <a:lstStyle/>
        <a:p>
          <a:endParaRPr lang="en-US"/>
        </a:p>
      </dgm:t>
    </dgm:pt>
    <dgm:pt modelId="{2D0B5BF5-91DC-C648-9A54-210AEDC35EBE}">
      <dgm:prSet phldrT="[Text]"/>
      <dgm:spPr/>
      <dgm:t>
        <a:bodyPr/>
        <a:lstStyle/>
        <a:p>
          <a:r>
            <a:rPr lang="en-US" dirty="0" smtClean="0"/>
            <a:t>Mrs. Chatham:</a:t>
          </a:r>
        </a:p>
        <a:p>
          <a:endParaRPr lang="en-US" dirty="0" smtClean="0"/>
        </a:p>
        <a:p>
          <a:endParaRPr lang="en-US" dirty="0"/>
        </a:p>
      </dgm:t>
    </dgm:pt>
    <dgm:pt modelId="{EAE5DBCB-E957-364A-9018-97E07991220B}" type="parTrans" cxnId="{A57AE7BE-262E-9049-8421-3D7361FB6A76}">
      <dgm:prSet/>
      <dgm:spPr/>
      <dgm:t>
        <a:bodyPr/>
        <a:lstStyle/>
        <a:p>
          <a:endParaRPr lang="en-US"/>
        </a:p>
      </dgm:t>
    </dgm:pt>
    <dgm:pt modelId="{9D5C464C-13BB-9C42-AC13-3ED705852D2C}" type="sibTrans" cxnId="{A57AE7BE-262E-9049-8421-3D7361FB6A76}">
      <dgm:prSet/>
      <dgm:spPr/>
      <dgm:t>
        <a:bodyPr/>
        <a:lstStyle/>
        <a:p>
          <a:endParaRPr lang="en-US"/>
        </a:p>
      </dgm:t>
    </dgm:pt>
    <dgm:pt modelId="{D7BC841E-6F52-064A-9485-ABF8F909DA70}">
      <dgm:prSet phldrT="[Text]"/>
      <dgm:spPr/>
      <dgm:t>
        <a:bodyPr/>
        <a:lstStyle/>
        <a:p>
          <a:r>
            <a:rPr lang="en-US" dirty="0" smtClean="0"/>
            <a:t>Mrs. Granger:</a:t>
          </a:r>
        </a:p>
        <a:p>
          <a:endParaRPr lang="en-US" dirty="0" smtClean="0"/>
        </a:p>
        <a:p>
          <a:endParaRPr lang="en-US" dirty="0"/>
        </a:p>
      </dgm:t>
    </dgm:pt>
    <dgm:pt modelId="{FA1CE4CB-EB09-C748-955A-176FCBBF4F13}" type="parTrans" cxnId="{7048A654-5C42-554F-A6F1-B5F029ABAAB8}">
      <dgm:prSet/>
      <dgm:spPr/>
      <dgm:t>
        <a:bodyPr/>
        <a:lstStyle/>
        <a:p>
          <a:endParaRPr lang="en-US"/>
        </a:p>
      </dgm:t>
    </dgm:pt>
    <dgm:pt modelId="{981FF91F-B1D8-3649-8335-789E77B7130C}" type="sibTrans" cxnId="{7048A654-5C42-554F-A6F1-B5F029ABAAB8}">
      <dgm:prSet/>
      <dgm:spPr/>
      <dgm:t>
        <a:bodyPr/>
        <a:lstStyle/>
        <a:p>
          <a:endParaRPr lang="en-US"/>
        </a:p>
      </dgm:t>
    </dgm:pt>
    <dgm:pt modelId="{4F516277-0DEE-194B-8E25-1BEC24A263A6}">
      <dgm:prSet phldrT="[Text]"/>
      <dgm:spPr/>
      <dgm:t>
        <a:bodyPr/>
        <a:lstStyle/>
        <a:p>
          <a:r>
            <a:rPr lang="en-US" b="1" u="sng" dirty="0" smtClean="0"/>
            <a:t>Conclusion:</a:t>
          </a:r>
        </a:p>
        <a:p>
          <a:endParaRPr lang="en-US" b="1" u="sng" dirty="0" smtClean="0"/>
        </a:p>
        <a:p>
          <a:endParaRPr lang="en-US" b="1" u="sng" dirty="0"/>
        </a:p>
      </dgm:t>
    </dgm:pt>
    <dgm:pt modelId="{0766C856-5F91-DB46-AE23-6E8A7FEA90FF}" type="parTrans" cxnId="{4E1C1486-F122-C845-9BB5-AF53EECC25E6}">
      <dgm:prSet/>
      <dgm:spPr/>
      <dgm:t>
        <a:bodyPr/>
        <a:lstStyle/>
        <a:p>
          <a:endParaRPr lang="en-US"/>
        </a:p>
      </dgm:t>
    </dgm:pt>
    <dgm:pt modelId="{9F80F25E-6192-AD40-9208-8CCD3679A62E}" type="sibTrans" cxnId="{4E1C1486-F122-C845-9BB5-AF53EECC25E6}">
      <dgm:prSet/>
      <dgm:spPr/>
      <dgm:t>
        <a:bodyPr/>
        <a:lstStyle/>
        <a:p>
          <a:endParaRPr lang="en-US"/>
        </a:p>
      </dgm:t>
    </dgm:pt>
    <dgm:pt modelId="{9BC91AA6-5425-8C47-93AB-7F3C9864C102}" type="pres">
      <dgm:prSet presAssocID="{2AB4A64E-B588-374F-8528-FA3FF0E0C7A6}" presName="diagram" presStyleCnt="0">
        <dgm:presLayoutVars>
          <dgm:dir/>
          <dgm:resizeHandles val="exact"/>
        </dgm:presLayoutVars>
      </dgm:prSet>
      <dgm:spPr/>
      <dgm:t>
        <a:bodyPr/>
        <a:lstStyle/>
        <a:p>
          <a:endParaRPr lang="en-US"/>
        </a:p>
      </dgm:t>
    </dgm:pt>
    <dgm:pt modelId="{F9BFD1B6-3F6E-F445-A137-F8DE1120F8AF}" type="pres">
      <dgm:prSet presAssocID="{24E69C69-8E81-A441-A5D4-AA9B5F5F155A}" presName="node" presStyleLbl="node1" presStyleIdx="0" presStyleCnt="4">
        <dgm:presLayoutVars>
          <dgm:bulletEnabled val="1"/>
        </dgm:presLayoutVars>
      </dgm:prSet>
      <dgm:spPr/>
      <dgm:t>
        <a:bodyPr/>
        <a:lstStyle/>
        <a:p>
          <a:endParaRPr lang="en-US"/>
        </a:p>
      </dgm:t>
    </dgm:pt>
    <dgm:pt modelId="{DFE3DB3D-5668-164F-BADB-3A66CA730FF9}" type="pres">
      <dgm:prSet presAssocID="{22EC5B5F-B5DA-EB4A-A989-36C78F981EBA}" presName="sibTrans" presStyleCnt="0"/>
      <dgm:spPr/>
    </dgm:pt>
    <dgm:pt modelId="{7F891BD6-1F43-2F4C-826F-E5CA8593D131}" type="pres">
      <dgm:prSet presAssocID="{2D0B5BF5-91DC-C648-9A54-210AEDC35EBE}" presName="node" presStyleLbl="node1" presStyleIdx="1" presStyleCnt="4">
        <dgm:presLayoutVars>
          <dgm:bulletEnabled val="1"/>
        </dgm:presLayoutVars>
      </dgm:prSet>
      <dgm:spPr/>
      <dgm:t>
        <a:bodyPr/>
        <a:lstStyle/>
        <a:p>
          <a:endParaRPr lang="en-US"/>
        </a:p>
      </dgm:t>
    </dgm:pt>
    <dgm:pt modelId="{7B93DA3A-D760-8848-BE03-09B9BD218254}" type="pres">
      <dgm:prSet presAssocID="{9D5C464C-13BB-9C42-AC13-3ED705852D2C}" presName="sibTrans" presStyleCnt="0"/>
      <dgm:spPr/>
    </dgm:pt>
    <dgm:pt modelId="{0A495567-7F02-3548-A251-DE65CD6E53A4}" type="pres">
      <dgm:prSet presAssocID="{D7BC841E-6F52-064A-9485-ABF8F909DA70}" presName="node" presStyleLbl="node1" presStyleIdx="2" presStyleCnt="4">
        <dgm:presLayoutVars>
          <dgm:bulletEnabled val="1"/>
        </dgm:presLayoutVars>
      </dgm:prSet>
      <dgm:spPr/>
      <dgm:t>
        <a:bodyPr/>
        <a:lstStyle/>
        <a:p>
          <a:endParaRPr lang="en-US"/>
        </a:p>
      </dgm:t>
    </dgm:pt>
    <dgm:pt modelId="{D5C6AA80-7D18-CC48-A749-B947D5355EE4}" type="pres">
      <dgm:prSet presAssocID="{981FF91F-B1D8-3649-8335-789E77B7130C}" presName="sibTrans" presStyleCnt="0"/>
      <dgm:spPr/>
    </dgm:pt>
    <dgm:pt modelId="{1721EBF4-EFB3-AB4D-B9BD-8D68CB9FF0ED}" type="pres">
      <dgm:prSet presAssocID="{4F516277-0DEE-194B-8E25-1BEC24A263A6}" presName="node" presStyleLbl="node1" presStyleIdx="3" presStyleCnt="4" custScaleX="320000">
        <dgm:presLayoutVars>
          <dgm:bulletEnabled val="1"/>
        </dgm:presLayoutVars>
      </dgm:prSet>
      <dgm:spPr/>
      <dgm:t>
        <a:bodyPr/>
        <a:lstStyle/>
        <a:p>
          <a:endParaRPr lang="en-US"/>
        </a:p>
      </dgm:t>
    </dgm:pt>
  </dgm:ptLst>
  <dgm:cxnLst>
    <dgm:cxn modelId="{8E8C8532-1DF3-1748-9AFF-0E0F89DC4764}" type="presOf" srcId="{24E69C69-8E81-A441-A5D4-AA9B5F5F155A}" destId="{F9BFD1B6-3F6E-F445-A137-F8DE1120F8AF}" srcOrd="0" destOrd="0" presId="urn:microsoft.com/office/officeart/2005/8/layout/default"/>
    <dgm:cxn modelId="{234920CD-2A9C-4849-AB8E-7F4F72287C9B}" type="presOf" srcId="{D7BC841E-6F52-064A-9485-ABF8F909DA70}" destId="{0A495567-7F02-3548-A251-DE65CD6E53A4}" srcOrd="0" destOrd="0" presId="urn:microsoft.com/office/officeart/2005/8/layout/default"/>
    <dgm:cxn modelId="{B965B3B1-D600-EB46-8EBB-389D32BD8416}" type="presOf" srcId="{2AB4A64E-B588-374F-8528-FA3FF0E0C7A6}" destId="{9BC91AA6-5425-8C47-93AB-7F3C9864C102}" srcOrd="0" destOrd="0" presId="urn:microsoft.com/office/officeart/2005/8/layout/default"/>
    <dgm:cxn modelId="{A57AE7BE-262E-9049-8421-3D7361FB6A76}" srcId="{2AB4A64E-B588-374F-8528-FA3FF0E0C7A6}" destId="{2D0B5BF5-91DC-C648-9A54-210AEDC35EBE}" srcOrd="1" destOrd="0" parTransId="{EAE5DBCB-E957-364A-9018-97E07991220B}" sibTransId="{9D5C464C-13BB-9C42-AC13-3ED705852D2C}"/>
    <dgm:cxn modelId="{8B48522B-597E-F24E-9925-B056D3436E51}" type="presOf" srcId="{2D0B5BF5-91DC-C648-9A54-210AEDC35EBE}" destId="{7F891BD6-1F43-2F4C-826F-E5CA8593D131}" srcOrd="0" destOrd="0" presId="urn:microsoft.com/office/officeart/2005/8/layout/default"/>
    <dgm:cxn modelId="{AABBDD65-E864-C241-B75A-FDB9FDBBB11D}" srcId="{2AB4A64E-B588-374F-8528-FA3FF0E0C7A6}" destId="{24E69C69-8E81-A441-A5D4-AA9B5F5F155A}" srcOrd="0" destOrd="0" parTransId="{7EC4F701-97C0-CA40-84F2-E3CD653EAAFB}" sibTransId="{22EC5B5F-B5DA-EB4A-A989-36C78F981EBA}"/>
    <dgm:cxn modelId="{7048A654-5C42-554F-A6F1-B5F029ABAAB8}" srcId="{2AB4A64E-B588-374F-8528-FA3FF0E0C7A6}" destId="{D7BC841E-6F52-064A-9485-ABF8F909DA70}" srcOrd="2" destOrd="0" parTransId="{FA1CE4CB-EB09-C748-955A-176FCBBF4F13}" sibTransId="{981FF91F-B1D8-3649-8335-789E77B7130C}"/>
    <dgm:cxn modelId="{4E1C1486-F122-C845-9BB5-AF53EECC25E6}" srcId="{2AB4A64E-B588-374F-8528-FA3FF0E0C7A6}" destId="{4F516277-0DEE-194B-8E25-1BEC24A263A6}" srcOrd="3" destOrd="0" parTransId="{0766C856-5F91-DB46-AE23-6E8A7FEA90FF}" sibTransId="{9F80F25E-6192-AD40-9208-8CCD3679A62E}"/>
    <dgm:cxn modelId="{20C18F05-90C6-2743-A771-876FF3E49F65}" type="presOf" srcId="{4F516277-0DEE-194B-8E25-1BEC24A263A6}" destId="{1721EBF4-EFB3-AB4D-B9BD-8D68CB9FF0ED}" srcOrd="0" destOrd="0" presId="urn:microsoft.com/office/officeart/2005/8/layout/default"/>
    <dgm:cxn modelId="{1EEFA920-6B61-5C40-B4C0-34917813C2AA}" type="presParOf" srcId="{9BC91AA6-5425-8C47-93AB-7F3C9864C102}" destId="{F9BFD1B6-3F6E-F445-A137-F8DE1120F8AF}" srcOrd="0" destOrd="0" presId="urn:microsoft.com/office/officeart/2005/8/layout/default"/>
    <dgm:cxn modelId="{81A52F29-12E4-C142-91B0-1183505C6074}" type="presParOf" srcId="{9BC91AA6-5425-8C47-93AB-7F3C9864C102}" destId="{DFE3DB3D-5668-164F-BADB-3A66CA730FF9}" srcOrd="1" destOrd="0" presId="urn:microsoft.com/office/officeart/2005/8/layout/default"/>
    <dgm:cxn modelId="{6B525E91-EE91-FB44-8F7C-B85CAD069999}" type="presParOf" srcId="{9BC91AA6-5425-8C47-93AB-7F3C9864C102}" destId="{7F891BD6-1F43-2F4C-826F-E5CA8593D131}" srcOrd="2" destOrd="0" presId="urn:microsoft.com/office/officeart/2005/8/layout/default"/>
    <dgm:cxn modelId="{5A8E740B-DA57-8245-8600-516F8CAA1340}" type="presParOf" srcId="{9BC91AA6-5425-8C47-93AB-7F3C9864C102}" destId="{7B93DA3A-D760-8848-BE03-09B9BD218254}" srcOrd="3" destOrd="0" presId="urn:microsoft.com/office/officeart/2005/8/layout/default"/>
    <dgm:cxn modelId="{81A8814F-D2F5-CE40-80E3-CD4BBE47F2EC}" type="presParOf" srcId="{9BC91AA6-5425-8C47-93AB-7F3C9864C102}" destId="{0A495567-7F02-3548-A251-DE65CD6E53A4}" srcOrd="4" destOrd="0" presId="urn:microsoft.com/office/officeart/2005/8/layout/default"/>
    <dgm:cxn modelId="{581A2244-75D2-D545-8305-A37AC87CB57D}" type="presParOf" srcId="{9BC91AA6-5425-8C47-93AB-7F3C9864C102}" destId="{D5C6AA80-7D18-CC48-A749-B947D5355EE4}" srcOrd="5" destOrd="0" presId="urn:microsoft.com/office/officeart/2005/8/layout/default"/>
    <dgm:cxn modelId="{740E585F-0B9B-3048-8EFA-F3735ABEA039}" type="presParOf" srcId="{9BC91AA6-5425-8C47-93AB-7F3C9864C102}" destId="{1721EBF4-EFB3-AB4D-B9BD-8D68CB9FF0ED}"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41F79E-D07F-5D44-B905-35A021EEDCEB}">
      <dsp:nvSpPr>
        <dsp:cNvPr id="0" name=""/>
        <dsp:cNvSpPr/>
      </dsp:nvSpPr>
      <dsp:spPr>
        <a:xfrm>
          <a:off x="0" y="0"/>
          <a:ext cx="6259829" cy="84483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u="sng" kern="1200" dirty="0" smtClean="0"/>
            <a:t>Opinion</a:t>
          </a:r>
          <a:r>
            <a:rPr lang="en-US" sz="1900" kern="1200" dirty="0" smtClean="0"/>
            <a:t>:  School-assigned summer projects are a good idea</a:t>
          </a:r>
          <a:endParaRPr lang="en-US" sz="1900" kern="1200" dirty="0"/>
        </a:p>
      </dsp:txBody>
      <dsp:txXfrm>
        <a:off x="0" y="0"/>
        <a:ext cx="5326285" cy="844835"/>
      </dsp:txXfrm>
    </dsp:sp>
    <dsp:sp modelId="{C020AF88-3A0A-694A-80B6-30B6FA34F3E5}">
      <dsp:nvSpPr>
        <dsp:cNvPr id="0" name=""/>
        <dsp:cNvSpPr/>
      </dsp:nvSpPr>
      <dsp:spPr>
        <a:xfrm>
          <a:off x="524260" y="998442"/>
          <a:ext cx="6259829" cy="84483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Reason:</a:t>
          </a:r>
        </a:p>
        <a:p>
          <a:pPr lvl="0" algn="l" defTabSz="844550">
            <a:lnSpc>
              <a:spcPct val="90000"/>
            </a:lnSpc>
            <a:spcBef>
              <a:spcPct val="0"/>
            </a:spcBef>
            <a:spcAft>
              <a:spcPct val="35000"/>
            </a:spcAft>
          </a:pPr>
          <a:r>
            <a:rPr lang="en-US" sz="1900" kern="1200" dirty="0" smtClean="0"/>
            <a:t>Details:		</a:t>
          </a:r>
          <a:endParaRPr lang="en-US" sz="1900" kern="1200" dirty="0"/>
        </a:p>
      </dsp:txBody>
      <dsp:txXfrm>
        <a:off x="524260" y="998442"/>
        <a:ext cx="5186425" cy="844835"/>
      </dsp:txXfrm>
    </dsp:sp>
    <dsp:sp modelId="{46C81242-7687-1B47-8D6B-F1AAA89C94A0}">
      <dsp:nvSpPr>
        <dsp:cNvPr id="0" name=""/>
        <dsp:cNvSpPr/>
      </dsp:nvSpPr>
      <dsp:spPr>
        <a:xfrm>
          <a:off x="1040696" y="1996884"/>
          <a:ext cx="6259829" cy="84483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Reason:</a:t>
          </a:r>
        </a:p>
        <a:p>
          <a:pPr lvl="0" algn="l" defTabSz="844550">
            <a:lnSpc>
              <a:spcPct val="90000"/>
            </a:lnSpc>
            <a:spcBef>
              <a:spcPct val="0"/>
            </a:spcBef>
            <a:spcAft>
              <a:spcPct val="35000"/>
            </a:spcAft>
          </a:pPr>
          <a:r>
            <a:rPr lang="en-US" sz="1900" kern="1200" dirty="0" smtClean="0"/>
            <a:t>Details:</a:t>
          </a:r>
          <a:endParaRPr lang="en-US" sz="1900" kern="1200" dirty="0"/>
        </a:p>
      </dsp:txBody>
      <dsp:txXfrm>
        <a:off x="1040696" y="1996884"/>
        <a:ext cx="5194250" cy="844835"/>
      </dsp:txXfrm>
    </dsp:sp>
    <dsp:sp modelId="{FF834EDA-5A83-5544-A4C1-1503F7857084}">
      <dsp:nvSpPr>
        <dsp:cNvPr id="0" name=""/>
        <dsp:cNvSpPr/>
      </dsp:nvSpPr>
      <dsp:spPr>
        <a:xfrm>
          <a:off x="1564957" y="2995327"/>
          <a:ext cx="6259829" cy="84483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Reason:</a:t>
          </a:r>
        </a:p>
        <a:p>
          <a:pPr lvl="0" algn="l" defTabSz="844550">
            <a:lnSpc>
              <a:spcPct val="90000"/>
            </a:lnSpc>
            <a:spcBef>
              <a:spcPct val="0"/>
            </a:spcBef>
            <a:spcAft>
              <a:spcPct val="35000"/>
            </a:spcAft>
          </a:pPr>
          <a:r>
            <a:rPr lang="en-US" sz="1900" kern="1200" dirty="0" smtClean="0"/>
            <a:t>Details:</a:t>
          </a:r>
          <a:endParaRPr lang="en-US" sz="1900" kern="1200" dirty="0"/>
        </a:p>
      </dsp:txBody>
      <dsp:txXfrm>
        <a:off x="1564957" y="2995327"/>
        <a:ext cx="5186425" cy="844835"/>
      </dsp:txXfrm>
    </dsp:sp>
    <dsp:sp modelId="{75E99429-FBFD-2245-AE43-04B20E9E83AF}">
      <dsp:nvSpPr>
        <dsp:cNvPr id="0" name=""/>
        <dsp:cNvSpPr/>
      </dsp:nvSpPr>
      <dsp:spPr>
        <a:xfrm>
          <a:off x="5710686" y="647067"/>
          <a:ext cx="549143" cy="54914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5710686" y="647067"/>
        <a:ext cx="549143" cy="549143"/>
      </dsp:txXfrm>
    </dsp:sp>
    <dsp:sp modelId="{D0607717-4A06-A94B-ADBA-29F51C2EB5AE}">
      <dsp:nvSpPr>
        <dsp:cNvPr id="0" name=""/>
        <dsp:cNvSpPr/>
      </dsp:nvSpPr>
      <dsp:spPr>
        <a:xfrm>
          <a:off x="6234947" y="1645509"/>
          <a:ext cx="549143" cy="54914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6234947" y="1645509"/>
        <a:ext cx="549143" cy="549143"/>
      </dsp:txXfrm>
    </dsp:sp>
    <dsp:sp modelId="{00A62397-D9E6-F64A-9B27-9D4B02ABC6A0}">
      <dsp:nvSpPr>
        <dsp:cNvPr id="0" name=""/>
        <dsp:cNvSpPr/>
      </dsp:nvSpPr>
      <dsp:spPr>
        <a:xfrm>
          <a:off x="6751382" y="2643952"/>
          <a:ext cx="549143" cy="54914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6751382" y="2643952"/>
        <a:ext cx="549143" cy="5491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41F79E-D07F-5D44-B905-35A021EEDCEB}">
      <dsp:nvSpPr>
        <dsp:cNvPr id="0" name=""/>
        <dsp:cNvSpPr/>
      </dsp:nvSpPr>
      <dsp:spPr>
        <a:xfrm>
          <a:off x="-262130" y="0"/>
          <a:ext cx="6259829" cy="84483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u="sng" kern="1200" dirty="0" smtClean="0"/>
            <a:t>Opinion</a:t>
          </a:r>
          <a:r>
            <a:rPr lang="en-US" sz="1600" kern="1200" dirty="0" smtClean="0"/>
            <a:t>:  A summer vacation project is a good idea.</a:t>
          </a:r>
          <a:endParaRPr lang="en-US" sz="1600" kern="1200" dirty="0"/>
        </a:p>
      </dsp:txBody>
      <dsp:txXfrm>
        <a:off x="-262130" y="0"/>
        <a:ext cx="5326285" cy="844835"/>
      </dsp:txXfrm>
    </dsp:sp>
    <dsp:sp modelId="{C020AF88-3A0A-694A-80B6-30B6FA34F3E5}">
      <dsp:nvSpPr>
        <dsp:cNvPr id="0" name=""/>
        <dsp:cNvSpPr/>
      </dsp:nvSpPr>
      <dsp:spPr>
        <a:xfrm>
          <a:off x="-31" y="1075246"/>
          <a:ext cx="7824787" cy="84483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Reason: The summer isn’t only a time to relax.  It’s also a great time to start a project.</a:t>
          </a:r>
        </a:p>
        <a:p>
          <a:pPr lvl="0" algn="l" defTabSz="622300">
            <a:lnSpc>
              <a:spcPct val="90000"/>
            </a:lnSpc>
            <a:spcBef>
              <a:spcPct val="0"/>
            </a:spcBef>
            <a:spcAft>
              <a:spcPct val="35000"/>
            </a:spcAft>
          </a:pPr>
          <a:r>
            <a:rPr lang="en-US" sz="1400" kern="1200" dirty="0" smtClean="0"/>
            <a:t>Details:	You can chart the stars on a clear summer night, or do a science experiment with plants that do not grow in the winter.	</a:t>
          </a:r>
          <a:endParaRPr lang="en-US" sz="1400" kern="1200" dirty="0"/>
        </a:p>
      </dsp:txBody>
      <dsp:txXfrm>
        <a:off x="-31" y="1075246"/>
        <a:ext cx="6483031" cy="844835"/>
      </dsp:txXfrm>
    </dsp:sp>
    <dsp:sp modelId="{46C81242-7687-1B47-8D6B-F1AAA89C94A0}">
      <dsp:nvSpPr>
        <dsp:cNvPr id="0" name=""/>
        <dsp:cNvSpPr/>
      </dsp:nvSpPr>
      <dsp:spPr>
        <a:xfrm>
          <a:off x="0" y="2113032"/>
          <a:ext cx="7824787" cy="84483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Reason: We don’t always need teachers to learn.  It’s important to learn on our own.</a:t>
          </a:r>
        </a:p>
        <a:p>
          <a:pPr lvl="0" algn="l" defTabSz="622300">
            <a:lnSpc>
              <a:spcPct val="90000"/>
            </a:lnSpc>
            <a:spcBef>
              <a:spcPct val="0"/>
            </a:spcBef>
            <a:spcAft>
              <a:spcPct val="35000"/>
            </a:spcAft>
          </a:pPr>
          <a:r>
            <a:rPr lang="en-US" sz="1400" kern="1200" dirty="0" smtClean="0"/>
            <a:t>Details: During the school year, a teacher corrects all our work for us.  You can learn from your mistakes better if you are the one who fixes them</a:t>
          </a:r>
          <a:endParaRPr lang="en-US" sz="1400" kern="1200" dirty="0"/>
        </a:p>
      </dsp:txBody>
      <dsp:txXfrm>
        <a:off x="0" y="2113032"/>
        <a:ext cx="6492812" cy="844835"/>
      </dsp:txXfrm>
    </dsp:sp>
    <dsp:sp modelId="{FF834EDA-5A83-5544-A4C1-1503F7857084}">
      <dsp:nvSpPr>
        <dsp:cNvPr id="0" name=""/>
        <dsp:cNvSpPr/>
      </dsp:nvSpPr>
      <dsp:spPr>
        <a:xfrm>
          <a:off x="31" y="2995327"/>
          <a:ext cx="7824787" cy="84483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Reason: Kids get bored during the summer.</a:t>
          </a:r>
        </a:p>
        <a:p>
          <a:pPr lvl="0" algn="l" defTabSz="622300">
            <a:lnSpc>
              <a:spcPct val="90000"/>
            </a:lnSpc>
            <a:spcBef>
              <a:spcPct val="0"/>
            </a:spcBef>
            <a:spcAft>
              <a:spcPct val="35000"/>
            </a:spcAft>
          </a:pPr>
          <a:r>
            <a:rPr lang="en-US" sz="1400" kern="1200" dirty="0" smtClean="0"/>
            <a:t>Details: the summer can be long and hot, and kids end up wasting a lot of time sitting around watching TV.</a:t>
          </a:r>
          <a:endParaRPr lang="en-US" sz="1400" kern="1200" dirty="0"/>
        </a:p>
      </dsp:txBody>
      <dsp:txXfrm>
        <a:off x="31" y="2995327"/>
        <a:ext cx="6483031" cy="844835"/>
      </dsp:txXfrm>
    </dsp:sp>
    <dsp:sp modelId="{75E99429-FBFD-2245-AE43-04B20E9E83AF}">
      <dsp:nvSpPr>
        <dsp:cNvPr id="0" name=""/>
        <dsp:cNvSpPr/>
      </dsp:nvSpPr>
      <dsp:spPr>
        <a:xfrm>
          <a:off x="5448555" y="647067"/>
          <a:ext cx="549143" cy="54914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5448555" y="647067"/>
        <a:ext cx="549143" cy="549143"/>
      </dsp:txXfrm>
    </dsp:sp>
    <dsp:sp modelId="{D0607717-4A06-A94B-ADBA-29F51C2EB5AE}">
      <dsp:nvSpPr>
        <dsp:cNvPr id="0" name=""/>
        <dsp:cNvSpPr/>
      </dsp:nvSpPr>
      <dsp:spPr>
        <a:xfrm>
          <a:off x="5972816" y="1645509"/>
          <a:ext cx="549143" cy="54914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5972816" y="1645509"/>
        <a:ext cx="549143" cy="549143"/>
      </dsp:txXfrm>
    </dsp:sp>
    <dsp:sp modelId="{00A62397-D9E6-F64A-9B27-9D4B02ABC6A0}">
      <dsp:nvSpPr>
        <dsp:cNvPr id="0" name=""/>
        <dsp:cNvSpPr/>
      </dsp:nvSpPr>
      <dsp:spPr>
        <a:xfrm>
          <a:off x="6489252" y="2643952"/>
          <a:ext cx="549143" cy="54914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6489252" y="2643952"/>
        <a:ext cx="549143" cy="54914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CBF1CB-C17E-A947-9247-B704DFE4F638}">
      <dsp:nvSpPr>
        <dsp:cNvPr id="0" name=""/>
        <dsp:cNvSpPr/>
      </dsp:nvSpPr>
      <dsp:spPr>
        <a:xfrm>
          <a:off x="0" y="661193"/>
          <a:ext cx="1936749" cy="11620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Had been buried in a dank grave.</a:t>
          </a:r>
          <a:endParaRPr lang="en-US" sz="1800" kern="1200" dirty="0"/>
        </a:p>
      </dsp:txBody>
      <dsp:txXfrm>
        <a:off x="0" y="661193"/>
        <a:ext cx="1936749" cy="1162050"/>
      </dsp:txXfrm>
    </dsp:sp>
    <dsp:sp modelId="{BCB4DEAC-6847-1E49-8F1D-A3558D6FCB1C}">
      <dsp:nvSpPr>
        <dsp:cNvPr id="0" name=""/>
        <dsp:cNvSpPr/>
      </dsp:nvSpPr>
      <dsp:spPr>
        <a:xfrm>
          <a:off x="2130424" y="661193"/>
          <a:ext cx="1936749" cy="11620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Found with the cord wrapped around her throat.</a:t>
          </a:r>
          <a:endParaRPr lang="en-US" sz="1800" kern="1200" dirty="0"/>
        </a:p>
      </dsp:txBody>
      <dsp:txXfrm>
        <a:off x="2130424" y="661193"/>
        <a:ext cx="1936749" cy="1162050"/>
      </dsp:txXfrm>
    </dsp:sp>
    <dsp:sp modelId="{79ACA36E-E9B9-8B4F-9C51-E6FE3C47CBAB}">
      <dsp:nvSpPr>
        <dsp:cNvPr id="0" name=""/>
        <dsp:cNvSpPr/>
      </dsp:nvSpPr>
      <dsp:spPr>
        <a:xfrm>
          <a:off x="4260849" y="661193"/>
          <a:ext cx="1936749" cy="11620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Half of her head shaved.</a:t>
          </a:r>
          <a:endParaRPr lang="en-US" sz="1800" kern="1200" dirty="0"/>
        </a:p>
      </dsp:txBody>
      <dsp:txXfrm>
        <a:off x="4260849" y="661193"/>
        <a:ext cx="1936749" cy="1162050"/>
      </dsp:txXfrm>
    </dsp:sp>
    <dsp:sp modelId="{FD0E3FF0-B432-804A-ADC1-E165171E0929}">
      <dsp:nvSpPr>
        <dsp:cNvPr id="0" name=""/>
        <dsp:cNvSpPr/>
      </dsp:nvSpPr>
      <dsp:spPr>
        <a:xfrm>
          <a:off x="0" y="2016919"/>
          <a:ext cx="6197600" cy="11620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Yde</a:t>
          </a:r>
          <a:r>
            <a:rPr lang="en-US" sz="1800" kern="1200" dirty="0" smtClean="0"/>
            <a:t> Girl had met a violent death.</a:t>
          </a:r>
          <a:endParaRPr lang="en-US" sz="1800" kern="1200" dirty="0"/>
        </a:p>
      </dsp:txBody>
      <dsp:txXfrm>
        <a:off x="0" y="2016919"/>
        <a:ext cx="6197600" cy="11620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20033F-C1C9-B34D-B4C3-A3B77031B0A0}">
      <dsp:nvSpPr>
        <dsp:cNvPr id="0" name=""/>
        <dsp:cNvSpPr/>
      </dsp:nvSpPr>
      <dsp:spPr>
        <a:xfrm>
          <a:off x="446" y="178792"/>
          <a:ext cx="1741289" cy="104477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Teddy thinks about darkness and rustling noises.</a:t>
          </a:r>
          <a:endParaRPr lang="en-US" sz="1600" kern="1200" dirty="0"/>
        </a:p>
      </dsp:txBody>
      <dsp:txXfrm>
        <a:off x="446" y="178792"/>
        <a:ext cx="1741289" cy="1044773"/>
      </dsp:txXfrm>
    </dsp:sp>
    <dsp:sp modelId="{3A64E5B4-0681-A84D-8F19-01DC235644D0}">
      <dsp:nvSpPr>
        <dsp:cNvPr id="0" name=""/>
        <dsp:cNvSpPr/>
      </dsp:nvSpPr>
      <dsp:spPr>
        <a:xfrm>
          <a:off x="1915864" y="178792"/>
          <a:ext cx="1741289" cy="104477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Teddy wishes they hadn’t told scary stories.</a:t>
          </a:r>
          <a:endParaRPr lang="en-US" sz="1600" kern="1200" dirty="0"/>
        </a:p>
      </dsp:txBody>
      <dsp:txXfrm>
        <a:off x="1915864" y="178792"/>
        <a:ext cx="1741289" cy="1044773"/>
      </dsp:txXfrm>
    </dsp:sp>
    <dsp:sp modelId="{B078CC3B-6697-834F-BD78-2924878317F9}">
      <dsp:nvSpPr>
        <dsp:cNvPr id="0" name=""/>
        <dsp:cNvSpPr/>
      </dsp:nvSpPr>
      <dsp:spPr>
        <a:xfrm>
          <a:off x="958155" y="1397694"/>
          <a:ext cx="1741289" cy="104477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Teddy leaves the tent cautiously.</a:t>
          </a:r>
          <a:endParaRPr lang="en-US" sz="1600" kern="1200" dirty="0"/>
        </a:p>
      </dsp:txBody>
      <dsp:txXfrm>
        <a:off x="958155" y="1397694"/>
        <a:ext cx="1741289" cy="1044773"/>
      </dsp:txXfrm>
    </dsp:sp>
    <dsp:sp modelId="{0C9D1CC4-0918-4949-91B1-67C7956BF585}">
      <dsp:nvSpPr>
        <dsp:cNvPr id="0" name=""/>
        <dsp:cNvSpPr/>
      </dsp:nvSpPr>
      <dsp:spPr>
        <a:xfrm>
          <a:off x="2" y="2616597"/>
          <a:ext cx="3657595" cy="104477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What conclusion can we draw about Teddy’s trip to the bathroom?</a:t>
          </a:r>
          <a:endParaRPr lang="en-US" sz="1600" kern="1200" dirty="0"/>
        </a:p>
      </dsp:txBody>
      <dsp:txXfrm>
        <a:off x="2" y="2616597"/>
        <a:ext cx="3657595" cy="104477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20BD18-C439-7343-8C5D-2A5A323022EF}">
      <dsp:nvSpPr>
        <dsp:cNvPr id="0" name=""/>
        <dsp:cNvSpPr/>
      </dsp:nvSpPr>
      <dsp:spPr>
        <a:xfrm>
          <a:off x="446" y="178792"/>
          <a:ext cx="1741289" cy="104477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Detail:</a:t>
          </a:r>
          <a:endParaRPr lang="en-US" sz="1900" kern="1200" dirty="0"/>
        </a:p>
      </dsp:txBody>
      <dsp:txXfrm>
        <a:off x="446" y="178792"/>
        <a:ext cx="1741289" cy="1044773"/>
      </dsp:txXfrm>
    </dsp:sp>
    <dsp:sp modelId="{DB78232B-DAEF-F54C-86BE-1D50370661DD}">
      <dsp:nvSpPr>
        <dsp:cNvPr id="0" name=""/>
        <dsp:cNvSpPr/>
      </dsp:nvSpPr>
      <dsp:spPr>
        <a:xfrm>
          <a:off x="1915864" y="178792"/>
          <a:ext cx="1741289" cy="104477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Detail:</a:t>
          </a:r>
          <a:endParaRPr lang="en-US" sz="1900" kern="1200" dirty="0"/>
        </a:p>
      </dsp:txBody>
      <dsp:txXfrm>
        <a:off x="1915864" y="178792"/>
        <a:ext cx="1741289" cy="1044773"/>
      </dsp:txXfrm>
    </dsp:sp>
    <dsp:sp modelId="{5016A156-1BDB-6C4E-8148-52F22C3A7BEF}">
      <dsp:nvSpPr>
        <dsp:cNvPr id="0" name=""/>
        <dsp:cNvSpPr/>
      </dsp:nvSpPr>
      <dsp:spPr>
        <a:xfrm>
          <a:off x="958155" y="1397694"/>
          <a:ext cx="1741289" cy="104477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Detail:</a:t>
          </a:r>
          <a:endParaRPr lang="en-US" sz="1900" kern="1200" dirty="0"/>
        </a:p>
      </dsp:txBody>
      <dsp:txXfrm>
        <a:off x="958155" y="1397694"/>
        <a:ext cx="1741289" cy="1044773"/>
      </dsp:txXfrm>
    </dsp:sp>
    <dsp:sp modelId="{8DE47420-AE1E-2744-9676-298322563CCC}">
      <dsp:nvSpPr>
        <dsp:cNvPr id="0" name=""/>
        <dsp:cNvSpPr/>
      </dsp:nvSpPr>
      <dsp:spPr>
        <a:xfrm>
          <a:off x="2" y="2616597"/>
          <a:ext cx="3657595" cy="104477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Teddy is embarrassed that he needs his brother’s help finding his way back to the tent.</a:t>
          </a:r>
          <a:endParaRPr lang="en-US" sz="1900" kern="1200" dirty="0"/>
        </a:p>
      </dsp:txBody>
      <dsp:txXfrm>
        <a:off x="2" y="2616597"/>
        <a:ext cx="3657595" cy="104477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BFD1B6-3F6E-F445-A137-F8DE1120F8AF}">
      <dsp:nvSpPr>
        <dsp:cNvPr id="0" name=""/>
        <dsp:cNvSpPr/>
      </dsp:nvSpPr>
      <dsp:spPr>
        <a:xfrm>
          <a:off x="0" y="330671"/>
          <a:ext cx="2445245" cy="146714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smtClean="0"/>
            <a:t>Mrs. Freed: stopped smiling, pursed her lips, narrowed her eyes</a:t>
          </a:r>
          <a:endParaRPr lang="en-US" sz="2100" b="0" kern="1200" dirty="0"/>
        </a:p>
      </dsp:txBody>
      <dsp:txXfrm>
        <a:off x="0" y="330671"/>
        <a:ext cx="2445245" cy="1467147"/>
      </dsp:txXfrm>
    </dsp:sp>
    <dsp:sp modelId="{7F891BD6-1F43-2F4C-826F-E5CA8593D131}">
      <dsp:nvSpPr>
        <dsp:cNvPr id="0" name=""/>
        <dsp:cNvSpPr/>
      </dsp:nvSpPr>
      <dsp:spPr>
        <a:xfrm>
          <a:off x="2689770" y="330671"/>
          <a:ext cx="2445245" cy="146714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Mrs. Chatham:</a:t>
          </a:r>
        </a:p>
        <a:p>
          <a:pPr lvl="0" algn="ctr" defTabSz="933450">
            <a:lnSpc>
              <a:spcPct val="90000"/>
            </a:lnSpc>
            <a:spcBef>
              <a:spcPct val="0"/>
            </a:spcBef>
            <a:spcAft>
              <a:spcPct val="35000"/>
            </a:spcAft>
          </a:pPr>
          <a:endParaRPr lang="en-US" sz="2100" kern="1200" dirty="0" smtClean="0"/>
        </a:p>
        <a:p>
          <a:pPr lvl="0" algn="ctr" defTabSz="933450">
            <a:lnSpc>
              <a:spcPct val="90000"/>
            </a:lnSpc>
            <a:spcBef>
              <a:spcPct val="0"/>
            </a:spcBef>
            <a:spcAft>
              <a:spcPct val="35000"/>
            </a:spcAft>
          </a:pPr>
          <a:endParaRPr lang="en-US" sz="2100" kern="1200" dirty="0"/>
        </a:p>
      </dsp:txBody>
      <dsp:txXfrm>
        <a:off x="2689770" y="330671"/>
        <a:ext cx="2445245" cy="1467147"/>
      </dsp:txXfrm>
    </dsp:sp>
    <dsp:sp modelId="{0A495567-7F02-3548-A251-DE65CD6E53A4}">
      <dsp:nvSpPr>
        <dsp:cNvPr id="0" name=""/>
        <dsp:cNvSpPr/>
      </dsp:nvSpPr>
      <dsp:spPr>
        <a:xfrm>
          <a:off x="5379541" y="330671"/>
          <a:ext cx="2445245" cy="146714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Mrs. Granger:</a:t>
          </a:r>
        </a:p>
        <a:p>
          <a:pPr lvl="0" algn="ctr" defTabSz="933450">
            <a:lnSpc>
              <a:spcPct val="90000"/>
            </a:lnSpc>
            <a:spcBef>
              <a:spcPct val="0"/>
            </a:spcBef>
            <a:spcAft>
              <a:spcPct val="35000"/>
            </a:spcAft>
          </a:pPr>
          <a:endParaRPr lang="en-US" sz="2100" kern="1200" dirty="0" smtClean="0"/>
        </a:p>
        <a:p>
          <a:pPr lvl="0" algn="ctr" defTabSz="933450">
            <a:lnSpc>
              <a:spcPct val="90000"/>
            </a:lnSpc>
            <a:spcBef>
              <a:spcPct val="0"/>
            </a:spcBef>
            <a:spcAft>
              <a:spcPct val="35000"/>
            </a:spcAft>
          </a:pPr>
          <a:endParaRPr lang="en-US" sz="2100" kern="1200" dirty="0"/>
        </a:p>
      </dsp:txBody>
      <dsp:txXfrm>
        <a:off x="5379541" y="330671"/>
        <a:ext cx="2445245" cy="1467147"/>
      </dsp:txXfrm>
    </dsp:sp>
    <dsp:sp modelId="{1721EBF4-EFB3-AB4D-B9BD-8D68CB9FF0ED}">
      <dsp:nvSpPr>
        <dsp:cNvPr id="0" name=""/>
        <dsp:cNvSpPr/>
      </dsp:nvSpPr>
      <dsp:spPr>
        <a:xfrm>
          <a:off x="0" y="2042343"/>
          <a:ext cx="7824787" cy="146714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u="sng" kern="1200" dirty="0" smtClean="0"/>
            <a:t>Conclusion:</a:t>
          </a:r>
        </a:p>
        <a:p>
          <a:pPr lvl="0" algn="ctr" defTabSz="933450">
            <a:lnSpc>
              <a:spcPct val="90000"/>
            </a:lnSpc>
            <a:spcBef>
              <a:spcPct val="0"/>
            </a:spcBef>
            <a:spcAft>
              <a:spcPct val="35000"/>
            </a:spcAft>
          </a:pPr>
          <a:endParaRPr lang="en-US" sz="2100" b="1" u="sng" kern="1200" dirty="0" smtClean="0"/>
        </a:p>
        <a:p>
          <a:pPr lvl="0" algn="ctr" defTabSz="933450">
            <a:lnSpc>
              <a:spcPct val="90000"/>
            </a:lnSpc>
            <a:spcBef>
              <a:spcPct val="0"/>
            </a:spcBef>
            <a:spcAft>
              <a:spcPct val="35000"/>
            </a:spcAft>
          </a:pPr>
          <a:endParaRPr lang="en-US" sz="2100" b="1" u="sng" kern="1200" dirty="0"/>
        </a:p>
      </dsp:txBody>
      <dsp:txXfrm>
        <a:off x="0" y="2042343"/>
        <a:ext cx="7824787" cy="146714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DF0022C-2682-114F-A567-D0F93DD08629}" type="datetimeFigureOut">
              <a:rPr lang="en-US" smtClean="0"/>
              <a:pPr/>
              <a:t>5/17/11</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4142A9F1-725D-B641-9629-67E008309178}"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7DF0022C-2682-114F-A567-D0F93DD08629}" type="datetimeFigureOut">
              <a:rPr lang="en-US" smtClean="0"/>
              <a:pPr/>
              <a:t>5/17/11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2A9F1-725D-B641-9629-67E0083091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0022C-2682-114F-A567-D0F93DD08629}" type="datetimeFigureOut">
              <a:rPr lang="en-US" smtClean="0"/>
              <a:pPr/>
              <a:t>5/17/11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2A9F1-725D-B641-9629-67E0083091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0022C-2682-114F-A567-D0F93DD08629}" type="datetimeFigureOut">
              <a:rPr lang="en-US" smtClean="0"/>
              <a:pPr/>
              <a:t>5/17/11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2A9F1-725D-B641-9629-67E008309178}"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DF0022C-2682-114F-A567-D0F93DD08629}" type="datetimeFigureOut">
              <a:rPr lang="en-US" smtClean="0"/>
              <a:pPr/>
              <a:t>5/17/11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2A9F1-725D-B641-9629-67E00830917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DF0022C-2682-114F-A567-D0F93DD08629}" type="datetimeFigureOut">
              <a:rPr lang="en-US" smtClean="0"/>
              <a:pPr/>
              <a:t>5/17/11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2A9F1-725D-B641-9629-67E008309178}"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DF0022C-2682-114F-A567-D0F93DD08629}" type="datetimeFigureOut">
              <a:rPr lang="en-US" smtClean="0"/>
              <a:pPr/>
              <a:t>5/17/11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2A9F1-725D-B641-9629-67E0083091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F0022C-2682-114F-A567-D0F93DD08629}" type="datetimeFigureOut">
              <a:rPr lang="en-US" smtClean="0"/>
              <a:pPr/>
              <a:t>5/17/11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4142A9F1-725D-B641-9629-67E008309178}"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F0022C-2682-114F-A567-D0F93DD08629}" type="datetimeFigureOut">
              <a:rPr lang="en-US" smtClean="0"/>
              <a:pPr/>
              <a:t>5/17/11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2A9F1-725D-B641-9629-67E0083091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DF0022C-2682-114F-A567-D0F93DD08629}" type="datetimeFigureOut">
              <a:rPr lang="en-US" smtClean="0"/>
              <a:pPr/>
              <a:t>5/17/11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2A9F1-725D-B641-9629-67E008309178}"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F0022C-2682-114F-A567-D0F93DD08629}" type="datetimeFigureOut">
              <a:rPr lang="en-US" smtClean="0"/>
              <a:pPr/>
              <a:t>5/17/11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2A9F1-725D-B641-9629-67E008309178}"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F0022C-2682-114F-A567-D0F93DD08629}" type="datetimeFigureOut">
              <a:rPr lang="en-US" smtClean="0"/>
              <a:pPr/>
              <a:t>5/17/11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2A9F1-725D-B641-9629-67E008309178}"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F0022C-2682-114F-A567-D0F93DD08629}" type="datetimeFigureOut">
              <a:rPr lang="en-US" smtClean="0"/>
              <a:pPr/>
              <a:t>5/17/11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2A9F1-725D-B641-9629-67E008309178}"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F0022C-2682-114F-A567-D0F93DD08629}" type="datetimeFigureOut">
              <a:rPr lang="en-US" smtClean="0"/>
              <a:pPr/>
              <a:t>5/17/11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2A9F1-725D-B641-9629-67E0083091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7DF0022C-2682-114F-A567-D0F93DD08629}" type="datetimeFigureOut">
              <a:rPr lang="en-US" smtClean="0"/>
              <a:pPr/>
              <a:t>5/17/11</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4142A9F1-725D-B641-9629-67E008309178}"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7.xml"/><Relationship Id="rId4" Type="http://schemas.openxmlformats.org/officeDocument/2006/relationships/slide" Target="slide25.xml"/><Relationship Id="rId5" Type="http://schemas.openxmlformats.org/officeDocument/2006/relationships/slide" Target="slide33.xml"/><Relationship Id="rId6" Type="http://schemas.openxmlformats.org/officeDocument/2006/relationships/slide" Target="slide41.xml"/><Relationship Id="rId7"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22.xml"/><Relationship Id="rId4" Type="http://schemas.openxmlformats.org/officeDocument/2006/relationships/slide" Target="slide45.xml"/><Relationship Id="rId5" Type="http://schemas.openxmlformats.org/officeDocument/2006/relationships/slide" Target="slide55.xml"/><Relationship Id="rId6" Type="http://schemas.openxmlformats.org/officeDocument/2006/relationships/slide" Target="slide65.xml"/><Relationship Id="rId1" Type="http://schemas.openxmlformats.org/officeDocument/2006/relationships/slideLayout" Target="../slideLayouts/slideLayout5.xml"/><Relationship Id="rId2" Type="http://schemas.openxmlformats.org/officeDocument/2006/relationships/slide" Target="slide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7.xml"/><Relationship Id="rId5" Type="http://schemas.openxmlformats.org/officeDocument/2006/relationships/slide" Target="slide12.xml"/><Relationship Id="rId6" Type="http://schemas.openxmlformats.org/officeDocument/2006/relationships/slide" Target="slide45.xml"/><Relationship Id="rId7" Type="http://schemas.openxmlformats.org/officeDocument/2006/relationships/slide" Target="slide55.xml"/><Relationship Id="rId8" Type="http://schemas.openxmlformats.org/officeDocument/2006/relationships/slide" Target="slide65.xml"/><Relationship Id="rId1" Type="http://schemas.openxmlformats.org/officeDocument/2006/relationships/slideLayout" Target="../slideLayouts/slideLayout5.xml"/><Relationship Id="rId2"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17.xml"/></Relationships>
</file>

<file path=ppt/slides/_rels/slide25.xml.rels><?xml version="1.0" encoding="UTF-8" standalone="yes"?>
<Relationships xmlns="http://schemas.openxmlformats.org/package/2006/relationships"><Relationship Id="rId3" Type="http://schemas.openxmlformats.org/officeDocument/2006/relationships/slide" Target="slide31.xml"/><Relationship Id="rId4" Type="http://schemas.openxmlformats.org/officeDocument/2006/relationships/slide" Target="slide45.xml"/><Relationship Id="rId5" Type="http://schemas.openxmlformats.org/officeDocument/2006/relationships/slide" Target="slide55.xml"/><Relationship Id="rId6" Type="http://schemas.openxmlformats.org/officeDocument/2006/relationships/slide" Target="slide65.xml"/><Relationship Id="rId1" Type="http://schemas.openxmlformats.org/officeDocument/2006/relationships/slideLayout" Target="../slideLayouts/slideLayout5.xml"/><Relationship Id="rId2" Type="http://schemas.openxmlformats.org/officeDocument/2006/relationships/slide" Target="slide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5.xml"/></Relationships>
</file>

<file path=ppt/slides/_rels/slide33.xml.rels><?xml version="1.0" encoding="UTF-8" standalone="yes"?>
<Relationships xmlns="http://schemas.openxmlformats.org/package/2006/relationships"><Relationship Id="rId3" Type="http://schemas.openxmlformats.org/officeDocument/2006/relationships/slide" Target="slide38.xml"/><Relationship Id="rId4" Type="http://schemas.openxmlformats.org/officeDocument/2006/relationships/slide" Target="slide40.xml"/><Relationship Id="rId5" Type="http://schemas.openxmlformats.org/officeDocument/2006/relationships/slide" Target="slide45.xml"/><Relationship Id="rId6" Type="http://schemas.openxmlformats.org/officeDocument/2006/relationships/slide" Target="slide55.xml"/><Relationship Id="rId7" Type="http://schemas.openxmlformats.org/officeDocument/2006/relationships/slide" Target="slide65.xml"/><Relationship Id="rId1" Type="http://schemas.openxmlformats.org/officeDocument/2006/relationships/slideLayout" Target="../slideLayouts/slideLayout5.xml"/><Relationship Id="rId2" Type="http://schemas.openxmlformats.org/officeDocument/2006/relationships/slide" Target="slide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 Target="slide33.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1.xml.rels><?xml version="1.0" encoding="UTF-8" standalone="yes"?>
<Relationships xmlns="http://schemas.openxmlformats.org/package/2006/relationships"><Relationship Id="rId3" Type="http://schemas.openxmlformats.org/officeDocument/2006/relationships/slide" Target="slide44.xml"/><Relationship Id="rId4" Type="http://schemas.openxmlformats.org/officeDocument/2006/relationships/slide" Target="slide45.xml"/><Relationship Id="rId5" Type="http://schemas.openxmlformats.org/officeDocument/2006/relationships/slide" Target="slide55.xml"/><Relationship Id="rId6" Type="http://schemas.openxmlformats.org/officeDocument/2006/relationships/slide" Target="slide65.xml"/><Relationship Id="rId1" Type="http://schemas.openxmlformats.org/officeDocument/2006/relationships/slideLayout" Target="../slideLayouts/slideLayout5.xml"/><Relationship Id="rId2" Type="http://schemas.openxmlformats.org/officeDocument/2006/relationships/slide" Target="slide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4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slide" Target="slide41.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4" Type="http://schemas.openxmlformats.org/officeDocument/2006/relationships/slide" Target="slide48.xml"/><Relationship Id="rId5" Type="http://schemas.openxmlformats.org/officeDocument/2006/relationships/slide" Target="slide50.xml"/><Relationship Id="rId6" Type="http://schemas.openxmlformats.org/officeDocument/2006/relationships/slide" Target="slide51.xml"/><Relationship Id="rId7" Type="http://schemas.openxmlformats.org/officeDocument/2006/relationships/slide" Target="slide53.xml"/><Relationship Id="rId8" Type="http://schemas.openxmlformats.org/officeDocument/2006/relationships/slide" Target="slide1.xml"/><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45.xml"/></Relationships>
</file>

<file path=ppt/slides/_rels/slide55.xml.rels><?xml version="1.0" encoding="UTF-8" standalone="yes"?>
<Relationships xmlns="http://schemas.openxmlformats.org/package/2006/relationships"><Relationship Id="rId3" Type="http://schemas.openxmlformats.org/officeDocument/2006/relationships/slide" Target="slide58.xml"/><Relationship Id="rId4" Type="http://schemas.openxmlformats.org/officeDocument/2006/relationships/slide" Target="slide60.xml"/><Relationship Id="rId5" Type="http://schemas.openxmlformats.org/officeDocument/2006/relationships/slide" Target="slide61.xml"/><Relationship Id="rId6" Type="http://schemas.openxmlformats.org/officeDocument/2006/relationships/slide" Target="slide63.xml"/><Relationship Id="rId7" Type="http://schemas.openxmlformats.org/officeDocument/2006/relationships/image" Target="../media/image8.png"/><Relationship Id="rId8" Type="http://schemas.openxmlformats.org/officeDocument/2006/relationships/slide" Target="slide1.xml"/><Relationship Id="rId1" Type="http://schemas.openxmlformats.org/officeDocument/2006/relationships/slideLayout" Target="../slideLayouts/slideLayout4.xml"/><Relationship Id="rId2" Type="http://schemas.openxmlformats.org/officeDocument/2006/relationships/slide" Target="slide5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diagramData" Target="../diagrams/data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55.xml"/></Relationships>
</file>

<file path=ppt/slides/_rels/slide65.xml.rels><?xml version="1.0" encoding="UTF-8" standalone="yes"?>
<Relationships xmlns="http://schemas.openxmlformats.org/package/2006/relationships"><Relationship Id="rId3" Type="http://schemas.openxmlformats.org/officeDocument/2006/relationships/slide" Target="slide66.xml"/><Relationship Id="rId4" Type="http://schemas.openxmlformats.org/officeDocument/2006/relationships/slide" Target="slide68.xml"/><Relationship Id="rId5" Type="http://schemas.openxmlformats.org/officeDocument/2006/relationships/slide" Target="slide70.xml"/><Relationship Id="rId6" Type="http://schemas.openxmlformats.org/officeDocument/2006/relationships/slide" Target="slide71.xml"/><Relationship Id="rId7" Type="http://schemas.openxmlformats.org/officeDocument/2006/relationships/slide" Target="slide73.xml"/><Relationship Id="rId8" Type="http://schemas.openxmlformats.org/officeDocument/2006/relationships/slide" Target="slide1.xml"/><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6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5.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Week 4</a:t>
            </a:r>
            <a:br>
              <a:rPr lang="en-US" dirty="0" smtClean="0"/>
            </a:br>
            <a:r>
              <a:rPr lang="en-US" sz="3800" dirty="0" smtClean="0"/>
              <a:t>How Can Discoveries Surprise Us?</a:t>
            </a:r>
            <a:endParaRPr lang="en-US" sz="3800" dirty="0"/>
          </a:p>
        </p:txBody>
      </p:sp>
      <p:sp>
        <p:nvSpPr>
          <p:cNvPr id="5" name="Content Placeholder 4"/>
          <p:cNvSpPr>
            <a:spLocks noGrp="1"/>
          </p:cNvSpPr>
          <p:nvPr>
            <p:ph sz="half" idx="1"/>
          </p:nvPr>
        </p:nvSpPr>
        <p:spPr/>
        <p:txBody>
          <a:bodyPr/>
          <a:lstStyle/>
          <a:p>
            <a:r>
              <a:rPr lang="en-US" dirty="0" smtClean="0">
                <a:hlinkClick r:id="rId2" action="ppaction://hlinksldjump"/>
              </a:rPr>
              <a:t>Day 1</a:t>
            </a:r>
            <a:endParaRPr lang="en-US" dirty="0" smtClean="0"/>
          </a:p>
          <a:p>
            <a:r>
              <a:rPr lang="en-US" dirty="0" smtClean="0">
                <a:hlinkClick r:id="rId3" action="ppaction://hlinksldjump"/>
              </a:rPr>
              <a:t>Day 2</a:t>
            </a:r>
            <a:endParaRPr lang="en-US" dirty="0" smtClean="0"/>
          </a:p>
          <a:p>
            <a:r>
              <a:rPr lang="en-US" dirty="0" smtClean="0">
                <a:hlinkClick r:id="rId4" action="ppaction://hlinksldjump"/>
              </a:rPr>
              <a:t>Day 3</a:t>
            </a:r>
            <a:endParaRPr lang="en-US" dirty="0" smtClean="0"/>
          </a:p>
          <a:p>
            <a:r>
              <a:rPr lang="en-US" dirty="0" smtClean="0">
                <a:hlinkClick r:id="rId5" action="ppaction://hlinksldjump"/>
              </a:rPr>
              <a:t>Day 4</a:t>
            </a:r>
            <a:endParaRPr lang="en-US" dirty="0" smtClean="0"/>
          </a:p>
          <a:p>
            <a:r>
              <a:rPr lang="en-US" dirty="0" smtClean="0">
                <a:hlinkClick r:id="rId6" action="ppaction://hlinksldjump"/>
              </a:rPr>
              <a:t>Day 5</a:t>
            </a:r>
            <a:endParaRPr lang="en-US" dirty="0"/>
          </a:p>
        </p:txBody>
      </p:sp>
      <p:pic>
        <p:nvPicPr>
          <p:cNvPr id="7" name="Content Placeholder 6" descr="Screen shot 2011-05-10 at 12.52.14 PM.png"/>
          <p:cNvPicPr>
            <a:picLocks noGrp="1" noChangeAspect="1"/>
          </p:cNvPicPr>
          <p:nvPr>
            <p:ph sz="half" idx="2"/>
          </p:nvPr>
        </p:nvPicPr>
        <p:blipFill>
          <a:blip r:embed="rId7"/>
          <a:srcRect l="-10549" r="-10549"/>
          <a:stretch>
            <a:fillRect/>
          </a:stretch>
        </p:blipFill>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Appositives</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a:xfrm>
            <a:off x="663388" y="2797174"/>
            <a:ext cx="3657600" cy="3785885"/>
          </a:xfrm>
        </p:spPr>
        <p:txBody>
          <a:bodyPr>
            <a:normAutofit fontScale="92500" lnSpcReduction="20000"/>
          </a:bodyPr>
          <a:lstStyle/>
          <a:p>
            <a:r>
              <a:rPr lang="en-US" sz="2200" dirty="0" smtClean="0"/>
              <a:t>Ask yourself these Thinking Questions:</a:t>
            </a:r>
          </a:p>
          <a:p>
            <a:pPr lvl="1"/>
            <a:r>
              <a:rPr lang="en-US" sz="2200" dirty="0" smtClean="0"/>
              <a:t>Is there a phrase that follows a noun in the sentence?</a:t>
            </a:r>
          </a:p>
          <a:p>
            <a:pPr lvl="1"/>
            <a:r>
              <a:rPr lang="en-US" sz="2200" dirty="0" smtClean="0"/>
              <a:t>Does the phrase identify or explain the noun before it?</a:t>
            </a:r>
          </a:p>
          <a:p>
            <a:r>
              <a:rPr lang="en-US" sz="2200" dirty="0" smtClean="0"/>
              <a:t>Place a comma before the appositive.</a:t>
            </a:r>
          </a:p>
          <a:p>
            <a:r>
              <a:rPr lang="en-US" sz="2200" dirty="0" smtClean="0"/>
              <a:t>Place a comma after the appositive.</a:t>
            </a:r>
            <a:endParaRPr lang="en-US" sz="2200" dirty="0"/>
          </a:p>
        </p:txBody>
      </p:sp>
      <p:sp>
        <p:nvSpPr>
          <p:cNvPr id="5" name="Text Placeholder 4"/>
          <p:cNvSpPr>
            <a:spLocks noGrp="1"/>
          </p:cNvSpPr>
          <p:nvPr>
            <p:ph type="body" sz="quarter" idx="3"/>
          </p:nvPr>
        </p:nvSpPr>
        <p:spPr/>
        <p:txBody>
          <a:bodyPr/>
          <a:lstStyle/>
          <a:p>
            <a:r>
              <a:rPr lang="en-US" dirty="0" smtClean="0"/>
              <a:t>You do</a:t>
            </a:r>
            <a:endParaRPr lang="en-US" dirty="0"/>
          </a:p>
        </p:txBody>
      </p:sp>
      <p:sp>
        <p:nvSpPr>
          <p:cNvPr id="6" name="Content Placeholder 5"/>
          <p:cNvSpPr>
            <a:spLocks noGrp="1"/>
          </p:cNvSpPr>
          <p:nvPr>
            <p:ph sz="quarter" idx="4"/>
          </p:nvPr>
        </p:nvSpPr>
        <p:spPr/>
        <p:txBody>
          <a:bodyPr/>
          <a:lstStyle/>
          <a:p>
            <a:r>
              <a:rPr lang="en-US" dirty="0" smtClean="0"/>
              <a:t>Elk solitary animals only come together during autumn.</a:t>
            </a:r>
          </a:p>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Appositives</a:t>
            </a:r>
            <a:endParaRPr lang="en-US" dirty="0"/>
          </a:p>
        </p:txBody>
      </p:sp>
      <p:sp>
        <p:nvSpPr>
          <p:cNvPr id="3" name="Text Placeholder 2"/>
          <p:cNvSpPr>
            <a:spLocks noGrp="1"/>
          </p:cNvSpPr>
          <p:nvPr>
            <p:ph type="body" idx="1"/>
          </p:nvPr>
        </p:nvSpPr>
        <p:spPr>
          <a:xfrm>
            <a:off x="663388" y="1779293"/>
            <a:ext cx="3657600" cy="730415"/>
          </a:xfrm>
        </p:spPr>
        <p:txBody>
          <a:bodyPr/>
          <a:lstStyle/>
          <a:p>
            <a:r>
              <a:rPr lang="en-US" dirty="0" smtClean="0"/>
              <a:t>Closure</a:t>
            </a:r>
            <a:endParaRPr lang="en-US" dirty="0"/>
          </a:p>
        </p:txBody>
      </p:sp>
      <p:sp>
        <p:nvSpPr>
          <p:cNvPr id="4" name="Content Placeholder 3"/>
          <p:cNvSpPr>
            <a:spLocks noGrp="1"/>
          </p:cNvSpPr>
          <p:nvPr>
            <p:ph sz="half" idx="2"/>
          </p:nvPr>
        </p:nvSpPr>
        <p:spPr>
          <a:xfrm>
            <a:off x="663388" y="2509708"/>
            <a:ext cx="3657600" cy="4348292"/>
          </a:xfrm>
        </p:spPr>
        <p:txBody>
          <a:bodyPr>
            <a:normAutofit fontScale="85000" lnSpcReduction="20000"/>
          </a:bodyPr>
          <a:lstStyle/>
          <a:p>
            <a:r>
              <a:rPr lang="en-US" sz="2200" dirty="0" smtClean="0"/>
              <a:t>What do we call a word or phrase which is placed after a noun to describe or explain it?</a:t>
            </a:r>
          </a:p>
          <a:p>
            <a:r>
              <a:rPr lang="en-US" sz="2200" dirty="0" smtClean="0"/>
              <a:t>Identify the appositive in the following sentence: The elk’s ears extremely sensitive to sound are large and oval shaped.</a:t>
            </a:r>
          </a:p>
          <a:p>
            <a:pPr lvl="1">
              <a:buNone/>
            </a:pPr>
            <a:r>
              <a:rPr lang="en-US" sz="2200" dirty="0" smtClean="0"/>
              <a:t>a) ,are large and oval shaped,</a:t>
            </a:r>
          </a:p>
          <a:p>
            <a:pPr lvl="1">
              <a:buNone/>
            </a:pPr>
            <a:r>
              <a:rPr lang="en-US" sz="2200" dirty="0" err="1" smtClean="0"/>
              <a:t>b</a:t>
            </a:r>
            <a:r>
              <a:rPr lang="en-US" sz="2200" dirty="0" smtClean="0"/>
              <a:t>) ,extremely sensitive to sound,</a:t>
            </a:r>
          </a:p>
          <a:p>
            <a:r>
              <a:rPr lang="en-US" sz="2200" dirty="0" smtClean="0"/>
              <a:t>What is one thing you learned about </a:t>
            </a:r>
            <a:r>
              <a:rPr lang="en-US" sz="2200" u="sng" dirty="0" smtClean="0"/>
              <a:t>appositives</a:t>
            </a:r>
            <a:r>
              <a:rPr lang="en-US" sz="2200" dirty="0" smtClean="0"/>
              <a:t> today?</a:t>
            </a:r>
            <a:endParaRPr lang="en-US" sz="2200" dirty="0"/>
          </a:p>
        </p:txBody>
      </p:sp>
      <p:sp>
        <p:nvSpPr>
          <p:cNvPr id="5" name="Text Placeholder 4"/>
          <p:cNvSpPr>
            <a:spLocks noGrp="1"/>
          </p:cNvSpPr>
          <p:nvPr>
            <p:ph type="body" sz="quarter" idx="3"/>
          </p:nvPr>
        </p:nvSpPr>
        <p:spPr>
          <a:xfrm>
            <a:off x="4828032" y="1779293"/>
            <a:ext cx="3657600" cy="730415"/>
          </a:xfrm>
        </p:spPr>
        <p:txBody>
          <a:bodyPr/>
          <a:lstStyle/>
          <a:p>
            <a:r>
              <a:rPr lang="en-US" dirty="0" smtClean="0"/>
              <a:t>Independent Practice</a:t>
            </a:r>
            <a:endParaRPr lang="en-US" dirty="0"/>
          </a:p>
        </p:txBody>
      </p:sp>
      <p:sp>
        <p:nvSpPr>
          <p:cNvPr id="6" name="Content Placeholder 5"/>
          <p:cNvSpPr>
            <a:spLocks noGrp="1"/>
          </p:cNvSpPr>
          <p:nvPr>
            <p:ph sz="quarter" idx="4"/>
          </p:nvPr>
        </p:nvSpPr>
        <p:spPr>
          <a:xfrm>
            <a:off x="4639223" y="2509708"/>
            <a:ext cx="4069039" cy="4348292"/>
          </a:xfrm>
        </p:spPr>
        <p:txBody>
          <a:bodyPr>
            <a:normAutofit fontScale="92500" lnSpcReduction="20000"/>
          </a:bodyPr>
          <a:lstStyle/>
          <a:p>
            <a:pPr marL="342900" indent="-342900">
              <a:buAutoNum type="arabicPeriod"/>
            </a:pPr>
            <a:r>
              <a:rPr lang="en-US" dirty="0" smtClean="0"/>
              <a:t>The whitetail deer a species native to North America has a large white tail.</a:t>
            </a:r>
          </a:p>
          <a:p>
            <a:pPr marL="342900" indent="-342900">
              <a:buAutoNum type="arabicPeriod"/>
            </a:pPr>
            <a:r>
              <a:rPr lang="en-US" dirty="0" smtClean="0"/>
              <a:t>His new neighbor Maria told Jacob about the deer on his property.</a:t>
            </a:r>
          </a:p>
          <a:p>
            <a:pPr marL="342900" indent="-342900">
              <a:buAutoNum type="arabicPeriod"/>
            </a:pPr>
            <a:r>
              <a:rPr lang="en-US" dirty="0" smtClean="0"/>
              <a:t>The elk’s antlers lost each year between December and March begin to grow back in April.</a:t>
            </a:r>
          </a:p>
          <a:p>
            <a:pPr marL="342900" indent="-342900">
              <a:buAutoNum type="arabicPeriod"/>
            </a:pPr>
            <a:r>
              <a:rPr lang="en-US" dirty="0" smtClean="0"/>
              <a:t>Elk active during the early morning rest during the middle part of the day.</a:t>
            </a:r>
          </a:p>
          <a:p>
            <a:pPr marL="342900" indent="-342900">
              <a:buAutoNum type="arabicPeriod"/>
            </a:pPr>
            <a:r>
              <a:rPr lang="en-US" dirty="0" smtClean="0"/>
              <a:t>The elk’s coat thick and coarse in texture is short except for the shoulders where it forms a distinct mane.</a:t>
            </a:r>
            <a:endParaRPr lang="en-US" dirty="0"/>
          </a:p>
        </p:txBody>
      </p:sp>
      <p:sp>
        <p:nvSpPr>
          <p:cNvPr id="7" name="TextBox 6"/>
          <p:cNvSpPr txBox="1"/>
          <p:nvPr/>
        </p:nvSpPr>
        <p:spPr>
          <a:xfrm>
            <a:off x="7086642" y="6482234"/>
            <a:ext cx="1621620" cy="369332"/>
          </a:xfrm>
          <a:prstGeom prst="rect">
            <a:avLst/>
          </a:prstGeom>
          <a:noFill/>
        </p:spPr>
        <p:txBody>
          <a:bodyPr wrap="none" rtlCol="0">
            <a:spAutoFit/>
          </a:bodyPr>
          <a:lstStyle/>
          <a:p>
            <a:r>
              <a:rPr lang="en-US" dirty="0" smtClean="0">
                <a:hlinkClick r:id="rId2" action="ppaction://hlinksldjump"/>
              </a:rPr>
              <a:t>Back to Day 1</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lide(fromBottom)">
                                      <p:cBhvr>
                                        <p:cTn id="15" dur="500"/>
                                        <p:tgtEl>
                                          <p:spTgt spid="4">
                                            <p:txEl>
                                              <p:pRg st="2" end="2"/>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slide(fromBottom)">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slide(fromBottom)">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slide(fromBottom)">
                                      <p:cBhvr>
                                        <p:cTn id="28" dur="500"/>
                                        <p:tgtEl>
                                          <p:spTgt spid="6">
                                            <p:txEl>
                                              <p:pRg st="0" end="0"/>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slide(fromBottom)">
                                      <p:cBhvr>
                                        <p:cTn id="31" dur="500"/>
                                        <p:tgtEl>
                                          <p:spTgt spid="6">
                                            <p:txEl>
                                              <p:pRg st="1" end="1"/>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slide(fromBottom)">
                                      <p:cBhvr>
                                        <p:cTn id="34" dur="500"/>
                                        <p:tgtEl>
                                          <p:spTgt spid="6">
                                            <p:txEl>
                                              <p:pRg st="2" end="2"/>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slide(fromBottom)">
                                      <p:cBhvr>
                                        <p:cTn id="37" dur="500"/>
                                        <p:tgtEl>
                                          <p:spTgt spid="6">
                                            <p:txEl>
                                              <p:pRg st="3" end="3"/>
                                            </p:txEl>
                                          </p:spTgt>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slide(fromBottom)">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slide(fromBottom)">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Persuasive essay</a:t>
            </a:r>
            <a:endParaRPr lang="en-US" dirty="0"/>
          </a:p>
        </p:txBody>
      </p:sp>
      <p:sp>
        <p:nvSpPr>
          <p:cNvPr id="3" name="Text Placeholder 2"/>
          <p:cNvSpPr>
            <a:spLocks noGrp="1"/>
          </p:cNvSpPr>
          <p:nvPr>
            <p:ph type="body" idx="1"/>
          </p:nvPr>
        </p:nvSpPr>
        <p:spPr/>
        <p:txBody>
          <a:bodyPr/>
          <a:lstStyle/>
          <a:p>
            <a:r>
              <a:rPr lang="en-US" dirty="0" smtClean="0"/>
              <a:t>Objective</a:t>
            </a:r>
            <a:endParaRPr lang="en-US" dirty="0"/>
          </a:p>
        </p:txBody>
      </p:sp>
      <p:sp>
        <p:nvSpPr>
          <p:cNvPr id="4" name="Content Placeholder 3"/>
          <p:cNvSpPr>
            <a:spLocks noGrp="1"/>
          </p:cNvSpPr>
          <p:nvPr>
            <p:ph sz="half" idx="2"/>
          </p:nvPr>
        </p:nvSpPr>
        <p:spPr/>
        <p:txBody>
          <a:bodyPr>
            <a:normAutofit fontScale="92500" lnSpcReduction="10000"/>
          </a:bodyPr>
          <a:lstStyle/>
          <a:p>
            <a:r>
              <a:rPr lang="en-US" sz="2400" dirty="0" smtClean="0"/>
              <a:t>We will study and evaluate persuasive essays.</a:t>
            </a:r>
          </a:p>
          <a:p>
            <a:r>
              <a:rPr lang="en-US" sz="2400" dirty="0" smtClean="0"/>
              <a:t>We will practice skills related to persuasive essays.</a:t>
            </a:r>
          </a:p>
          <a:p>
            <a:r>
              <a:rPr lang="en-US" sz="2400" dirty="0" smtClean="0"/>
              <a:t>We will use the writing process to plan a persuasive essay.</a:t>
            </a:r>
            <a:endParaRPr lang="en-US" sz="2400" dirty="0"/>
          </a:p>
        </p:txBody>
      </p:sp>
      <p:sp>
        <p:nvSpPr>
          <p:cNvPr id="5" name="Text Placeholder 4"/>
          <p:cNvSpPr>
            <a:spLocks noGrp="1"/>
          </p:cNvSpPr>
          <p:nvPr>
            <p:ph type="body" sz="quarter" idx="3"/>
          </p:nvPr>
        </p:nvSpPr>
        <p:spPr/>
        <p:txBody>
          <a:bodyPr/>
          <a:lstStyle/>
          <a:p>
            <a:r>
              <a:rPr lang="en-US" dirty="0" smtClean="0"/>
              <a:t>Concept</a:t>
            </a:r>
            <a:endParaRPr lang="en-US" dirty="0"/>
          </a:p>
        </p:txBody>
      </p:sp>
      <p:sp>
        <p:nvSpPr>
          <p:cNvPr id="6" name="Content Placeholder 5"/>
          <p:cNvSpPr>
            <a:spLocks noGrp="1"/>
          </p:cNvSpPr>
          <p:nvPr>
            <p:ph sz="quarter" idx="4"/>
          </p:nvPr>
        </p:nvSpPr>
        <p:spPr>
          <a:xfrm>
            <a:off x="4615561" y="2797174"/>
            <a:ext cx="4150907" cy="3661969"/>
          </a:xfrm>
        </p:spPr>
        <p:txBody>
          <a:bodyPr>
            <a:normAutofit/>
          </a:bodyPr>
          <a:lstStyle/>
          <a:p>
            <a:r>
              <a:rPr lang="en-US" u="sng" dirty="0" smtClean="0"/>
              <a:t>Goal</a:t>
            </a:r>
            <a:r>
              <a:rPr lang="en-US" dirty="0" smtClean="0"/>
              <a:t>: a desired result or achievement</a:t>
            </a:r>
          </a:p>
          <a:p>
            <a:r>
              <a:rPr lang="en-US" u="sng" dirty="0" smtClean="0"/>
              <a:t>Objection</a:t>
            </a:r>
            <a:r>
              <a:rPr lang="en-US" dirty="0" smtClean="0"/>
              <a:t>: a reason to disagree with an opinion or support a different opinion</a:t>
            </a:r>
          </a:p>
          <a:p>
            <a:r>
              <a:rPr lang="en-US" u="sng" dirty="0" smtClean="0"/>
              <a:t>Reasons</a:t>
            </a:r>
            <a:r>
              <a:rPr lang="en-US" dirty="0" smtClean="0"/>
              <a:t>: ideas and information that support an opinion</a:t>
            </a:r>
            <a:endParaRPr lang="en-US" u="sng"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Bottom)">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great persuasive essay?</a:t>
            </a:r>
            <a:endParaRPr lang="en-US" dirty="0"/>
          </a:p>
        </p:txBody>
      </p:sp>
      <p:sp>
        <p:nvSpPr>
          <p:cNvPr id="3" name="Content Placeholder 2"/>
          <p:cNvSpPr>
            <a:spLocks noGrp="1"/>
          </p:cNvSpPr>
          <p:nvPr>
            <p:ph idx="1"/>
          </p:nvPr>
        </p:nvSpPr>
        <p:spPr>
          <a:xfrm>
            <a:off x="975773" y="2286000"/>
            <a:ext cx="7507827" cy="4142165"/>
          </a:xfrm>
        </p:spPr>
        <p:txBody>
          <a:bodyPr>
            <a:normAutofit fontScale="92500" lnSpcReduction="10000"/>
          </a:bodyPr>
          <a:lstStyle/>
          <a:p>
            <a:r>
              <a:rPr lang="en-US" sz="2200" dirty="0" smtClean="0"/>
              <a:t>The introduction clearly states the </a:t>
            </a:r>
            <a:r>
              <a:rPr lang="en-US" sz="2200" b="1" dirty="0" smtClean="0"/>
              <a:t>goal</a:t>
            </a:r>
            <a:r>
              <a:rPr lang="en-US" sz="2200" dirty="0" smtClean="0"/>
              <a:t> in a way that engages readers.</a:t>
            </a:r>
          </a:p>
          <a:p>
            <a:r>
              <a:rPr lang="en-US" sz="2200" dirty="0" smtClean="0"/>
              <a:t>It give strong </a:t>
            </a:r>
            <a:r>
              <a:rPr lang="en-US" sz="2200" b="1" dirty="0" smtClean="0"/>
              <a:t>reasons</a:t>
            </a:r>
            <a:r>
              <a:rPr lang="en-US" sz="2200" dirty="0" smtClean="0"/>
              <a:t> to support the goal and facts and examples that explain the reasons.</a:t>
            </a:r>
          </a:p>
          <a:p>
            <a:r>
              <a:rPr lang="en-US" sz="2200" dirty="0" smtClean="0"/>
              <a:t>Reasons are </a:t>
            </a:r>
            <a:r>
              <a:rPr lang="en-US" sz="2200" b="1" dirty="0" smtClean="0"/>
              <a:t>ordered</a:t>
            </a:r>
            <a:r>
              <a:rPr lang="en-US" sz="2200" dirty="0" smtClean="0"/>
              <a:t> from most to least important or from least to most important.</a:t>
            </a:r>
          </a:p>
          <a:p>
            <a:r>
              <a:rPr lang="en-US" sz="2200" dirty="0" smtClean="0"/>
              <a:t>It uses </a:t>
            </a:r>
            <a:r>
              <a:rPr lang="en-US" sz="2200" b="1" dirty="0" smtClean="0"/>
              <a:t>positive, confident language.</a:t>
            </a:r>
          </a:p>
          <a:p>
            <a:r>
              <a:rPr lang="en-US" sz="2200" dirty="0" smtClean="0"/>
              <a:t>It answers </a:t>
            </a:r>
            <a:r>
              <a:rPr lang="en-US" sz="2200" b="1" dirty="0" smtClean="0"/>
              <a:t>objections </a:t>
            </a:r>
            <a:r>
              <a:rPr lang="en-US" sz="2200" dirty="0" smtClean="0"/>
              <a:t> the audience might have.</a:t>
            </a:r>
          </a:p>
          <a:p>
            <a:r>
              <a:rPr lang="en-US" sz="2200" dirty="0" smtClean="0"/>
              <a:t>The </a:t>
            </a:r>
            <a:r>
              <a:rPr lang="en-US" sz="2200" b="1" dirty="0" smtClean="0"/>
              <a:t>conclusion </a:t>
            </a:r>
            <a:r>
              <a:rPr lang="en-US" sz="2200" dirty="0" smtClean="0"/>
              <a:t>sums up the reasons and repeats the call to action.</a:t>
            </a:r>
          </a:p>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Persuasive Essay</a:t>
            </a:r>
            <a:endParaRPr lang="en-US" dirty="0"/>
          </a:p>
        </p:txBody>
      </p:sp>
      <p:sp>
        <p:nvSpPr>
          <p:cNvPr id="3" name="Content Placeholder 2"/>
          <p:cNvSpPr>
            <a:spLocks noGrp="1"/>
          </p:cNvSpPr>
          <p:nvPr>
            <p:ph idx="1"/>
          </p:nvPr>
        </p:nvSpPr>
        <p:spPr/>
        <p:txBody>
          <a:bodyPr>
            <a:normAutofit/>
          </a:bodyPr>
          <a:lstStyle/>
          <a:p>
            <a:r>
              <a:rPr lang="en-US" sz="2400" b="1" u="sng" dirty="0" smtClean="0"/>
              <a:t>Prompt</a:t>
            </a:r>
            <a:r>
              <a:rPr lang="en-US" sz="2400" dirty="0" smtClean="0"/>
              <a:t>:  Write a persuasive essay in which you try to convince your audience to support or not support the idea of school-assigned summer projects.</a:t>
            </a:r>
            <a:endParaRPr lang="en-US" sz="2400" b="1" u="sng"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56234" y="594776"/>
            <a:ext cx="8456699" cy="5832367"/>
          </a:xfrm>
          <a:prstGeom prst="rect">
            <a:avLst/>
          </a:prstGeom>
          <a:noFill/>
        </p:spPr>
        <p:txBody>
          <a:bodyPr wrap="square" rtlCol="0">
            <a:spAutoFit/>
          </a:bodyPr>
          <a:lstStyle/>
          <a:p>
            <a:r>
              <a:rPr lang="en-US" sz="2100" dirty="0" smtClean="0"/>
              <a:t>     </a:t>
            </a:r>
            <a:r>
              <a:rPr lang="en-US" sz="1600" dirty="0" smtClean="0"/>
              <a:t>We all know that joyful feeling of turning in our textbooks and heading out the door for the first day of summer vacation.  But before we go, let’s look at what Ms. Palmer has asked us to do during those three months.  I, for one, like the idea of keeping a journal about my life outside of school.</a:t>
            </a:r>
          </a:p>
          <a:p>
            <a:r>
              <a:rPr lang="en-US" sz="1600" dirty="0" smtClean="0"/>
              <a:t>	If you do the assignment this summer, you’ll most likely get a better grade in English next year.  Wouldn’t that make your parents happy?  They just might decide that writing in a journal each morning is even more valuable than your mowing the lawn!</a:t>
            </a:r>
          </a:p>
          <a:p>
            <a:r>
              <a:rPr lang="en-US" sz="1600" dirty="0" smtClean="0"/>
              <a:t>	Interesting experiences don’t come to an end after the school doors close.  When we learn to ride a horse, join a theater group, or go to Space Camp, we are making exciting discoveries.  Why not share these with our teacher and classmates when September rolls around?</a:t>
            </a:r>
          </a:p>
          <a:p>
            <a:r>
              <a:rPr lang="en-US" sz="1600" dirty="0" smtClean="0"/>
              <a:t>	You don’t have time to jot down notes?  Use a tape recorder, and keep an oral journal of events.</a:t>
            </a:r>
          </a:p>
          <a:p>
            <a:r>
              <a:rPr lang="en-US" sz="1600" dirty="0" smtClean="0"/>
              <a:t>	Best of all, keeping a summertime journal is a way of recording and remembering how we feel and what we learn about ourselves each day.  If you don’t write it down, will you recall in five years how you finally trained your dog to fetch, or what happened at the campfire ceremony?  These experiences are the stuff of great memories.  In your journal, they will live on.</a:t>
            </a:r>
          </a:p>
          <a:p>
            <a:r>
              <a:rPr lang="en-US" sz="1600" dirty="0" smtClean="0"/>
              <a:t>	So before you moan and groan over Ms. Palmer’s assignment, think of all the good things about it.  It’s an easy way to improve your grade, you get to share your fun experiences with your classmates and learn about theirs, and you’ll be creating solid memories that will last for years.  Grab your notebook as you run out of the classroom this June – and don’t forget a pencil!</a:t>
            </a:r>
            <a:endParaRPr lang="en-US" sz="1600" dirty="0"/>
          </a:p>
        </p:txBody>
      </p:sp>
      <p:sp>
        <p:nvSpPr>
          <p:cNvPr id="3" name="TextBox 2"/>
          <p:cNvSpPr txBox="1"/>
          <p:nvPr/>
        </p:nvSpPr>
        <p:spPr>
          <a:xfrm>
            <a:off x="4460677" y="0"/>
            <a:ext cx="2150799" cy="461665"/>
          </a:xfrm>
          <a:prstGeom prst="rect">
            <a:avLst/>
          </a:prstGeom>
          <a:noFill/>
        </p:spPr>
        <p:txBody>
          <a:bodyPr wrap="none" rtlCol="0">
            <a:spAutoFit/>
          </a:bodyPr>
          <a:lstStyle/>
          <a:p>
            <a:r>
              <a:rPr lang="en-US" sz="2400" b="1" dirty="0" smtClean="0">
                <a:solidFill>
                  <a:srgbClr val="FF0000"/>
                </a:solidFill>
              </a:rPr>
              <a:t>Strong Model</a:t>
            </a:r>
            <a:endParaRPr lang="en-US" sz="2400" b="1" dirty="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56234" y="594776"/>
            <a:ext cx="8456699" cy="3647152"/>
          </a:xfrm>
          <a:prstGeom prst="rect">
            <a:avLst/>
          </a:prstGeom>
          <a:noFill/>
        </p:spPr>
        <p:txBody>
          <a:bodyPr wrap="square" rtlCol="0">
            <a:spAutoFit/>
          </a:bodyPr>
          <a:lstStyle/>
          <a:p>
            <a:r>
              <a:rPr lang="en-US" sz="2100" dirty="0" smtClean="0"/>
              <a:t>     Our teacher asked us to do a summer project.  It is keeping a weather log.  The idea is okay with me.  I’m writing to tell everyone else to do it, too.  You could find the information in the local newspaper or on television.  In the fall, we will give it to our new sixth-grade teacher and get extra credit if it is complete for all months.</a:t>
            </a:r>
          </a:p>
          <a:p>
            <a:r>
              <a:rPr lang="en-US" sz="2100" dirty="0" smtClean="0"/>
              <a:t>	We should do it because the weather changes every day.  We could write down the rainfall and temperature.  It doesn’t take so long to keep notes on weather.  It will hardly take five minutes a day.</a:t>
            </a:r>
          </a:p>
          <a:p>
            <a:r>
              <a:rPr lang="en-US" sz="2100" dirty="0" smtClean="0"/>
              <a:t>	So I think everyone should do what Mr. Gomez asked and keep the log.  If anyone needs information about the project, I wrote it down in my notebook yesterday.</a:t>
            </a:r>
          </a:p>
        </p:txBody>
      </p:sp>
      <p:sp>
        <p:nvSpPr>
          <p:cNvPr id="3" name="TextBox 2"/>
          <p:cNvSpPr txBox="1"/>
          <p:nvPr/>
        </p:nvSpPr>
        <p:spPr>
          <a:xfrm>
            <a:off x="4460677" y="0"/>
            <a:ext cx="1957687" cy="461665"/>
          </a:xfrm>
          <a:prstGeom prst="rect">
            <a:avLst/>
          </a:prstGeom>
          <a:noFill/>
        </p:spPr>
        <p:txBody>
          <a:bodyPr wrap="none" rtlCol="0">
            <a:spAutoFit/>
          </a:bodyPr>
          <a:lstStyle/>
          <a:p>
            <a:r>
              <a:rPr lang="en-US" sz="2400" b="1" dirty="0" smtClean="0">
                <a:solidFill>
                  <a:srgbClr val="FF0000"/>
                </a:solidFill>
              </a:rPr>
              <a:t>Weak Model</a:t>
            </a:r>
            <a:endParaRPr lang="en-US" sz="2400" b="1" dirty="0">
              <a:solidFill>
                <a:srgbClr val="FF0000"/>
              </a:solidFill>
            </a:endParaRPr>
          </a:p>
        </p:txBody>
      </p:sp>
      <p:sp>
        <p:nvSpPr>
          <p:cNvPr id="4" name="TextBox 3"/>
          <p:cNvSpPr txBox="1"/>
          <p:nvPr/>
        </p:nvSpPr>
        <p:spPr>
          <a:xfrm>
            <a:off x="542096" y="4476481"/>
            <a:ext cx="8270837" cy="1477328"/>
          </a:xfrm>
          <a:prstGeom prst="rect">
            <a:avLst/>
          </a:prstGeom>
          <a:noFill/>
        </p:spPr>
        <p:txBody>
          <a:bodyPr wrap="square" rtlCol="0">
            <a:spAutoFit/>
          </a:bodyPr>
          <a:lstStyle/>
          <a:p>
            <a:r>
              <a:rPr lang="en-US" b="1" dirty="0" smtClean="0"/>
              <a:t>Talking About It</a:t>
            </a:r>
          </a:p>
          <a:p>
            <a:r>
              <a:rPr lang="en-US" b="1" dirty="0" smtClean="0"/>
              <a:t>	</a:t>
            </a:r>
            <a:r>
              <a:rPr lang="en-US" dirty="0" smtClean="0"/>
              <a:t>1.  Does this persuasive essay have a good introduction?  Explain.</a:t>
            </a:r>
          </a:p>
          <a:p>
            <a:r>
              <a:rPr lang="en-US" b="1" dirty="0" smtClean="0"/>
              <a:t>	</a:t>
            </a:r>
            <a:r>
              <a:rPr lang="en-US" dirty="0" smtClean="0"/>
              <a:t>2.  What is missing from the body of the essay?</a:t>
            </a:r>
          </a:p>
          <a:p>
            <a:r>
              <a:rPr lang="en-US" b="1" dirty="0" smtClean="0"/>
              <a:t>	</a:t>
            </a:r>
            <a:r>
              <a:rPr lang="en-US" dirty="0" smtClean="0"/>
              <a:t>3.  What positive words would you add to make the statement, “We should do it because the weather changes every day,” more persuasive? </a:t>
            </a:r>
            <a:endParaRPr lang="en-US" b="1" dirty="0"/>
          </a:p>
        </p:txBody>
      </p:sp>
      <p:sp>
        <p:nvSpPr>
          <p:cNvPr id="5" name="TextBox 4"/>
          <p:cNvSpPr txBox="1"/>
          <p:nvPr/>
        </p:nvSpPr>
        <p:spPr>
          <a:xfrm>
            <a:off x="6257338" y="6567571"/>
            <a:ext cx="1621620" cy="369332"/>
          </a:xfrm>
          <a:prstGeom prst="rect">
            <a:avLst/>
          </a:prstGeom>
          <a:noFill/>
        </p:spPr>
        <p:txBody>
          <a:bodyPr wrap="none" rtlCol="0">
            <a:spAutoFit/>
          </a:bodyPr>
          <a:lstStyle/>
          <a:p>
            <a:r>
              <a:rPr lang="en-US" dirty="0" smtClean="0">
                <a:hlinkClick r:id="rId2" action="ppaction://hlinksldjump"/>
              </a:rPr>
              <a:t>Back to Day 1</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Day 2</a:t>
            </a:r>
            <a:endParaRPr lang="en-US" dirty="0"/>
          </a:p>
        </p:txBody>
      </p:sp>
      <p:sp>
        <p:nvSpPr>
          <p:cNvPr id="3" name="Text Placeholder 2"/>
          <p:cNvSpPr>
            <a:spLocks noGrp="1"/>
          </p:cNvSpPr>
          <p:nvPr>
            <p:ph type="body" idx="1"/>
          </p:nvPr>
        </p:nvSpPr>
        <p:spPr/>
        <p:txBody>
          <a:bodyPr/>
          <a:lstStyle/>
          <a:p>
            <a:r>
              <a:rPr lang="en-US" smtClean="0"/>
              <a:t>Magazine</a:t>
            </a:r>
            <a:endParaRPr lang="en-US" dirty="0"/>
          </a:p>
        </p:txBody>
      </p:sp>
      <p:sp>
        <p:nvSpPr>
          <p:cNvPr id="4" name="Content Placeholder 3"/>
          <p:cNvSpPr>
            <a:spLocks noGrp="1"/>
          </p:cNvSpPr>
          <p:nvPr>
            <p:ph sz="half" idx="2"/>
          </p:nvPr>
        </p:nvSpPr>
        <p:spPr>
          <a:xfrm>
            <a:off x="663388" y="2797174"/>
            <a:ext cx="3657600" cy="3646479"/>
          </a:xfrm>
        </p:spPr>
        <p:txBody>
          <a:bodyPr>
            <a:normAutofit fontScale="85000" lnSpcReduction="20000"/>
          </a:bodyPr>
          <a:lstStyle/>
          <a:p>
            <a:r>
              <a:rPr lang="en-US" b="1" dirty="0" smtClean="0"/>
              <a:t>Vocabulary and Oral Language</a:t>
            </a:r>
          </a:p>
          <a:p>
            <a:pPr lvl="1"/>
            <a:r>
              <a:rPr lang="en-US" dirty="0" smtClean="0"/>
              <a:t>Context Cards (T146)</a:t>
            </a:r>
          </a:p>
          <a:p>
            <a:r>
              <a:rPr lang="en-US" b="1" dirty="0" smtClean="0"/>
              <a:t>Comprehension</a:t>
            </a:r>
          </a:p>
          <a:p>
            <a:pPr lvl="1"/>
            <a:r>
              <a:rPr lang="en-US" dirty="0" smtClean="0"/>
              <a:t>“The Case of the Missing Deer” (T152-T157)</a:t>
            </a:r>
          </a:p>
          <a:p>
            <a:r>
              <a:rPr lang="en-US" b="1" dirty="0" smtClean="0"/>
              <a:t>Spelling</a:t>
            </a:r>
          </a:p>
          <a:p>
            <a:pPr lvl="1"/>
            <a:r>
              <a:rPr lang="en-US" dirty="0" smtClean="0"/>
              <a:t>Day 2 (T172)</a:t>
            </a:r>
          </a:p>
          <a:p>
            <a:r>
              <a:rPr lang="en-US" b="1" dirty="0" smtClean="0"/>
              <a:t>Grammar</a:t>
            </a:r>
          </a:p>
          <a:p>
            <a:pPr lvl="1"/>
            <a:r>
              <a:rPr lang="en-US" dirty="0" smtClean="0">
                <a:hlinkClick r:id="rId2" action="ppaction://hlinksldjump"/>
              </a:rPr>
              <a:t>Day 2 (T174)</a:t>
            </a:r>
            <a:endParaRPr lang="en-US" dirty="0" smtClean="0"/>
          </a:p>
          <a:p>
            <a:r>
              <a:rPr lang="en-US" b="1" dirty="0" smtClean="0"/>
              <a:t>Writing</a:t>
            </a:r>
          </a:p>
          <a:p>
            <a:pPr lvl="1"/>
            <a:r>
              <a:rPr lang="en-US" dirty="0" smtClean="0">
                <a:hlinkClick r:id="rId3" action="ppaction://hlinksldjump"/>
              </a:rPr>
              <a:t>Day 2 (T177)</a:t>
            </a:r>
            <a:endParaRPr lang="en-US" dirty="0"/>
          </a:p>
        </p:txBody>
      </p:sp>
      <p:sp>
        <p:nvSpPr>
          <p:cNvPr id="5" name="Text Placeholder 4"/>
          <p:cNvSpPr>
            <a:spLocks noGrp="1"/>
          </p:cNvSpPr>
          <p:nvPr>
            <p:ph type="body" sz="quarter" idx="3"/>
          </p:nvPr>
        </p:nvSpPr>
        <p:spPr/>
        <p:txBody>
          <a:bodyPr/>
          <a:lstStyle/>
          <a:p>
            <a:r>
              <a:rPr lang="en-US" smtClean="0"/>
              <a:t>Novels</a:t>
            </a:r>
            <a:endParaRPr lang="en-US" dirty="0"/>
          </a:p>
        </p:txBody>
      </p:sp>
      <p:sp>
        <p:nvSpPr>
          <p:cNvPr id="6" name="Content Placeholder 5"/>
          <p:cNvSpPr>
            <a:spLocks noGrp="1"/>
          </p:cNvSpPr>
          <p:nvPr>
            <p:ph sz="quarter" idx="4"/>
          </p:nvPr>
        </p:nvSpPr>
        <p:spPr/>
        <p:txBody>
          <a:bodyPr/>
          <a:lstStyle/>
          <a:p>
            <a:r>
              <a:rPr lang="en-US" b="1" dirty="0" smtClean="0">
                <a:hlinkClick r:id="rId4" action="ppaction://hlinksldjump"/>
              </a:rPr>
              <a:t>Mysteries of the Mummy Kids</a:t>
            </a:r>
            <a:endParaRPr lang="en-US" b="1" dirty="0" smtClean="0"/>
          </a:p>
          <a:p>
            <a:r>
              <a:rPr lang="en-US" b="1" dirty="0" smtClean="0">
                <a:hlinkClick r:id="rId5" action="ppaction://hlinksldjump"/>
              </a:rPr>
              <a:t>Skunk Scout</a:t>
            </a:r>
            <a:endParaRPr lang="en-US" b="1" dirty="0" smtClean="0"/>
          </a:p>
          <a:p>
            <a:r>
              <a:rPr lang="en-US" b="1" dirty="0" err="1" smtClean="0">
                <a:hlinkClick r:id="rId6" action="ppaction://hlinksldjump"/>
              </a:rPr>
              <a:t>Frindle</a:t>
            </a:r>
            <a:endParaRPr lang="en-US" b="1"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Uses for Commas</a:t>
            </a:r>
            <a:endParaRPr lang="en-US" dirty="0"/>
          </a:p>
        </p:txBody>
      </p:sp>
      <p:sp>
        <p:nvSpPr>
          <p:cNvPr id="3" name="Text Placeholder 2"/>
          <p:cNvSpPr>
            <a:spLocks noGrp="1"/>
          </p:cNvSpPr>
          <p:nvPr>
            <p:ph type="body" idx="1"/>
          </p:nvPr>
        </p:nvSpPr>
        <p:spPr/>
        <p:txBody>
          <a:bodyPr/>
          <a:lstStyle/>
          <a:p>
            <a:r>
              <a:rPr lang="en-US" dirty="0" smtClean="0"/>
              <a:t>Objective</a:t>
            </a:r>
            <a:endParaRPr lang="en-US" dirty="0"/>
          </a:p>
        </p:txBody>
      </p:sp>
      <p:sp>
        <p:nvSpPr>
          <p:cNvPr id="4" name="Content Placeholder 3"/>
          <p:cNvSpPr>
            <a:spLocks noGrp="1"/>
          </p:cNvSpPr>
          <p:nvPr>
            <p:ph sz="half" idx="2"/>
          </p:nvPr>
        </p:nvSpPr>
        <p:spPr/>
        <p:txBody>
          <a:bodyPr>
            <a:normAutofit/>
          </a:bodyPr>
          <a:lstStyle/>
          <a:p>
            <a:r>
              <a:rPr lang="en-US" sz="2400" dirty="0" smtClean="0"/>
              <a:t>We will use commas in series, in dates, and between city/state in sentences.</a:t>
            </a:r>
            <a:endParaRPr lang="en-US" sz="2400" dirty="0"/>
          </a:p>
        </p:txBody>
      </p:sp>
      <p:sp>
        <p:nvSpPr>
          <p:cNvPr id="5" name="Text Placeholder 4"/>
          <p:cNvSpPr>
            <a:spLocks noGrp="1"/>
          </p:cNvSpPr>
          <p:nvPr>
            <p:ph type="body" sz="quarter" idx="3"/>
          </p:nvPr>
        </p:nvSpPr>
        <p:spPr/>
        <p:txBody>
          <a:bodyPr/>
          <a:lstStyle/>
          <a:p>
            <a:r>
              <a:rPr lang="en-US" dirty="0" smtClean="0"/>
              <a:t>Concept</a:t>
            </a:r>
            <a:endParaRPr lang="en-US" dirty="0"/>
          </a:p>
        </p:txBody>
      </p:sp>
      <p:sp>
        <p:nvSpPr>
          <p:cNvPr id="6" name="Content Placeholder 5"/>
          <p:cNvSpPr>
            <a:spLocks noGrp="1"/>
          </p:cNvSpPr>
          <p:nvPr>
            <p:ph sz="quarter" idx="4"/>
          </p:nvPr>
        </p:nvSpPr>
        <p:spPr/>
        <p:txBody>
          <a:bodyPr>
            <a:normAutofit fontScale="92500" lnSpcReduction="10000"/>
          </a:bodyPr>
          <a:lstStyle/>
          <a:p>
            <a:r>
              <a:rPr lang="en-US" sz="2400" dirty="0" smtClean="0"/>
              <a:t>Use commas to set off items in a series (3 or more items), elements of dates, and elements of an address when they appear in a sentence.</a:t>
            </a:r>
          </a:p>
          <a:p>
            <a:r>
              <a:rPr lang="en-US" sz="2400" b="1" dirty="0" smtClean="0">
                <a:solidFill>
                  <a:schemeClr val="accent1"/>
                </a:solidFill>
              </a:rPr>
              <a:t>Example</a:t>
            </a:r>
          </a:p>
          <a:p>
            <a:pPr lvl="1"/>
            <a:r>
              <a:rPr lang="en-US" sz="2400" dirty="0" smtClean="0">
                <a:solidFill>
                  <a:schemeClr val="tx1"/>
                </a:solidFill>
              </a:rPr>
              <a:t>Deer eat </a:t>
            </a:r>
            <a:r>
              <a:rPr lang="en-US" sz="2400" u="sng" dirty="0" smtClean="0">
                <a:solidFill>
                  <a:schemeClr val="tx1"/>
                </a:solidFill>
              </a:rPr>
              <a:t>plants, moss, leaves, and bark</a:t>
            </a:r>
            <a:r>
              <a:rPr lang="en-US" sz="2400" dirty="0" smtClean="0">
                <a:solidFill>
                  <a:schemeClr val="tx1"/>
                </a:solidFill>
              </a:rPr>
              <a:t>.</a:t>
            </a:r>
            <a:endParaRPr lang="en-US" sz="2400"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slide(fromBottom)">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Uses for Commas</a:t>
            </a:r>
            <a:endParaRPr lang="en-US" dirty="0"/>
          </a:p>
        </p:txBody>
      </p:sp>
      <p:graphicFrame>
        <p:nvGraphicFramePr>
          <p:cNvPr id="7" name="Content Placeholder 6"/>
          <p:cNvGraphicFramePr>
            <a:graphicFrameLocks noGrp="1"/>
          </p:cNvGraphicFramePr>
          <p:nvPr>
            <p:ph idx="1"/>
          </p:nvPr>
        </p:nvGraphicFramePr>
        <p:xfrm>
          <a:off x="867354" y="2286000"/>
          <a:ext cx="7616278" cy="3388360"/>
        </p:xfrm>
        <a:graphic>
          <a:graphicData uri="http://schemas.openxmlformats.org/drawingml/2006/table">
            <a:tbl>
              <a:tblPr firstRow="1" bandRow="1">
                <a:tableStyleId>{5C22544A-7EE6-4342-B048-85BDC9FD1C3A}</a:tableStyleId>
              </a:tblPr>
              <a:tblGrid>
                <a:gridCol w="2538759"/>
                <a:gridCol w="2772963"/>
                <a:gridCol w="2304556"/>
              </a:tblGrid>
              <a:tr h="370840">
                <a:tc>
                  <a:txBody>
                    <a:bodyPr/>
                    <a:lstStyle/>
                    <a:p>
                      <a:pPr algn="ctr"/>
                      <a:r>
                        <a:rPr lang="en-US" dirty="0" smtClean="0"/>
                        <a:t>Sentence element</a:t>
                      </a:r>
                      <a:endParaRPr lang="en-US" dirty="0"/>
                    </a:p>
                  </a:txBody>
                  <a:tcPr marL="135016" marR="135016"/>
                </a:tc>
                <a:tc>
                  <a:txBody>
                    <a:bodyPr/>
                    <a:lstStyle/>
                    <a:p>
                      <a:pPr algn="ctr"/>
                      <a:r>
                        <a:rPr lang="en-US" dirty="0" smtClean="0"/>
                        <a:t>Explanation</a:t>
                      </a:r>
                      <a:endParaRPr lang="en-US" dirty="0"/>
                    </a:p>
                  </a:txBody>
                  <a:tcPr marL="135016" marR="135016"/>
                </a:tc>
                <a:tc>
                  <a:txBody>
                    <a:bodyPr/>
                    <a:lstStyle/>
                    <a:p>
                      <a:pPr algn="ctr"/>
                      <a:r>
                        <a:rPr lang="en-US" dirty="0" smtClean="0"/>
                        <a:t>Comma use</a:t>
                      </a:r>
                      <a:endParaRPr lang="en-US" dirty="0"/>
                    </a:p>
                  </a:txBody>
                  <a:tcPr marL="135016" marR="135016"/>
                </a:tc>
              </a:tr>
              <a:tr h="370840">
                <a:tc>
                  <a:txBody>
                    <a:bodyPr/>
                    <a:lstStyle/>
                    <a:p>
                      <a:r>
                        <a:rPr lang="en-US" dirty="0" smtClean="0"/>
                        <a:t>Series</a:t>
                      </a:r>
                      <a:endParaRPr lang="en-US" dirty="0"/>
                    </a:p>
                  </a:txBody>
                  <a:tcPr marL="135016" marR="135016"/>
                </a:tc>
                <a:tc>
                  <a:txBody>
                    <a:bodyPr/>
                    <a:lstStyle/>
                    <a:p>
                      <a:r>
                        <a:rPr lang="en-US" dirty="0" smtClean="0"/>
                        <a:t>List with 3 or more items</a:t>
                      </a:r>
                      <a:endParaRPr lang="en-US" dirty="0"/>
                    </a:p>
                  </a:txBody>
                  <a:tcPr marL="135016" marR="135016"/>
                </a:tc>
                <a:tc>
                  <a:txBody>
                    <a:bodyPr/>
                    <a:lstStyle/>
                    <a:p>
                      <a:r>
                        <a:rPr lang="en-US" dirty="0" smtClean="0"/>
                        <a:t>The girls played soccer, explored the woods, and watched deer.</a:t>
                      </a:r>
                      <a:endParaRPr lang="en-US" dirty="0"/>
                    </a:p>
                  </a:txBody>
                  <a:tcPr marL="135016" marR="135016"/>
                </a:tc>
              </a:tr>
              <a:tr h="370840">
                <a:tc>
                  <a:txBody>
                    <a:bodyPr/>
                    <a:lstStyle/>
                    <a:p>
                      <a:r>
                        <a:rPr lang="en-US" dirty="0" smtClean="0"/>
                        <a:t>Dates</a:t>
                      </a:r>
                      <a:endParaRPr lang="en-US" dirty="0"/>
                    </a:p>
                  </a:txBody>
                  <a:tcPr marL="135016" marR="135016"/>
                </a:tc>
                <a:tc>
                  <a:txBody>
                    <a:bodyPr/>
                    <a:lstStyle/>
                    <a:p>
                      <a:r>
                        <a:rPr lang="en-US" dirty="0" smtClean="0"/>
                        <a:t>Month, day, and year in a sentence</a:t>
                      </a:r>
                      <a:endParaRPr lang="en-US" dirty="0"/>
                    </a:p>
                  </a:txBody>
                  <a:tcPr marL="135016" marR="135016"/>
                </a:tc>
                <a:tc>
                  <a:txBody>
                    <a:bodyPr/>
                    <a:lstStyle/>
                    <a:p>
                      <a:r>
                        <a:rPr lang="en-US" dirty="0" smtClean="0"/>
                        <a:t>We had the party on June 30, 2009.</a:t>
                      </a:r>
                      <a:endParaRPr lang="en-US" dirty="0"/>
                    </a:p>
                  </a:txBody>
                  <a:tcPr marL="135016" marR="135016"/>
                </a:tc>
              </a:tr>
              <a:tr h="370840">
                <a:tc>
                  <a:txBody>
                    <a:bodyPr/>
                    <a:lstStyle/>
                    <a:p>
                      <a:r>
                        <a:rPr lang="en-US" dirty="0" smtClean="0"/>
                        <a:t>Address</a:t>
                      </a:r>
                      <a:endParaRPr lang="en-US" dirty="0"/>
                    </a:p>
                  </a:txBody>
                  <a:tcPr marL="135016" marR="135016"/>
                </a:tc>
                <a:tc>
                  <a:txBody>
                    <a:bodyPr/>
                    <a:lstStyle/>
                    <a:p>
                      <a:r>
                        <a:rPr lang="en-US" dirty="0" smtClean="0"/>
                        <a:t>City/state</a:t>
                      </a:r>
                      <a:r>
                        <a:rPr lang="en-US" baseline="0" dirty="0" smtClean="0"/>
                        <a:t> or street address + city/state</a:t>
                      </a:r>
                      <a:endParaRPr lang="en-US" dirty="0"/>
                    </a:p>
                  </a:txBody>
                  <a:tcPr marL="135016" marR="135016"/>
                </a:tc>
                <a:tc>
                  <a:txBody>
                    <a:bodyPr/>
                    <a:lstStyle/>
                    <a:p>
                      <a:r>
                        <a:rPr lang="en-US" dirty="0" smtClean="0"/>
                        <a:t>Her grandfather’s cabin is on a</a:t>
                      </a:r>
                      <a:r>
                        <a:rPr lang="en-US" baseline="0" dirty="0" smtClean="0"/>
                        <a:t> large lake in Portage, Wisconsin.</a:t>
                      </a:r>
                      <a:endParaRPr lang="en-US" dirty="0"/>
                    </a:p>
                  </a:txBody>
                  <a:tcPr marL="135016" marR="135016"/>
                </a:tc>
              </a:tr>
            </a:tbl>
          </a:graphicData>
        </a:graphic>
      </p:graphicFrame>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Text Placeholder 2"/>
          <p:cNvSpPr>
            <a:spLocks noGrp="1"/>
          </p:cNvSpPr>
          <p:nvPr>
            <p:ph type="body" idx="1"/>
          </p:nvPr>
        </p:nvSpPr>
        <p:spPr/>
        <p:txBody>
          <a:bodyPr/>
          <a:lstStyle/>
          <a:p>
            <a:r>
              <a:rPr lang="en-US" dirty="0" smtClean="0"/>
              <a:t>Magazine</a:t>
            </a:r>
            <a:endParaRPr lang="en-US" dirty="0"/>
          </a:p>
        </p:txBody>
      </p:sp>
      <p:sp>
        <p:nvSpPr>
          <p:cNvPr id="4" name="Content Placeholder 3"/>
          <p:cNvSpPr>
            <a:spLocks noGrp="1"/>
          </p:cNvSpPr>
          <p:nvPr>
            <p:ph sz="half" idx="2"/>
          </p:nvPr>
        </p:nvSpPr>
        <p:spPr>
          <a:xfrm>
            <a:off x="663388" y="2797174"/>
            <a:ext cx="3657600" cy="3816865"/>
          </a:xfrm>
        </p:spPr>
        <p:txBody>
          <a:bodyPr>
            <a:normAutofit fontScale="85000" lnSpcReduction="20000"/>
          </a:bodyPr>
          <a:lstStyle/>
          <a:p>
            <a:r>
              <a:rPr lang="en-US" b="1" dirty="0" smtClean="0"/>
              <a:t>Vocabulary and Oral Language</a:t>
            </a:r>
          </a:p>
          <a:p>
            <a:pPr lvl="1"/>
            <a:r>
              <a:rPr lang="en-US" dirty="0" smtClean="0"/>
              <a:t>Read aloud “Fossils” (T144)</a:t>
            </a:r>
          </a:p>
          <a:p>
            <a:pPr lvl="1"/>
            <a:r>
              <a:rPr lang="en-US" dirty="0" smtClean="0">
                <a:hlinkClick r:id="rId2" action="ppaction://hlinksldjump"/>
              </a:rPr>
              <a:t>Develop background (T147)</a:t>
            </a:r>
            <a:endParaRPr lang="en-US" dirty="0" smtClean="0"/>
          </a:p>
          <a:p>
            <a:r>
              <a:rPr lang="en-US" b="1" dirty="0" smtClean="0"/>
              <a:t>Comprehension</a:t>
            </a:r>
          </a:p>
          <a:p>
            <a:pPr lvl="1"/>
            <a:r>
              <a:rPr lang="en-US" dirty="0" smtClean="0">
                <a:hlinkClick r:id="rId3" action="ppaction://hlinksldjump"/>
              </a:rPr>
              <a:t>Conclusions/Generalizations (T148)</a:t>
            </a:r>
            <a:endParaRPr lang="en-US" dirty="0" smtClean="0"/>
          </a:p>
          <a:p>
            <a:r>
              <a:rPr lang="en-US" b="1" dirty="0" smtClean="0"/>
              <a:t>Spelling</a:t>
            </a:r>
          </a:p>
          <a:p>
            <a:pPr lvl="1"/>
            <a:r>
              <a:rPr lang="en-US" dirty="0" smtClean="0"/>
              <a:t>Day 1 (T172)</a:t>
            </a:r>
          </a:p>
          <a:p>
            <a:r>
              <a:rPr lang="en-US" b="1" dirty="0" smtClean="0"/>
              <a:t>Grammar</a:t>
            </a:r>
          </a:p>
          <a:p>
            <a:pPr lvl="1"/>
            <a:r>
              <a:rPr lang="en-US" dirty="0" smtClean="0">
                <a:hlinkClick r:id="rId4" action="ppaction://hlinksldjump"/>
              </a:rPr>
              <a:t>Day 1 (T174)</a:t>
            </a:r>
            <a:endParaRPr lang="en-US" dirty="0" smtClean="0"/>
          </a:p>
          <a:p>
            <a:r>
              <a:rPr lang="en-US" b="1" dirty="0" smtClean="0"/>
              <a:t>Writing</a:t>
            </a:r>
          </a:p>
          <a:p>
            <a:pPr lvl="1"/>
            <a:r>
              <a:rPr lang="en-US" dirty="0" smtClean="0">
                <a:hlinkClick r:id="rId5" action="ppaction://hlinksldjump"/>
              </a:rPr>
              <a:t>Day 1 (T176)</a:t>
            </a:r>
            <a:endParaRPr lang="en-US" dirty="0"/>
          </a:p>
        </p:txBody>
      </p:sp>
      <p:sp>
        <p:nvSpPr>
          <p:cNvPr id="5" name="Text Placeholder 4"/>
          <p:cNvSpPr>
            <a:spLocks noGrp="1"/>
          </p:cNvSpPr>
          <p:nvPr>
            <p:ph type="body" sz="quarter" idx="3"/>
          </p:nvPr>
        </p:nvSpPr>
        <p:spPr/>
        <p:txBody>
          <a:bodyPr/>
          <a:lstStyle/>
          <a:p>
            <a:r>
              <a:rPr lang="en-US" dirty="0" smtClean="0"/>
              <a:t>Novels</a:t>
            </a:r>
            <a:endParaRPr lang="en-US" dirty="0"/>
          </a:p>
        </p:txBody>
      </p:sp>
      <p:sp>
        <p:nvSpPr>
          <p:cNvPr id="6" name="Content Placeholder 5"/>
          <p:cNvSpPr>
            <a:spLocks noGrp="1"/>
          </p:cNvSpPr>
          <p:nvPr>
            <p:ph sz="quarter" idx="4"/>
          </p:nvPr>
        </p:nvSpPr>
        <p:spPr/>
        <p:txBody>
          <a:bodyPr/>
          <a:lstStyle/>
          <a:p>
            <a:r>
              <a:rPr lang="en-US" b="1" dirty="0" smtClean="0">
                <a:hlinkClick r:id="rId6" action="ppaction://hlinksldjump"/>
              </a:rPr>
              <a:t>Mysteries of the Mummy Kids</a:t>
            </a:r>
            <a:endParaRPr lang="en-US" b="1" dirty="0" smtClean="0"/>
          </a:p>
          <a:p>
            <a:r>
              <a:rPr lang="en-US" b="1" dirty="0" smtClean="0">
                <a:hlinkClick r:id="rId7" action="ppaction://hlinksldjump"/>
              </a:rPr>
              <a:t>Skunk Scout</a:t>
            </a:r>
            <a:endParaRPr lang="en-US" b="1" dirty="0" smtClean="0"/>
          </a:p>
          <a:p>
            <a:r>
              <a:rPr lang="en-US" b="1" dirty="0" err="1" smtClean="0">
                <a:hlinkClick r:id="rId8" action="ppaction://hlinksldjump"/>
              </a:rPr>
              <a:t>Frindle</a:t>
            </a:r>
            <a:endParaRPr lang="en-US" b="1"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Uses for Commas</a:t>
            </a:r>
            <a:endParaRPr lang="en-US" dirty="0"/>
          </a:p>
        </p:txBody>
      </p:sp>
      <p:sp>
        <p:nvSpPr>
          <p:cNvPr id="3" name="Text Placeholder 2"/>
          <p:cNvSpPr>
            <a:spLocks noGrp="1"/>
          </p:cNvSpPr>
          <p:nvPr>
            <p:ph type="body" idx="1"/>
          </p:nvPr>
        </p:nvSpPr>
        <p:spPr/>
        <p:txBody>
          <a:bodyPr/>
          <a:lstStyle/>
          <a:p>
            <a:r>
              <a:rPr lang="en-US" dirty="0" smtClean="0"/>
              <a:t>I do	</a:t>
            </a:r>
            <a:endParaRPr lang="en-US" dirty="0"/>
          </a:p>
        </p:txBody>
      </p:sp>
      <p:sp>
        <p:nvSpPr>
          <p:cNvPr id="4" name="Content Placeholder 3"/>
          <p:cNvSpPr>
            <a:spLocks noGrp="1"/>
          </p:cNvSpPr>
          <p:nvPr>
            <p:ph sz="half" idx="2"/>
          </p:nvPr>
        </p:nvSpPr>
        <p:spPr/>
        <p:txBody>
          <a:bodyPr>
            <a:normAutofit/>
          </a:bodyPr>
          <a:lstStyle/>
          <a:p>
            <a:r>
              <a:rPr lang="en-US" sz="2400" dirty="0" smtClean="0"/>
              <a:t>A flying soccer ball noisy children or the small dog on a chair may have frightened the deer.</a:t>
            </a:r>
            <a:endParaRPr lang="en-US" sz="2400" dirty="0"/>
          </a:p>
        </p:txBody>
      </p:sp>
      <p:sp>
        <p:nvSpPr>
          <p:cNvPr id="5" name="Text Placeholder 4"/>
          <p:cNvSpPr>
            <a:spLocks noGrp="1"/>
          </p:cNvSpPr>
          <p:nvPr>
            <p:ph type="body" sz="quarter" idx="3"/>
          </p:nvPr>
        </p:nvSpPr>
        <p:spPr/>
        <p:txBody>
          <a:bodyPr/>
          <a:lstStyle/>
          <a:p>
            <a:r>
              <a:rPr lang="en-US" dirty="0" smtClean="0"/>
              <a:t>We do</a:t>
            </a:r>
            <a:endParaRPr lang="en-US" dirty="0"/>
          </a:p>
        </p:txBody>
      </p:sp>
      <p:sp>
        <p:nvSpPr>
          <p:cNvPr id="6" name="Content Placeholder 5"/>
          <p:cNvSpPr>
            <a:spLocks noGrp="1"/>
          </p:cNvSpPr>
          <p:nvPr>
            <p:ph sz="quarter" idx="4"/>
          </p:nvPr>
        </p:nvSpPr>
        <p:spPr/>
        <p:txBody>
          <a:bodyPr>
            <a:normAutofit/>
          </a:bodyPr>
          <a:lstStyle/>
          <a:p>
            <a:r>
              <a:rPr lang="en-US" sz="2400" dirty="0" smtClean="0"/>
              <a:t>Mom Grandfather and I quietly watched the deer feed.</a:t>
            </a:r>
            <a:endParaRPr lang="en-US"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Uses for Commas</a:t>
            </a:r>
            <a:endParaRPr lang="en-US" dirty="0"/>
          </a:p>
        </p:txBody>
      </p:sp>
      <p:sp>
        <p:nvSpPr>
          <p:cNvPr id="3" name="Text Placeholder 2"/>
          <p:cNvSpPr>
            <a:spLocks noGrp="1"/>
          </p:cNvSpPr>
          <p:nvPr>
            <p:ph type="body" idx="1"/>
          </p:nvPr>
        </p:nvSpPr>
        <p:spPr/>
        <p:txBody>
          <a:bodyPr/>
          <a:lstStyle/>
          <a:p>
            <a:r>
              <a:rPr lang="en-US" dirty="0" smtClean="0"/>
              <a:t>Closure</a:t>
            </a:r>
            <a:endParaRPr lang="en-US" dirty="0"/>
          </a:p>
        </p:txBody>
      </p:sp>
      <p:sp>
        <p:nvSpPr>
          <p:cNvPr id="4" name="Content Placeholder 3"/>
          <p:cNvSpPr>
            <a:spLocks noGrp="1"/>
          </p:cNvSpPr>
          <p:nvPr>
            <p:ph sz="half" idx="2"/>
          </p:nvPr>
        </p:nvSpPr>
        <p:spPr>
          <a:xfrm>
            <a:off x="663388" y="2770496"/>
            <a:ext cx="3657600" cy="3704138"/>
          </a:xfrm>
        </p:spPr>
        <p:txBody>
          <a:bodyPr>
            <a:normAutofit fontScale="92500" lnSpcReduction="10000"/>
          </a:bodyPr>
          <a:lstStyle/>
          <a:p>
            <a:r>
              <a:rPr lang="en-US" sz="2400" dirty="0" smtClean="0"/>
              <a:t>When do we use commas in a sentence?</a:t>
            </a:r>
          </a:p>
          <a:p>
            <a:r>
              <a:rPr lang="en-US" sz="2400" dirty="0" smtClean="0"/>
              <a:t>Place commas in the following sentence:</a:t>
            </a:r>
          </a:p>
          <a:p>
            <a:pPr lvl="1"/>
            <a:r>
              <a:rPr lang="en-US" sz="2400" dirty="0" smtClean="0"/>
              <a:t>We will be leaving on July 6 2009, to return to St. Paul Minnesota.</a:t>
            </a:r>
          </a:p>
          <a:p>
            <a:r>
              <a:rPr lang="en-US" sz="2400" dirty="0" smtClean="0"/>
              <a:t>What is one thing you learned today about commas?</a:t>
            </a:r>
            <a:endParaRPr lang="en-US" sz="2400" dirty="0"/>
          </a:p>
        </p:txBody>
      </p:sp>
      <p:sp>
        <p:nvSpPr>
          <p:cNvPr id="5" name="Text Placeholder 4"/>
          <p:cNvSpPr>
            <a:spLocks noGrp="1"/>
          </p:cNvSpPr>
          <p:nvPr>
            <p:ph type="body" sz="quarter" idx="3"/>
          </p:nvPr>
        </p:nvSpPr>
        <p:spPr>
          <a:xfrm>
            <a:off x="4826001" y="1779293"/>
            <a:ext cx="3657600" cy="730415"/>
          </a:xfrm>
        </p:spPr>
        <p:txBody>
          <a:bodyPr/>
          <a:lstStyle/>
          <a:p>
            <a:r>
              <a:rPr lang="en-US" dirty="0" smtClean="0"/>
              <a:t>Independent Practice</a:t>
            </a:r>
            <a:endParaRPr lang="en-US" dirty="0"/>
          </a:p>
        </p:txBody>
      </p:sp>
      <p:sp>
        <p:nvSpPr>
          <p:cNvPr id="6" name="Content Placeholder 5"/>
          <p:cNvSpPr>
            <a:spLocks noGrp="1"/>
          </p:cNvSpPr>
          <p:nvPr>
            <p:ph sz="quarter" idx="4"/>
          </p:nvPr>
        </p:nvSpPr>
        <p:spPr>
          <a:xfrm>
            <a:off x="4828032" y="2509708"/>
            <a:ext cx="3657600" cy="3964926"/>
          </a:xfrm>
        </p:spPr>
        <p:txBody>
          <a:bodyPr>
            <a:normAutofit fontScale="92500" lnSpcReduction="20000"/>
          </a:bodyPr>
          <a:lstStyle/>
          <a:p>
            <a:r>
              <a:rPr lang="en-US" sz="2200" dirty="0" smtClean="0"/>
              <a:t>Female deer are called does cows or hinds.</a:t>
            </a:r>
          </a:p>
          <a:p>
            <a:r>
              <a:rPr lang="en-US" sz="2200" dirty="0" smtClean="0"/>
              <a:t>A road between Evansville Indiana and Lawrenceville Illinois, has many deer crossings.</a:t>
            </a:r>
          </a:p>
          <a:p>
            <a:r>
              <a:rPr lang="en-US" sz="2200" dirty="0" smtClean="0"/>
              <a:t>On the evening of September 9 2010, I counted 4 bucks 12 does and 8 fawns.</a:t>
            </a:r>
          </a:p>
          <a:p>
            <a:r>
              <a:rPr lang="en-US" sz="2200" dirty="0" smtClean="0"/>
              <a:t>Deer have good night vision a keen sense of smell and excellent hearing.</a:t>
            </a:r>
            <a:endParaRPr lang="en-US" sz="2200" dirty="0"/>
          </a:p>
        </p:txBody>
      </p:sp>
      <p:sp>
        <p:nvSpPr>
          <p:cNvPr id="7" name="TextBox 6"/>
          <p:cNvSpPr txBox="1"/>
          <p:nvPr/>
        </p:nvSpPr>
        <p:spPr>
          <a:xfrm>
            <a:off x="6396734" y="6491332"/>
            <a:ext cx="1621620" cy="369332"/>
          </a:xfrm>
          <a:prstGeom prst="rect">
            <a:avLst/>
          </a:prstGeom>
          <a:noFill/>
        </p:spPr>
        <p:txBody>
          <a:bodyPr wrap="none" rtlCol="0">
            <a:spAutoFit/>
          </a:bodyPr>
          <a:lstStyle/>
          <a:p>
            <a:r>
              <a:rPr lang="en-US" dirty="0" smtClean="0">
                <a:hlinkClick r:id="rId2" action="ppaction://hlinksldjump"/>
              </a:rPr>
              <a:t>Back to Day 2</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lide(fromBottom)">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slide(fromBottom)">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slide(fromBottom)">
                                      <p:cBhvr>
                                        <p:cTn id="25" dur="500"/>
                                        <p:tgtEl>
                                          <p:spTgt spid="6">
                                            <p:txEl>
                                              <p:pRg st="0" end="0"/>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slide(fromBottom)">
                                      <p:cBhvr>
                                        <p:cTn id="28" dur="500"/>
                                        <p:tgtEl>
                                          <p:spTgt spid="6">
                                            <p:txEl>
                                              <p:pRg st="1" end="1"/>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slide(fromBottom)">
                                      <p:cBhvr>
                                        <p:cTn id="31" dur="500"/>
                                        <p:tgtEl>
                                          <p:spTgt spid="6">
                                            <p:txEl>
                                              <p:pRg st="2" end="2"/>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slide(fromBottom)">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lide(fromBottom)">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the Focus Trait: </a:t>
            </a:r>
            <a:r>
              <a:rPr lang="en-US" sz="4200" dirty="0" smtClean="0"/>
              <a:t>Predicting Possible Objections</a:t>
            </a:r>
            <a:endParaRPr lang="en-US" sz="4200" dirty="0"/>
          </a:p>
        </p:txBody>
      </p:sp>
      <p:sp>
        <p:nvSpPr>
          <p:cNvPr id="3" name="Text Placeholder 2"/>
          <p:cNvSpPr>
            <a:spLocks noGrp="1"/>
          </p:cNvSpPr>
          <p:nvPr>
            <p:ph type="body" idx="1"/>
          </p:nvPr>
        </p:nvSpPr>
        <p:spPr/>
        <p:txBody>
          <a:bodyPr/>
          <a:lstStyle/>
          <a:p>
            <a:r>
              <a:rPr lang="en-US" dirty="0" smtClean="0"/>
              <a:t>Importance</a:t>
            </a:r>
            <a:endParaRPr lang="en-US" dirty="0"/>
          </a:p>
        </p:txBody>
      </p:sp>
      <p:sp>
        <p:nvSpPr>
          <p:cNvPr id="4" name="Content Placeholder 3"/>
          <p:cNvSpPr>
            <a:spLocks noGrp="1"/>
          </p:cNvSpPr>
          <p:nvPr>
            <p:ph sz="half" idx="2"/>
          </p:nvPr>
        </p:nvSpPr>
        <p:spPr/>
        <p:txBody>
          <a:bodyPr>
            <a:normAutofit/>
          </a:bodyPr>
          <a:lstStyle/>
          <a:p>
            <a:r>
              <a:rPr lang="en-US" sz="2400" dirty="0" smtClean="0"/>
              <a:t>It is important to predict and respond to readers’ possible objections.</a:t>
            </a:r>
          </a:p>
          <a:p>
            <a:r>
              <a:rPr lang="en-US" sz="2400" dirty="0" smtClean="0"/>
              <a:t>This will help you persuade readers to do what you want them to.</a:t>
            </a:r>
            <a:endParaRPr lang="en-US" sz="2400" dirty="0"/>
          </a:p>
        </p:txBody>
      </p:sp>
      <p:sp>
        <p:nvSpPr>
          <p:cNvPr id="5" name="Text Placeholder 4"/>
          <p:cNvSpPr>
            <a:spLocks noGrp="1"/>
          </p:cNvSpPr>
          <p:nvPr>
            <p:ph type="body" sz="quarter" idx="3"/>
          </p:nvPr>
        </p:nvSpPr>
        <p:spPr/>
        <p:txBody>
          <a:bodyPr/>
          <a:lstStyle/>
          <a:p>
            <a:r>
              <a:rPr lang="en-US" dirty="0" smtClean="0"/>
              <a:t>Skill</a:t>
            </a:r>
            <a:endParaRPr lang="en-US" dirty="0"/>
          </a:p>
        </p:txBody>
      </p:sp>
      <p:sp>
        <p:nvSpPr>
          <p:cNvPr id="6" name="Content Placeholder 5"/>
          <p:cNvSpPr>
            <a:spLocks noGrp="1"/>
          </p:cNvSpPr>
          <p:nvPr>
            <p:ph sz="quarter" idx="4"/>
          </p:nvPr>
        </p:nvSpPr>
        <p:spPr/>
        <p:txBody>
          <a:bodyPr>
            <a:normAutofit/>
          </a:bodyPr>
          <a:lstStyle/>
          <a:p>
            <a:r>
              <a:rPr lang="en-US" sz="2400" dirty="0" smtClean="0"/>
              <a:t>Use positive, confident language to answer the possible objections.</a:t>
            </a:r>
            <a:endParaRPr lang="en-US" sz="2400" dirty="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the Focus Trait: </a:t>
            </a:r>
            <a:r>
              <a:rPr lang="en-US" sz="4200" dirty="0" smtClean="0"/>
              <a:t>Predicting Possible Objections</a:t>
            </a:r>
            <a:endParaRPr lang="en-US" sz="4200" dirty="0"/>
          </a:p>
        </p:txBody>
      </p:sp>
      <p:sp>
        <p:nvSpPr>
          <p:cNvPr id="3" name="Text Placeholder 2"/>
          <p:cNvSpPr>
            <a:spLocks noGrp="1"/>
          </p:cNvSpPr>
          <p:nvPr>
            <p:ph type="body" idx="1"/>
          </p:nvPr>
        </p:nvSpPr>
        <p:spPr/>
        <p:txBody>
          <a:bodyPr/>
          <a:lstStyle/>
          <a:p>
            <a:r>
              <a:rPr lang="en-US" dirty="0" smtClean="0"/>
              <a:t>“The Case of the Missing Deer”</a:t>
            </a:r>
            <a:endParaRPr lang="en-US" dirty="0"/>
          </a:p>
        </p:txBody>
      </p:sp>
      <p:sp>
        <p:nvSpPr>
          <p:cNvPr id="4" name="Content Placeholder 3"/>
          <p:cNvSpPr>
            <a:spLocks noGrp="1"/>
          </p:cNvSpPr>
          <p:nvPr>
            <p:ph sz="half" idx="2"/>
          </p:nvPr>
        </p:nvSpPr>
        <p:spPr/>
        <p:txBody>
          <a:bodyPr>
            <a:normAutofit/>
          </a:bodyPr>
          <a:lstStyle/>
          <a:p>
            <a:r>
              <a:rPr lang="en-US" sz="2200" b="1" dirty="0" smtClean="0"/>
              <a:t>Possible objection:</a:t>
            </a:r>
            <a:r>
              <a:rPr lang="en-US" sz="2200" dirty="0" smtClean="0"/>
              <a:t> The cabin sounds nice, but what if I don’t see any deer?”</a:t>
            </a:r>
          </a:p>
          <a:p>
            <a:endParaRPr lang="en-US" sz="2200" b="1" dirty="0"/>
          </a:p>
        </p:txBody>
      </p:sp>
      <p:sp>
        <p:nvSpPr>
          <p:cNvPr id="5" name="Text Placeholder 4"/>
          <p:cNvSpPr>
            <a:spLocks noGrp="1"/>
          </p:cNvSpPr>
          <p:nvPr>
            <p:ph type="body" sz="quarter" idx="3"/>
          </p:nvPr>
        </p:nvSpPr>
        <p:spPr/>
        <p:txBody>
          <a:bodyPr/>
          <a:lstStyle/>
          <a:p>
            <a:r>
              <a:rPr lang="en-US" dirty="0" smtClean="0"/>
              <a:t>Examples</a:t>
            </a:r>
            <a:endParaRPr lang="en-US" dirty="0"/>
          </a:p>
        </p:txBody>
      </p:sp>
      <p:graphicFrame>
        <p:nvGraphicFramePr>
          <p:cNvPr id="8" name="Content Placeholder 7"/>
          <p:cNvGraphicFramePr>
            <a:graphicFrameLocks noGrp="1"/>
          </p:cNvGraphicFramePr>
          <p:nvPr>
            <p:ph sz="quarter" idx="4"/>
          </p:nvPr>
        </p:nvGraphicFramePr>
        <p:xfrm>
          <a:off x="4642170" y="2770496"/>
          <a:ext cx="4096146" cy="3474720"/>
        </p:xfrm>
        <a:graphic>
          <a:graphicData uri="http://schemas.openxmlformats.org/drawingml/2006/table">
            <a:tbl>
              <a:tblPr firstRow="1" bandRow="1">
                <a:tableStyleId>{5C22544A-7EE6-4342-B048-85BDC9FD1C3A}</a:tableStyleId>
              </a:tblPr>
              <a:tblGrid>
                <a:gridCol w="2048073"/>
                <a:gridCol w="2048073"/>
              </a:tblGrid>
              <a:tr h="370840">
                <a:tc>
                  <a:txBody>
                    <a:bodyPr/>
                    <a:lstStyle/>
                    <a:p>
                      <a:pPr algn="ctr"/>
                      <a:r>
                        <a:rPr lang="en-US" dirty="0" smtClean="0"/>
                        <a:t>Weak Response</a:t>
                      </a:r>
                      <a:endParaRPr lang="en-US" dirty="0"/>
                    </a:p>
                  </a:txBody>
                  <a:tcPr/>
                </a:tc>
                <a:tc>
                  <a:txBody>
                    <a:bodyPr/>
                    <a:lstStyle/>
                    <a:p>
                      <a:pPr algn="ctr"/>
                      <a:r>
                        <a:rPr lang="en-US" dirty="0" smtClean="0"/>
                        <a:t>Strong Response</a:t>
                      </a:r>
                      <a:endParaRPr lang="en-US" dirty="0"/>
                    </a:p>
                  </a:txBody>
                  <a:tcPr/>
                </a:tc>
              </a:tr>
              <a:tr h="370840">
                <a:tc>
                  <a:txBody>
                    <a:bodyPr/>
                    <a:lstStyle/>
                    <a:p>
                      <a:r>
                        <a:rPr lang="en-US" dirty="0" smtClean="0"/>
                        <a:t>You might see a deer</a:t>
                      </a:r>
                      <a:r>
                        <a:rPr lang="en-US" baseline="0" dirty="0" smtClean="0"/>
                        <a:t> if you are lucky, but maybe not for the first few days.</a:t>
                      </a:r>
                      <a:endParaRPr lang="en-US" dirty="0"/>
                    </a:p>
                  </a:txBody>
                  <a:tcPr/>
                </a:tc>
                <a:tc>
                  <a:txBody>
                    <a:bodyPr/>
                    <a:lstStyle/>
                    <a:p>
                      <a:r>
                        <a:rPr lang="en-US" dirty="0" smtClean="0"/>
                        <a:t>You might think you’ll never glimpse a deer, but</a:t>
                      </a:r>
                      <a:r>
                        <a:rPr lang="en-US" baseline="0" dirty="0" smtClean="0"/>
                        <a:t> if you set out snacks and have a little patience, you will almost definitely see deer arrive around dusk.</a:t>
                      </a:r>
                      <a:endParaRPr lang="en-US" dirty="0"/>
                    </a:p>
                  </a:txBody>
                  <a:tcPr/>
                </a:tc>
              </a:tr>
            </a:tbl>
          </a:graphicData>
        </a:graphic>
      </p:graphicFrame>
      <p:sp>
        <p:nvSpPr>
          <p:cNvPr id="9" name="TextBox 8"/>
          <p:cNvSpPr txBox="1"/>
          <p:nvPr/>
        </p:nvSpPr>
        <p:spPr>
          <a:xfrm>
            <a:off x="1157266" y="4894699"/>
            <a:ext cx="3484904" cy="769441"/>
          </a:xfrm>
          <a:prstGeom prst="rect">
            <a:avLst/>
          </a:prstGeom>
          <a:noFill/>
        </p:spPr>
        <p:txBody>
          <a:bodyPr wrap="square" rtlCol="0">
            <a:spAutoFit/>
          </a:bodyPr>
          <a:lstStyle/>
          <a:p>
            <a:r>
              <a:rPr lang="en-US" sz="2200" dirty="0" smtClean="0">
                <a:solidFill>
                  <a:schemeClr val="accent5"/>
                </a:solidFill>
              </a:rPr>
              <a:t>Why is the second example stronger?</a:t>
            </a:r>
            <a:endParaRPr lang="en-US" sz="2200" dirty="0">
              <a:solidFill>
                <a:schemeClr val="accent5"/>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the Focus Trait: </a:t>
            </a:r>
            <a:r>
              <a:rPr lang="en-US" sz="4200" dirty="0" smtClean="0"/>
              <a:t>Predicting Possible Objections</a:t>
            </a:r>
            <a:endParaRPr lang="en-US" sz="4200" dirty="0"/>
          </a:p>
        </p:txBody>
      </p:sp>
      <p:sp>
        <p:nvSpPr>
          <p:cNvPr id="3" name="Text Placeholder 2"/>
          <p:cNvSpPr>
            <a:spLocks noGrp="1"/>
          </p:cNvSpPr>
          <p:nvPr>
            <p:ph type="body" idx="1"/>
          </p:nvPr>
        </p:nvSpPr>
        <p:spPr/>
        <p:txBody>
          <a:bodyPr/>
          <a:lstStyle/>
          <a:p>
            <a:r>
              <a:rPr lang="en-US" dirty="0" smtClean="0"/>
              <a:t>Apply </a:t>
            </a:r>
            <a:endParaRPr lang="en-US" dirty="0"/>
          </a:p>
        </p:txBody>
      </p:sp>
      <p:sp>
        <p:nvSpPr>
          <p:cNvPr id="4" name="Content Placeholder 3"/>
          <p:cNvSpPr>
            <a:spLocks noGrp="1"/>
          </p:cNvSpPr>
          <p:nvPr>
            <p:ph sz="half" idx="2"/>
          </p:nvPr>
        </p:nvSpPr>
        <p:spPr/>
        <p:txBody>
          <a:bodyPr>
            <a:normAutofit/>
          </a:bodyPr>
          <a:lstStyle/>
          <a:p>
            <a:r>
              <a:rPr lang="en-US" sz="2400" i="1" dirty="0" smtClean="0"/>
              <a:t>You might not like the country, but it’s nice.</a:t>
            </a:r>
          </a:p>
          <a:p>
            <a:r>
              <a:rPr lang="en-US" sz="2400" dirty="0" smtClean="0"/>
              <a:t>What positive language could you use to address an objection to the country?</a:t>
            </a:r>
            <a:endParaRPr lang="en-US" sz="2400" dirty="0"/>
          </a:p>
        </p:txBody>
      </p:sp>
      <p:sp>
        <p:nvSpPr>
          <p:cNvPr id="5" name="Text Placeholder 4"/>
          <p:cNvSpPr>
            <a:spLocks noGrp="1"/>
          </p:cNvSpPr>
          <p:nvPr>
            <p:ph type="body" sz="quarter" idx="3"/>
          </p:nvPr>
        </p:nvSpPr>
        <p:spPr/>
        <p:txBody>
          <a:bodyPr/>
          <a:lstStyle/>
          <a:p>
            <a:r>
              <a:rPr lang="en-US" dirty="0" smtClean="0"/>
              <a:t>Independent Practice</a:t>
            </a:r>
            <a:endParaRPr lang="en-US" dirty="0"/>
          </a:p>
        </p:txBody>
      </p:sp>
      <p:sp>
        <p:nvSpPr>
          <p:cNvPr id="6" name="Content Placeholder 5"/>
          <p:cNvSpPr>
            <a:spLocks noGrp="1"/>
          </p:cNvSpPr>
          <p:nvPr>
            <p:ph sz="quarter" idx="4"/>
          </p:nvPr>
        </p:nvSpPr>
        <p:spPr/>
        <p:txBody>
          <a:bodyPr>
            <a:normAutofit/>
          </a:bodyPr>
          <a:lstStyle/>
          <a:p>
            <a:r>
              <a:rPr lang="en-US" sz="2400" dirty="0" smtClean="0"/>
              <a:t>Focus Trait: Predicting Possible Objections Worksheets</a:t>
            </a:r>
            <a:endParaRPr lang="en-US" sz="2400" dirty="0"/>
          </a:p>
        </p:txBody>
      </p:sp>
      <p:sp>
        <p:nvSpPr>
          <p:cNvPr id="7" name="TextBox 6"/>
          <p:cNvSpPr txBox="1"/>
          <p:nvPr/>
        </p:nvSpPr>
        <p:spPr>
          <a:xfrm>
            <a:off x="5374496" y="6505613"/>
            <a:ext cx="1621620" cy="369332"/>
          </a:xfrm>
          <a:prstGeom prst="rect">
            <a:avLst/>
          </a:prstGeom>
          <a:noFill/>
        </p:spPr>
        <p:txBody>
          <a:bodyPr wrap="none" rtlCol="0">
            <a:spAutoFit/>
          </a:bodyPr>
          <a:lstStyle/>
          <a:p>
            <a:r>
              <a:rPr lang="en-US" dirty="0" smtClean="0">
                <a:hlinkClick r:id="rId2" action="ppaction://hlinksldjump"/>
              </a:rPr>
              <a:t>Back to Day 2</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a:t>
            </a:r>
            <a:endParaRPr lang="en-US" dirty="0"/>
          </a:p>
        </p:txBody>
      </p:sp>
      <p:sp>
        <p:nvSpPr>
          <p:cNvPr id="3" name="Text Placeholder 2"/>
          <p:cNvSpPr>
            <a:spLocks noGrp="1"/>
          </p:cNvSpPr>
          <p:nvPr>
            <p:ph type="body" idx="1"/>
          </p:nvPr>
        </p:nvSpPr>
        <p:spPr/>
        <p:txBody>
          <a:bodyPr/>
          <a:lstStyle/>
          <a:p>
            <a:r>
              <a:rPr lang="en-US" dirty="0" smtClean="0"/>
              <a:t>Magazine</a:t>
            </a:r>
            <a:endParaRPr lang="en-US" dirty="0"/>
          </a:p>
        </p:txBody>
      </p:sp>
      <p:sp>
        <p:nvSpPr>
          <p:cNvPr id="4" name="Content Placeholder 3"/>
          <p:cNvSpPr>
            <a:spLocks noGrp="1"/>
          </p:cNvSpPr>
          <p:nvPr>
            <p:ph sz="half" idx="2"/>
          </p:nvPr>
        </p:nvSpPr>
        <p:spPr>
          <a:xfrm>
            <a:off x="663388" y="2797174"/>
            <a:ext cx="3657600" cy="3584521"/>
          </a:xfrm>
        </p:spPr>
        <p:txBody>
          <a:bodyPr>
            <a:normAutofit fontScale="92500" lnSpcReduction="20000"/>
          </a:bodyPr>
          <a:lstStyle/>
          <a:p>
            <a:r>
              <a:rPr lang="en-US" b="1" dirty="0" smtClean="0"/>
              <a:t>Vocabulary and Oral Language</a:t>
            </a:r>
          </a:p>
          <a:p>
            <a:pPr lvl="1"/>
            <a:r>
              <a:rPr lang="en-US" dirty="0" smtClean="0"/>
              <a:t>Context Cards (T146)</a:t>
            </a:r>
          </a:p>
          <a:p>
            <a:r>
              <a:rPr lang="en-US" b="1" dirty="0" smtClean="0"/>
              <a:t>Comprehension</a:t>
            </a:r>
          </a:p>
          <a:p>
            <a:pPr lvl="1"/>
            <a:r>
              <a:rPr lang="en-US" dirty="0" smtClean="0"/>
              <a:t>Poetry Place (T158-159)</a:t>
            </a:r>
          </a:p>
          <a:p>
            <a:r>
              <a:rPr lang="en-US" b="1" dirty="0" smtClean="0"/>
              <a:t>Spelling</a:t>
            </a:r>
          </a:p>
          <a:p>
            <a:pPr lvl="1"/>
            <a:r>
              <a:rPr lang="en-US" dirty="0" smtClean="0"/>
              <a:t>Day 3 (T173)</a:t>
            </a:r>
          </a:p>
          <a:p>
            <a:r>
              <a:rPr lang="en-US" b="1" dirty="0" smtClean="0"/>
              <a:t>Grammar</a:t>
            </a:r>
          </a:p>
          <a:p>
            <a:pPr lvl="1"/>
            <a:r>
              <a:rPr lang="en-US" dirty="0" smtClean="0">
                <a:hlinkClick r:id="rId2" action="ppaction://hlinksldjump"/>
              </a:rPr>
              <a:t>Day 3 (T175)</a:t>
            </a:r>
            <a:endParaRPr lang="en-US" dirty="0" smtClean="0"/>
          </a:p>
          <a:p>
            <a:r>
              <a:rPr lang="en-US" b="1" dirty="0" smtClean="0"/>
              <a:t>Writing</a:t>
            </a:r>
          </a:p>
          <a:p>
            <a:pPr lvl="1"/>
            <a:r>
              <a:rPr lang="en-US" dirty="0" smtClean="0">
                <a:hlinkClick r:id="rId3" action="ppaction://hlinksldjump"/>
              </a:rPr>
              <a:t>Day 3 (T177)</a:t>
            </a:r>
            <a:endParaRPr lang="en-US" dirty="0"/>
          </a:p>
        </p:txBody>
      </p:sp>
      <p:sp>
        <p:nvSpPr>
          <p:cNvPr id="5" name="Text Placeholder 4"/>
          <p:cNvSpPr>
            <a:spLocks noGrp="1"/>
          </p:cNvSpPr>
          <p:nvPr>
            <p:ph type="body" sz="quarter" idx="3"/>
          </p:nvPr>
        </p:nvSpPr>
        <p:spPr/>
        <p:txBody>
          <a:bodyPr/>
          <a:lstStyle/>
          <a:p>
            <a:r>
              <a:rPr lang="en-US" dirty="0" smtClean="0"/>
              <a:t>Novels</a:t>
            </a:r>
            <a:endParaRPr lang="en-US" dirty="0"/>
          </a:p>
        </p:txBody>
      </p:sp>
      <p:sp>
        <p:nvSpPr>
          <p:cNvPr id="6" name="Content Placeholder 5"/>
          <p:cNvSpPr>
            <a:spLocks noGrp="1"/>
          </p:cNvSpPr>
          <p:nvPr>
            <p:ph sz="quarter" idx="4"/>
          </p:nvPr>
        </p:nvSpPr>
        <p:spPr/>
        <p:txBody>
          <a:bodyPr/>
          <a:lstStyle/>
          <a:p>
            <a:r>
              <a:rPr lang="en-US" b="1" dirty="0" smtClean="0">
                <a:hlinkClick r:id="rId4" action="ppaction://hlinksldjump"/>
              </a:rPr>
              <a:t>Mysteries of the Mummy Kids</a:t>
            </a:r>
            <a:endParaRPr lang="en-US" b="1" dirty="0" smtClean="0"/>
          </a:p>
          <a:p>
            <a:r>
              <a:rPr lang="en-US" b="1" dirty="0" smtClean="0">
                <a:hlinkClick r:id="rId5" action="ppaction://hlinksldjump"/>
              </a:rPr>
              <a:t>Skunk Scout</a:t>
            </a:r>
            <a:endParaRPr lang="en-US" b="1" dirty="0" smtClean="0"/>
          </a:p>
          <a:p>
            <a:r>
              <a:rPr lang="en-US" b="1" dirty="0" err="1" smtClean="0">
                <a:hlinkClick r:id="rId6" action="ppaction://hlinksldjump"/>
              </a:rPr>
              <a:t>Frindle</a:t>
            </a:r>
            <a:endParaRPr lang="en-US" b="1"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a Sentence Review</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We do</a:t>
            </a:r>
          </a:p>
          <a:p>
            <a:pPr lvl="1"/>
            <a:r>
              <a:rPr lang="en-US" sz="2200" dirty="0" smtClean="0"/>
              <a:t>Maria Todd and Nicholas first met Ernest Blake the brilliant scientist on July 1 2008.</a:t>
            </a:r>
          </a:p>
          <a:p>
            <a:pPr lvl="2"/>
            <a:r>
              <a:rPr lang="en-US" sz="2200" dirty="0" smtClean="0"/>
              <a:t>Is there a </a:t>
            </a:r>
            <a:r>
              <a:rPr lang="en-US" sz="2200" i="1" dirty="0" smtClean="0"/>
              <a:t>series</a:t>
            </a:r>
            <a:r>
              <a:rPr lang="en-US" sz="2200" dirty="0" smtClean="0"/>
              <a:t> in the sentence?</a:t>
            </a:r>
          </a:p>
          <a:p>
            <a:pPr lvl="3"/>
            <a:r>
              <a:rPr lang="en-US" sz="2200" dirty="0" smtClean="0"/>
              <a:t>How do you know?</a:t>
            </a:r>
          </a:p>
          <a:p>
            <a:pPr lvl="2"/>
            <a:r>
              <a:rPr lang="en-US" sz="2200" dirty="0" smtClean="0"/>
              <a:t>Is there an appositive?</a:t>
            </a:r>
          </a:p>
          <a:p>
            <a:pPr lvl="3"/>
            <a:r>
              <a:rPr lang="en-US" sz="2200" dirty="0" smtClean="0"/>
              <a:t>How do you know?</a:t>
            </a:r>
          </a:p>
          <a:p>
            <a:pPr lvl="2"/>
            <a:r>
              <a:rPr lang="en-US" sz="2200" dirty="0" smtClean="0"/>
              <a:t>Is there a date?</a:t>
            </a:r>
          </a:p>
          <a:p>
            <a:pPr lvl="2"/>
            <a:r>
              <a:rPr lang="en-US" sz="2200" dirty="0" smtClean="0"/>
              <a:t>What should the corrected sentence look like?</a:t>
            </a:r>
            <a:endParaRPr lang="en-US" sz="2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lide(fromBottom)">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lide(fromBottom)">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slide(fromBottom)">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a Sentence Review</a:t>
            </a:r>
            <a:endParaRPr lang="en-US" dirty="0"/>
          </a:p>
        </p:txBody>
      </p:sp>
      <p:sp>
        <p:nvSpPr>
          <p:cNvPr id="4" name="Content Placeholder 3"/>
          <p:cNvSpPr>
            <a:spLocks noGrp="1"/>
          </p:cNvSpPr>
          <p:nvPr>
            <p:ph sz="half" idx="1"/>
          </p:nvPr>
        </p:nvSpPr>
        <p:spPr/>
        <p:txBody>
          <a:bodyPr>
            <a:normAutofit fontScale="92500" lnSpcReduction="10000"/>
          </a:bodyPr>
          <a:lstStyle/>
          <a:p>
            <a:r>
              <a:rPr lang="en-US" sz="2200" dirty="0" smtClean="0"/>
              <a:t>Choose the letter that matches the correct answer.</a:t>
            </a:r>
          </a:p>
          <a:p>
            <a:r>
              <a:rPr lang="en-US" sz="2200" b="1" dirty="0" smtClean="0"/>
              <a:t>Which sentence uses commas correctly?</a:t>
            </a:r>
            <a:endParaRPr lang="en-US" sz="2200" b="1" dirty="0"/>
          </a:p>
        </p:txBody>
      </p:sp>
      <p:sp>
        <p:nvSpPr>
          <p:cNvPr id="5" name="Content Placeholder 4"/>
          <p:cNvSpPr>
            <a:spLocks noGrp="1"/>
          </p:cNvSpPr>
          <p:nvPr>
            <p:ph sz="half" idx="2"/>
          </p:nvPr>
        </p:nvSpPr>
        <p:spPr>
          <a:xfrm>
            <a:off x="4831308" y="2286000"/>
            <a:ext cx="3657600" cy="4219613"/>
          </a:xfrm>
        </p:spPr>
        <p:txBody>
          <a:bodyPr>
            <a:normAutofit fontScale="92500" lnSpcReduction="10000"/>
          </a:bodyPr>
          <a:lstStyle/>
          <a:p>
            <a:pPr marL="457200" indent="-457200">
              <a:buAutoNum type="alphaUcParenR"/>
            </a:pPr>
            <a:r>
              <a:rPr lang="en-US" sz="2200" dirty="0" smtClean="0"/>
              <a:t>A doe may give birth to on two or three babies in spring.</a:t>
            </a:r>
          </a:p>
          <a:p>
            <a:pPr marL="457200" indent="-457200">
              <a:buAutoNum type="alphaUcParenR"/>
            </a:pPr>
            <a:r>
              <a:rPr lang="en-US" sz="2200" dirty="0" smtClean="0"/>
              <a:t>A doe may give birth to one, two, or three, babies in spring.</a:t>
            </a:r>
          </a:p>
          <a:p>
            <a:pPr marL="457200" indent="-457200">
              <a:buAutoNum type="alphaUcParenR"/>
            </a:pPr>
            <a:r>
              <a:rPr lang="en-US" sz="2200" dirty="0" smtClean="0"/>
              <a:t>A doe may give birth, to one, two, or three babies in spring.</a:t>
            </a:r>
          </a:p>
          <a:p>
            <a:pPr marL="457200" indent="-457200">
              <a:buAutoNum type="alphaUcParenR"/>
            </a:pPr>
            <a:r>
              <a:rPr lang="en-US" sz="2200" dirty="0" smtClean="0"/>
              <a:t>A doe may give birth to one, two, or three babies in spring.</a:t>
            </a:r>
          </a:p>
          <a:p>
            <a:pPr marL="457200" indent="-457200">
              <a:buAutoNum type="alphaUcParenR"/>
            </a:pPr>
            <a:endParaRPr lang="en-US" sz="2200" dirty="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a Sentence Review</a:t>
            </a:r>
            <a:endParaRPr lang="en-US" dirty="0"/>
          </a:p>
        </p:txBody>
      </p:sp>
      <p:sp>
        <p:nvSpPr>
          <p:cNvPr id="4" name="Content Placeholder 3"/>
          <p:cNvSpPr>
            <a:spLocks noGrp="1"/>
          </p:cNvSpPr>
          <p:nvPr>
            <p:ph sz="half" idx="1"/>
          </p:nvPr>
        </p:nvSpPr>
        <p:spPr/>
        <p:txBody>
          <a:bodyPr>
            <a:normAutofit/>
          </a:bodyPr>
          <a:lstStyle/>
          <a:p>
            <a:r>
              <a:rPr lang="en-US" sz="2400" dirty="0" smtClean="0"/>
              <a:t>Read the sentence.  Which rule for using commas has been applied?</a:t>
            </a:r>
          </a:p>
          <a:p>
            <a:r>
              <a:rPr lang="en-US" sz="2400" b="1" dirty="0" smtClean="0"/>
              <a:t>Lyme disease, a bacterial infection, is spread by the deer tick.</a:t>
            </a:r>
            <a:endParaRPr lang="en-US" sz="2400" b="1" dirty="0"/>
          </a:p>
        </p:txBody>
      </p:sp>
      <p:sp>
        <p:nvSpPr>
          <p:cNvPr id="5" name="Content Placeholder 4"/>
          <p:cNvSpPr>
            <a:spLocks noGrp="1"/>
          </p:cNvSpPr>
          <p:nvPr>
            <p:ph sz="half" idx="2"/>
          </p:nvPr>
        </p:nvSpPr>
        <p:spPr/>
        <p:txBody>
          <a:bodyPr>
            <a:normAutofit/>
          </a:bodyPr>
          <a:lstStyle/>
          <a:p>
            <a:pPr marL="457200" indent="-457200">
              <a:buAutoNum type="alphaUcParenR"/>
            </a:pPr>
            <a:r>
              <a:rPr lang="en-US" sz="2400" dirty="0" smtClean="0"/>
              <a:t>Set off appositives</a:t>
            </a:r>
          </a:p>
          <a:p>
            <a:pPr marL="457200" indent="-457200">
              <a:buAutoNum type="alphaUcParenR"/>
            </a:pPr>
            <a:r>
              <a:rPr lang="en-US" sz="2400" dirty="0" smtClean="0"/>
              <a:t>Set off words in a series</a:t>
            </a:r>
          </a:p>
          <a:p>
            <a:pPr marL="457200" indent="-457200">
              <a:buAutoNum type="alphaUcParenR"/>
            </a:pPr>
            <a:r>
              <a:rPr lang="en-US" sz="2400" dirty="0" smtClean="0"/>
              <a:t>Set off elements in a date</a:t>
            </a:r>
          </a:p>
          <a:p>
            <a:pPr marL="457200" indent="-457200">
              <a:buAutoNum type="alphaUcParenR"/>
            </a:pPr>
            <a:r>
              <a:rPr lang="en-US" sz="2400" dirty="0" smtClean="0"/>
              <a:t>Set off phrases in a series</a:t>
            </a:r>
            <a:endParaRPr lang="en-US" sz="2400" dirty="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a Sentence Review</a:t>
            </a:r>
            <a:endParaRPr lang="en-US" dirty="0"/>
          </a:p>
        </p:txBody>
      </p:sp>
      <p:sp>
        <p:nvSpPr>
          <p:cNvPr id="4" name="Content Placeholder 3"/>
          <p:cNvSpPr>
            <a:spLocks noGrp="1"/>
          </p:cNvSpPr>
          <p:nvPr>
            <p:ph sz="half" idx="1"/>
          </p:nvPr>
        </p:nvSpPr>
        <p:spPr/>
        <p:txBody>
          <a:bodyPr>
            <a:normAutofit fontScale="85000" lnSpcReduction="10000"/>
          </a:bodyPr>
          <a:lstStyle/>
          <a:p>
            <a:r>
              <a:rPr lang="en-US" sz="2400" dirty="0" smtClean="0"/>
              <a:t>Which sentence uses commas correctly?</a:t>
            </a:r>
            <a:endParaRPr lang="en-US" sz="2400" dirty="0"/>
          </a:p>
        </p:txBody>
      </p:sp>
      <p:sp>
        <p:nvSpPr>
          <p:cNvPr id="5" name="Content Placeholder 4"/>
          <p:cNvSpPr>
            <a:spLocks noGrp="1"/>
          </p:cNvSpPr>
          <p:nvPr>
            <p:ph sz="half" idx="2"/>
          </p:nvPr>
        </p:nvSpPr>
        <p:spPr>
          <a:xfrm>
            <a:off x="4831308" y="2286000"/>
            <a:ext cx="3657600" cy="4312550"/>
          </a:xfrm>
        </p:spPr>
        <p:txBody>
          <a:bodyPr>
            <a:normAutofit fontScale="85000" lnSpcReduction="10000"/>
          </a:bodyPr>
          <a:lstStyle/>
          <a:p>
            <a:pPr marL="457200" indent="-457200">
              <a:buAutoNum type="alphaUcParenR"/>
            </a:pPr>
            <a:r>
              <a:rPr lang="en-US" sz="2400" dirty="0" smtClean="0"/>
              <a:t>Meet me at the zoo in Albuquerque, New Mexico on June 12, 2010.</a:t>
            </a:r>
          </a:p>
          <a:p>
            <a:pPr marL="457200" indent="-457200">
              <a:buFont typeface="Wingdings" pitchFamily="2" charset="2"/>
              <a:buAutoNum type="alphaUcParenR"/>
            </a:pPr>
            <a:r>
              <a:rPr lang="en-US" sz="2400" dirty="0" smtClean="0"/>
              <a:t>Meet me at the zoo in Albuquerque, New Mexico, on June 12, 2010.</a:t>
            </a:r>
          </a:p>
          <a:p>
            <a:pPr marL="457200" indent="-457200">
              <a:buFont typeface="Wingdings" pitchFamily="2" charset="2"/>
              <a:buAutoNum type="alphaUcParenR"/>
            </a:pPr>
            <a:r>
              <a:rPr lang="en-US" sz="2400" dirty="0" smtClean="0"/>
              <a:t>Meet me at the zoo in Albuquerque New Mexico, on June 12, 2010.</a:t>
            </a:r>
          </a:p>
          <a:p>
            <a:pPr marL="457200" indent="-457200">
              <a:buFont typeface="Wingdings" pitchFamily="2" charset="2"/>
              <a:buAutoNum type="alphaUcParenR"/>
            </a:pPr>
            <a:r>
              <a:rPr lang="en-US" sz="2400" dirty="0" smtClean="0"/>
              <a:t>Meet me at the zoo in Albuquerque, New Mexico, on June 12 2010.</a:t>
            </a:r>
          </a:p>
          <a:p>
            <a:pPr marL="457200" indent="-457200">
              <a:buAutoNum type="alphaUcParenR"/>
            </a:pPr>
            <a:endParaRPr lang="en-US" sz="2400" dirty="0" smtClean="0"/>
          </a:p>
          <a:p>
            <a:pPr marL="457200" indent="-457200">
              <a:buAutoNum type="alphaUcParenR"/>
            </a:pPr>
            <a:endParaRPr lang="en-US" sz="2400"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T-Map</a:t>
            </a:r>
            <a:br>
              <a:rPr lang="en-US" dirty="0" smtClean="0"/>
            </a:br>
            <a:r>
              <a:rPr lang="en-US" sz="4000" dirty="0" smtClean="0"/>
              <a:t>Deer</a:t>
            </a:r>
            <a:endParaRPr lang="en-US" dirty="0"/>
          </a:p>
        </p:txBody>
      </p:sp>
      <p:graphicFrame>
        <p:nvGraphicFramePr>
          <p:cNvPr id="4" name="Content Placeholder 3"/>
          <p:cNvGraphicFramePr>
            <a:graphicFrameLocks noGrp="1"/>
          </p:cNvGraphicFramePr>
          <p:nvPr>
            <p:ph idx="1"/>
          </p:nvPr>
        </p:nvGraphicFramePr>
        <p:xfrm>
          <a:off x="2286000" y="2286000"/>
          <a:ext cx="6197600" cy="3571240"/>
        </p:xfrm>
        <a:graphic>
          <a:graphicData uri="http://schemas.openxmlformats.org/drawingml/2006/table">
            <a:tbl>
              <a:tblPr firstRow="1" bandRow="1">
                <a:tableStyleId>{5C22544A-7EE6-4342-B048-85BDC9FD1C3A}</a:tableStyleId>
              </a:tblPr>
              <a:tblGrid>
                <a:gridCol w="1988815"/>
                <a:gridCol w="4208785"/>
              </a:tblGrid>
              <a:tr h="370840">
                <a:tc>
                  <a:txBody>
                    <a:bodyPr/>
                    <a:lstStyle/>
                    <a:p>
                      <a:pPr algn="ctr"/>
                      <a:r>
                        <a:rPr lang="en-US" dirty="0" smtClean="0"/>
                        <a:t>Topic</a:t>
                      </a:r>
                      <a:endParaRPr lang="en-US" dirty="0"/>
                    </a:p>
                  </a:txBody>
                  <a:tcPr/>
                </a:tc>
                <a:tc>
                  <a:txBody>
                    <a:bodyPr/>
                    <a:lstStyle/>
                    <a:p>
                      <a:pPr algn="ctr"/>
                      <a:r>
                        <a:rPr lang="en-US" dirty="0" smtClean="0"/>
                        <a:t>Details</a:t>
                      </a:r>
                      <a:endParaRPr lang="en-US" dirty="0"/>
                    </a:p>
                  </a:txBody>
                  <a:tcPr/>
                </a:tc>
              </a:tr>
              <a:tr h="370840">
                <a:tc>
                  <a:txBody>
                    <a:bodyPr/>
                    <a:lstStyle/>
                    <a:p>
                      <a:r>
                        <a:rPr lang="en-US" dirty="0" smtClean="0"/>
                        <a:t>Mammal</a:t>
                      </a:r>
                    </a:p>
                    <a:p>
                      <a:endParaRPr lang="en-US" dirty="0"/>
                    </a:p>
                  </a:txBody>
                  <a:tcPr/>
                </a:tc>
                <a:tc>
                  <a:txBody>
                    <a:bodyPr/>
                    <a:lstStyle/>
                    <a:p>
                      <a:r>
                        <a:rPr lang="en-US" dirty="0" smtClean="0"/>
                        <a:t>Have fur, make milk for fawns</a:t>
                      </a:r>
                      <a:endParaRPr lang="en-US" dirty="0"/>
                    </a:p>
                  </a:txBody>
                  <a:tcPr/>
                </a:tc>
              </a:tr>
              <a:tr h="370840">
                <a:tc>
                  <a:txBody>
                    <a:bodyPr/>
                    <a:lstStyle/>
                    <a:p>
                      <a:r>
                        <a:rPr lang="en-US" dirty="0" smtClean="0"/>
                        <a:t>Deer bodies</a:t>
                      </a:r>
                    </a:p>
                    <a:p>
                      <a:endParaRPr lang="en-US" dirty="0"/>
                    </a:p>
                  </a:txBody>
                  <a:tcPr/>
                </a:tc>
                <a:tc>
                  <a:txBody>
                    <a:bodyPr/>
                    <a:lstStyle/>
                    <a:p>
                      <a:r>
                        <a:rPr lang="en-US" dirty="0" smtClean="0"/>
                        <a:t>Four legs, hooves, short tails, antlers on males</a:t>
                      </a:r>
                      <a:endParaRPr lang="en-US" dirty="0"/>
                    </a:p>
                  </a:txBody>
                  <a:tcPr/>
                </a:tc>
              </a:tr>
              <a:tr h="370840">
                <a:tc>
                  <a:txBody>
                    <a:bodyPr/>
                    <a:lstStyle/>
                    <a:p>
                      <a:r>
                        <a:rPr lang="en-US" dirty="0" smtClean="0"/>
                        <a:t>Deer food</a:t>
                      </a:r>
                    </a:p>
                    <a:p>
                      <a:endParaRPr lang="en-US" dirty="0"/>
                    </a:p>
                  </a:txBody>
                  <a:tcPr/>
                </a:tc>
                <a:tc>
                  <a:txBody>
                    <a:bodyPr/>
                    <a:lstStyle/>
                    <a:p>
                      <a:r>
                        <a:rPr lang="en-US" dirty="0" smtClean="0"/>
                        <a:t>Plants</a:t>
                      </a:r>
                      <a:endParaRPr lang="en-US" dirty="0"/>
                    </a:p>
                  </a:txBody>
                  <a:tcPr/>
                </a:tc>
              </a:tr>
              <a:tr h="370840">
                <a:tc>
                  <a:txBody>
                    <a:bodyPr/>
                    <a:lstStyle/>
                    <a:p>
                      <a:r>
                        <a:rPr lang="en-US" dirty="0" smtClean="0"/>
                        <a:t>Deer habitat</a:t>
                      </a:r>
                    </a:p>
                    <a:p>
                      <a:endParaRPr lang="en-US" dirty="0"/>
                    </a:p>
                  </a:txBody>
                  <a:tcPr/>
                </a:tc>
                <a:tc>
                  <a:txBody>
                    <a:bodyPr/>
                    <a:lstStyle/>
                    <a:p>
                      <a:r>
                        <a:rPr lang="en-US" dirty="0" smtClean="0"/>
                        <a:t>Wilderness areas like forests</a:t>
                      </a:r>
                      <a:endParaRPr lang="en-US" dirty="0"/>
                    </a:p>
                  </a:txBody>
                  <a:tcPr/>
                </a:tc>
              </a:tr>
              <a:tr h="370840">
                <a:tc>
                  <a:txBody>
                    <a:bodyPr/>
                    <a:lstStyle/>
                    <a:p>
                      <a:r>
                        <a:rPr lang="en-US" dirty="0" smtClean="0"/>
                        <a:t>Deer behavior</a:t>
                      </a:r>
                    </a:p>
                    <a:p>
                      <a:endParaRPr lang="en-US" dirty="0"/>
                    </a:p>
                  </a:txBody>
                  <a:tcPr/>
                </a:tc>
                <a:tc>
                  <a:txBody>
                    <a:bodyPr/>
                    <a:lstStyle/>
                    <a:p>
                      <a:r>
                        <a:rPr lang="en-US" dirty="0" smtClean="0"/>
                        <a:t>Careful, avoid</a:t>
                      </a:r>
                      <a:r>
                        <a:rPr lang="en-US" baseline="0" dirty="0" smtClean="0"/>
                        <a:t> danger, use good sense of smell</a:t>
                      </a:r>
                      <a:endParaRPr lang="en-US" dirty="0"/>
                    </a:p>
                  </a:txBody>
                  <a:tcPr/>
                </a:tc>
              </a:tr>
            </a:tbl>
          </a:graphicData>
        </a:graphic>
      </p:graphicFrame>
      <p:sp>
        <p:nvSpPr>
          <p:cNvPr id="5" name="Rectangle 4"/>
          <p:cNvSpPr/>
          <p:nvPr/>
        </p:nvSpPr>
        <p:spPr>
          <a:xfrm>
            <a:off x="4336769" y="2710672"/>
            <a:ext cx="3949557" cy="464687"/>
          </a:xfrm>
          <a:prstGeom prst="rect">
            <a:avLst/>
          </a:prstGeom>
          <a:gradFill>
            <a:gsLst>
              <a:gs pos="0">
                <a:schemeClr val="accent1">
                  <a:shade val="51000"/>
                  <a:satMod val="115000"/>
                </a:schemeClr>
              </a:gs>
              <a:gs pos="100000">
                <a:schemeClr val="accent1">
                  <a:shade val="94000"/>
                  <a:alpha val="90000"/>
                  <a:satMod val="13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336769" y="3327759"/>
            <a:ext cx="3949557" cy="668546"/>
          </a:xfrm>
          <a:prstGeom prst="rect">
            <a:avLst/>
          </a:prstGeom>
          <a:gradFill>
            <a:gsLst>
              <a:gs pos="0">
                <a:schemeClr val="accent1">
                  <a:shade val="51000"/>
                  <a:satMod val="115000"/>
                </a:schemeClr>
              </a:gs>
              <a:gs pos="100000">
                <a:schemeClr val="accent1">
                  <a:shade val="94000"/>
                  <a:alpha val="90000"/>
                  <a:satMod val="13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336769" y="3996305"/>
            <a:ext cx="3949557" cy="668546"/>
          </a:xfrm>
          <a:prstGeom prst="rect">
            <a:avLst/>
          </a:prstGeom>
          <a:gradFill>
            <a:gsLst>
              <a:gs pos="0">
                <a:schemeClr val="accent1">
                  <a:shade val="51000"/>
                  <a:satMod val="115000"/>
                </a:schemeClr>
              </a:gs>
              <a:gs pos="100000">
                <a:schemeClr val="accent1">
                  <a:shade val="94000"/>
                  <a:alpha val="90000"/>
                  <a:satMod val="13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336769" y="4664851"/>
            <a:ext cx="3949557" cy="668546"/>
          </a:xfrm>
          <a:prstGeom prst="rect">
            <a:avLst/>
          </a:prstGeom>
          <a:gradFill>
            <a:gsLst>
              <a:gs pos="0">
                <a:schemeClr val="accent1">
                  <a:shade val="51000"/>
                  <a:satMod val="115000"/>
                </a:schemeClr>
              </a:gs>
              <a:gs pos="100000">
                <a:schemeClr val="accent1">
                  <a:shade val="94000"/>
                  <a:alpha val="90000"/>
                  <a:satMod val="13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336769" y="5188694"/>
            <a:ext cx="3949557" cy="668546"/>
          </a:xfrm>
          <a:prstGeom prst="rect">
            <a:avLst/>
          </a:prstGeom>
          <a:gradFill>
            <a:gsLst>
              <a:gs pos="0">
                <a:schemeClr val="accent1">
                  <a:shade val="51000"/>
                  <a:satMod val="115000"/>
                </a:schemeClr>
              </a:gs>
              <a:gs pos="100000">
                <a:schemeClr val="accent1">
                  <a:shade val="94000"/>
                  <a:alpha val="90000"/>
                  <a:satMod val="13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963057" y="6428165"/>
            <a:ext cx="1621620" cy="369332"/>
          </a:xfrm>
          <a:prstGeom prst="rect">
            <a:avLst/>
          </a:prstGeom>
          <a:noFill/>
        </p:spPr>
        <p:txBody>
          <a:bodyPr wrap="none" rtlCol="0">
            <a:spAutoFit/>
          </a:bodyPr>
          <a:lstStyle/>
          <a:p>
            <a:r>
              <a:rPr lang="en-US" dirty="0" smtClean="0">
                <a:hlinkClick r:id="rId2" action="ppaction://hlinksldjump"/>
              </a:rPr>
              <a:t>Back to Day 1</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0" nodeType="clickEffect">
                                  <p:stCondLst>
                                    <p:cond delay="0"/>
                                  </p:stCondLst>
                                  <p:childTnLst>
                                    <p:anim calcmode="lin" valueType="num">
                                      <p:cBhvr>
                                        <p:cTn id="12" dur="500"/>
                                        <p:tgtEl>
                                          <p:spTgt spid="6"/>
                                        </p:tgtEl>
                                        <p:attrNameLst>
                                          <p:attrName>ppt_w</p:attrName>
                                        </p:attrNameLst>
                                      </p:cBhvr>
                                      <p:tavLst>
                                        <p:tav tm="0">
                                          <p:val>
                                            <p:strVal val="ppt_w"/>
                                          </p:val>
                                        </p:tav>
                                        <p:tav tm="100000">
                                          <p:val>
                                            <p:fltVal val="0"/>
                                          </p:val>
                                        </p:tav>
                                      </p:tavLst>
                                    </p:anim>
                                    <p:anim calcmode="lin" valueType="num">
                                      <p:cBhvr>
                                        <p:cTn id="13" dur="500"/>
                                        <p:tgtEl>
                                          <p:spTgt spid="6"/>
                                        </p:tgtEl>
                                        <p:attrNameLst>
                                          <p:attrName>ppt_h</p:attrName>
                                        </p:attrNameLst>
                                      </p:cBhvr>
                                      <p:tavLst>
                                        <p:tav tm="0">
                                          <p:val>
                                            <p:strVal val="ppt_h"/>
                                          </p:val>
                                        </p:tav>
                                        <p:tav tm="100000">
                                          <p:val>
                                            <p:fltVal val="0"/>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grpId="0" nodeType="clickEffect">
                                  <p:stCondLst>
                                    <p:cond delay="0"/>
                                  </p:stCondLst>
                                  <p:childTnLst>
                                    <p:anim calcmode="lin" valueType="num">
                                      <p:cBhvr>
                                        <p:cTn id="18" dur="500"/>
                                        <p:tgtEl>
                                          <p:spTgt spid="7"/>
                                        </p:tgtEl>
                                        <p:attrNameLst>
                                          <p:attrName>ppt_w</p:attrName>
                                        </p:attrNameLst>
                                      </p:cBhvr>
                                      <p:tavLst>
                                        <p:tav tm="0">
                                          <p:val>
                                            <p:strVal val="ppt_w"/>
                                          </p:val>
                                        </p:tav>
                                        <p:tav tm="100000">
                                          <p:val>
                                            <p:fltVal val="0"/>
                                          </p:val>
                                        </p:tav>
                                      </p:tavLst>
                                    </p:anim>
                                    <p:anim calcmode="lin" valueType="num">
                                      <p:cBhvr>
                                        <p:cTn id="19" dur="500"/>
                                        <p:tgtEl>
                                          <p:spTgt spid="7"/>
                                        </p:tgtEl>
                                        <p:attrNameLst>
                                          <p:attrName>ppt_h</p:attrName>
                                        </p:attrNameLst>
                                      </p:cBhvr>
                                      <p:tavLst>
                                        <p:tav tm="0">
                                          <p:val>
                                            <p:strVal val="ppt_h"/>
                                          </p:val>
                                        </p:tav>
                                        <p:tav tm="100000">
                                          <p:val>
                                            <p:fltVal val="0"/>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0" nodeType="clickEffect">
                                  <p:stCondLst>
                                    <p:cond delay="0"/>
                                  </p:stCondLst>
                                  <p:childTnLst>
                                    <p:anim calcmode="lin" valueType="num">
                                      <p:cBhvr>
                                        <p:cTn id="24" dur="500"/>
                                        <p:tgtEl>
                                          <p:spTgt spid="8"/>
                                        </p:tgtEl>
                                        <p:attrNameLst>
                                          <p:attrName>ppt_w</p:attrName>
                                        </p:attrNameLst>
                                      </p:cBhvr>
                                      <p:tavLst>
                                        <p:tav tm="0">
                                          <p:val>
                                            <p:strVal val="ppt_w"/>
                                          </p:val>
                                        </p:tav>
                                        <p:tav tm="100000">
                                          <p:val>
                                            <p:fltVal val="0"/>
                                          </p:val>
                                        </p:tav>
                                      </p:tavLst>
                                    </p:anim>
                                    <p:anim calcmode="lin" valueType="num">
                                      <p:cBhvr>
                                        <p:cTn id="25" dur="500"/>
                                        <p:tgtEl>
                                          <p:spTgt spid="8"/>
                                        </p:tgtEl>
                                        <p:attrNameLst>
                                          <p:attrName>ppt_h</p:attrName>
                                        </p:attrNameLst>
                                      </p:cBhvr>
                                      <p:tavLst>
                                        <p:tav tm="0">
                                          <p:val>
                                            <p:strVal val="ppt_h"/>
                                          </p:val>
                                        </p:tav>
                                        <p:tav tm="100000">
                                          <p:val>
                                            <p:fltVal val="0"/>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grpId="0" nodeType="clickEffect">
                                  <p:stCondLst>
                                    <p:cond delay="0"/>
                                  </p:stCondLst>
                                  <p:childTnLst>
                                    <p:anim calcmode="lin" valueType="num">
                                      <p:cBhvr>
                                        <p:cTn id="30" dur="500"/>
                                        <p:tgtEl>
                                          <p:spTgt spid="9"/>
                                        </p:tgtEl>
                                        <p:attrNameLst>
                                          <p:attrName>ppt_w</p:attrName>
                                        </p:attrNameLst>
                                      </p:cBhvr>
                                      <p:tavLst>
                                        <p:tav tm="0">
                                          <p:val>
                                            <p:strVal val="ppt_w"/>
                                          </p:val>
                                        </p:tav>
                                        <p:tav tm="100000">
                                          <p:val>
                                            <p:fltVal val="0"/>
                                          </p:val>
                                        </p:tav>
                                      </p:tavLst>
                                    </p:anim>
                                    <p:anim calcmode="lin" valueType="num">
                                      <p:cBhvr>
                                        <p:cTn id="31" dur="500"/>
                                        <p:tgtEl>
                                          <p:spTgt spid="9"/>
                                        </p:tgtEl>
                                        <p:attrNameLst>
                                          <p:attrName>ppt_h</p:attrName>
                                        </p:attrNameLst>
                                      </p:cBhvr>
                                      <p:tavLst>
                                        <p:tav tm="0">
                                          <p:val>
                                            <p:strVal val="ppt_h"/>
                                          </p:val>
                                        </p:tav>
                                        <p:tav tm="100000">
                                          <p:val>
                                            <p:fltVal val="0"/>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Bottom)">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Commas in a Sentence Review</a:t>
            </a:r>
            <a:endParaRPr lang="en-US" dirty="0"/>
          </a:p>
        </p:txBody>
      </p:sp>
      <p:sp>
        <p:nvSpPr>
          <p:cNvPr id="4" name="Content Placeholder 3"/>
          <p:cNvSpPr>
            <a:spLocks noGrp="1"/>
          </p:cNvSpPr>
          <p:nvPr>
            <p:ph sz="half" idx="1"/>
          </p:nvPr>
        </p:nvSpPr>
        <p:spPr/>
        <p:txBody>
          <a:bodyPr>
            <a:normAutofit lnSpcReduction="10000"/>
          </a:bodyPr>
          <a:lstStyle/>
          <a:p>
            <a:r>
              <a:rPr lang="en-US" sz="2400" dirty="0" smtClean="0"/>
              <a:t>Read the sentence and find the error.  Which sentence tells how to correct the error?</a:t>
            </a:r>
          </a:p>
          <a:p>
            <a:r>
              <a:rPr lang="en-US" sz="2400" b="1" dirty="0" smtClean="0"/>
              <a:t>Wild deer that are fed by people may lose their protective sense of fear, damage property or harm pets.</a:t>
            </a:r>
            <a:endParaRPr lang="en-US" sz="2400" b="1" dirty="0"/>
          </a:p>
        </p:txBody>
      </p:sp>
      <p:sp>
        <p:nvSpPr>
          <p:cNvPr id="5" name="Content Placeholder 4"/>
          <p:cNvSpPr>
            <a:spLocks noGrp="1"/>
          </p:cNvSpPr>
          <p:nvPr>
            <p:ph sz="half" idx="2"/>
          </p:nvPr>
        </p:nvSpPr>
        <p:spPr/>
        <p:txBody>
          <a:bodyPr>
            <a:normAutofit lnSpcReduction="10000"/>
          </a:bodyPr>
          <a:lstStyle/>
          <a:p>
            <a:pPr marL="457200" indent="-457200">
              <a:buAutoNum type="alphaUcParenR"/>
            </a:pPr>
            <a:r>
              <a:rPr lang="en-US" sz="2400" dirty="0" smtClean="0"/>
              <a:t>Insert a comma after </a:t>
            </a:r>
            <a:r>
              <a:rPr lang="en-US" sz="2400" i="1" dirty="0" smtClean="0"/>
              <a:t>people</a:t>
            </a:r>
          </a:p>
          <a:p>
            <a:pPr marL="457200" indent="-457200">
              <a:buAutoNum type="alphaUcParenR"/>
            </a:pPr>
            <a:r>
              <a:rPr lang="en-US" sz="2400" dirty="0" smtClean="0"/>
              <a:t>Insert a comma after </a:t>
            </a:r>
            <a:r>
              <a:rPr lang="en-US" sz="2400" i="1" dirty="0" smtClean="0"/>
              <a:t>lose</a:t>
            </a:r>
          </a:p>
          <a:p>
            <a:pPr marL="457200" indent="-457200">
              <a:buAutoNum type="alphaUcParenR"/>
            </a:pPr>
            <a:r>
              <a:rPr lang="en-US" sz="2400" dirty="0" smtClean="0"/>
              <a:t>Insert a comma after </a:t>
            </a:r>
            <a:r>
              <a:rPr lang="en-US" sz="2400" i="1" dirty="0" smtClean="0"/>
              <a:t>property</a:t>
            </a:r>
          </a:p>
          <a:p>
            <a:pPr marL="457200" indent="-457200">
              <a:buAutoNum type="alphaUcParenR"/>
            </a:pPr>
            <a:r>
              <a:rPr lang="en-US" sz="2400" dirty="0" smtClean="0"/>
              <a:t>Insert a comma after </a:t>
            </a:r>
            <a:r>
              <a:rPr lang="en-US" sz="2400" i="1" dirty="0" smtClean="0"/>
              <a:t>and</a:t>
            </a:r>
            <a:endParaRPr lang="en-US" sz="2400" dirty="0"/>
          </a:p>
        </p:txBody>
      </p:sp>
      <p:sp>
        <p:nvSpPr>
          <p:cNvPr id="6" name="TextBox 5"/>
          <p:cNvSpPr txBox="1"/>
          <p:nvPr/>
        </p:nvSpPr>
        <p:spPr>
          <a:xfrm>
            <a:off x="6427711" y="6488668"/>
            <a:ext cx="1621620" cy="369332"/>
          </a:xfrm>
          <a:prstGeom prst="rect">
            <a:avLst/>
          </a:prstGeom>
          <a:noFill/>
        </p:spPr>
        <p:txBody>
          <a:bodyPr wrap="none" rtlCol="0">
            <a:spAutoFit/>
          </a:bodyPr>
          <a:lstStyle/>
          <a:p>
            <a:r>
              <a:rPr lang="en-US" dirty="0" smtClean="0">
                <a:hlinkClick r:id="rId2" action="ppaction://hlinksldjump"/>
              </a:rPr>
              <a:t>Back to Day 3</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Prewriting: Exploring a Topic </a:t>
            </a:r>
            <a:r>
              <a:rPr lang="en-US" sz="3200" dirty="0" smtClean="0"/>
              <a:t>(T177)</a:t>
            </a:r>
            <a:endParaRPr lang="en-US" dirty="0"/>
          </a:p>
        </p:txBody>
      </p:sp>
      <p:sp>
        <p:nvSpPr>
          <p:cNvPr id="3" name="Text Placeholder 2"/>
          <p:cNvSpPr>
            <a:spLocks noGrp="1"/>
          </p:cNvSpPr>
          <p:nvPr>
            <p:ph type="body" idx="1"/>
          </p:nvPr>
        </p:nvSpPr>
        <p:spPr/>
        <p:txBody>
          <a:bodyPr/>
          <a:lstStyle/>
          <a:p>
            <a:r>
              <a:rPr lang="en-US" dirty="0" smtClean="0"/>
              <a:t>Objective</a:t>
            </a:r>
            <a:endParaRPr lang="en-US" dirty="0"/>
          </a:p>
        </p:txBody>
      </p:sp>
      <p:sp>
        <p:nvSpPr>
          <p:cNvPr id="4" name="Content Placeholder 3"/>
          <p:cNvSpPr>
            <a:spLocks noGrp="1"/>
          </p:cNvSpPr>
          <p:nvPr>
            <p:ph sz="half" idx="2"/>
          </p:nvPr>
        </p:nvSpPr>
        <p:spPr/>
        <p:txBody>
          <a:bodyPr>
            <a:normAutofit/>
          </a:bodyPr>
          <a:lstStyle/>
          <a:p>
            <a:r>
              <a:rPr lang="en-US" sz="2400" dirty="0" smtClean="0"/>
              <a:t>We will use the writing process to plan a persuasive essay.</a:t>
            </a:r>
            <a:endParaRPr lang="en-US" sz="2400" dirty="0"/>
          </a:p>
        </p:txBody>
      </p:sp>
      <p:sp>
        <p:nvSpPr>
          <p:cNvPr id="5" name="Text Placeholder 4"/>
          <p:cNvSpPr>
            <a:spLocks noGrp="1"/>
          </p:cNvSpPr>
          <p:nvPr>
            <p:ph type="body" sz="quarter" idx="3"/>
          </p:nvPr>
        </p:nvSpPr>
        <p:spPr/>
        <p:txBody>
          <a:bodyPr/>
          <a:lstStyle/>
          <a:p>
            <a:r>
              <a:rPr lang="en-US" dirty="0" smtClean="0"/>
              <a:t>Skill</a:t>
            </a:r>
            <a:endParaRPr lang="en-US" dirty="0"/>
          </a:p>
        </p:txBody>
      </p:sp>
      <p:sp>
        <p:nvSpPr>
          <p:cNvPr id="6" name="Content Placeholder 5"/>
          <p:cNvSpPr>
            <a:spLocks noGrp="1"/>
          </p:cNvSpPr>
          <p:nvPr>
            <p:ph sz="quarter" idx="4"/>
          </p:nvPr>
        </p:nvSpPr>
        <p:spPr/>
        <p:txBody>
          <a:bodyPr>
            <a:normAutofit/>
          </a:bodyPr>
          <a:lstStyle/>
          <a:p>
            <a:r>
              <a:rPr lang="en-US" sz="2400" dirty="0" smtClean="0"/>
              <a:t>Brainstorm possible objections to your goal.</a:t>
            </a:r>
          </a:p>
          <a:p>
            <a:r>
              <a:rPr lang="en-US" sz="2400" dirty="0" smtClean="0"/>
              <a:t>Use the objections to create your reasons.</a:t>
            </a:r>
            <a:endParaRPr lang="en-US" sz="2400"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Prewriting: Exploring a Topic </a:t>
            </a:r>
            <a:r>
              <a:rPr lang="en-US" sz="3200" dirty="0" smtClean="0"/>
              <a:t>(T177)</a:t>
            </a:r>
            <a:endParaRPr lang="en-US" dirty="0"/>
          </a:p>
        </p:txBody>
      </p:sp>
      <p:graphicFrame>
        <p:nvGraphicFramePr>
          <p:cNvPr id="4" name="Content Placeholder 3"/>
          <p:cNvGraphicFramePr>
            <a:graphicFrameLocks noGrp="1"/>
          </p:cNvGraphicFramePr>
          <p:nvPr>
            <p:ph idx="1"/>
          </p:nvPr>
        </p:nvGraphicFramePr>
        <p:xfrm>
          <a:off x="2286000" y="2286000"/>
          <a:ext cx="6403026" cy="2839719"/>
        </p:xfrm>
        <a:graphic>
          <a:graphicData uri="http://schemas.openxmlformats.org/drawingml/2006/table">
            <a:tbl>
              <a:tblPr firstRow="1" bandRow="1">
                <a:tableStyleId>{5C22544A-7EE6-4342-B048-85BDC9FD1C3A}</a:tableStyleId>
              </a:tblPr>
              <a:tblGrid>
                <a:gridCol w="3201513"/>
                <a:gridCol w="3201513"/>
              </a:tblGrid>
              <a:tr h="370840">
                <a:tc>
                  <a:txBody>
                    <a:bodyPr/>
                    <a:lstStyle/>
                    <a:p>
                      <a:pPr algn="ctr"/>
                      <a:r>
                        <a:rPr lang="en-US" dirty="0" smtClean="0"/>
                        <a:t>Possible Objection</a:t>
                      </a:r>
                      <a:endParaRPr lang="en-US" dirty="0"/>
                    </a:p>
                  </a:txBody>
                  <a:tcPr/>
                </a:tc>
                <a:tc>
                  <a:txBody>
                    <a:bodyPr/>
                    <a:lstStyle/>
                    <a:p>
                      <a:pPr algn="ctr"/>
                      <a:r>
                        <a:rPr lang="en-US" dirty="0" smtClean="0"/>
                        <a:t>Answer</a:t>
                      </a:r>
                      <a:endParaRPr lang="en-US" dirty="0"/>
                    </a:p>
                  </a:txBody>
                  <a:tcPr/>
                </a:tc>
              </a:tr>
              <a:tr h="370840">
                <a:tc>
                  <a:txBody>
                    <a:bodyPr/>
                    <a:lstStyle/>
                    <a:p>
                      <a:r>
                        <a:rPr lang="en-US" dirty="0" smtClean="0"/>
                        <a:t>I don’t have time</a:t>
                      </a:r>
                      <a:endParaRPr lang="en-US" dirty="0"/>
                    </a:p>
                  </a:txBody>
                  <a:tcPr/>
                </a:tc>
                <a:tc>
                  <a:txBody>
                    <a:bodyPr/>
                    <a:lstStyle/>
                    <a:p>
                      <a:r>
                        <a:rPr lang="en-US" dirty="0" smtClean="0"/>
                        <a:t>Two months is plenty of time to complete a project.</a:t>
                      </a:r>
                    </a:p>
                  </a:txBody>
                  <a:tcPr/>
                </a:tc>
              </a:tr>
              <a:tr h="370840">
                <a:tc>
                  <a:txBody>
                    <a:bodyPr/>
                    <a:lstStyle/>
                    <a:p>
                      <a:r>
                        <a:rPr lang="en-US" dirty="0" smtClean="0"/>
                        <a:t>Summer is just for fun.</a:t>
                      </a:r>
                      <a:endParaRPr lang="en-US" dirty="0"/>
                    </a:p>
                  </a:txBody>
                  <a:tcPr/>
                </a:tc>
                <a:tc>
                  <a:txBody>
                    <a:bodyPr/>
                    <a:lstStyle/>
                    <a:p>
                      <a:r>
                        <a:rPr lang="en-US" dirty="0" smtClean="0"/>
                        <a:t>Many</a:t>
                      </a:r>
                      <a:r>
                        <a:rPr lang="en-US" baseline="0" dirty="0" smtClean="0"/>
                        <a:t> projects are enjoyable – just pick one that interests you.</a:t>
                      </a:r>
                    </a:p>
                  </a:txBody>
                  <a:tcPr/>
                </a:tc>
              </a:tr>
              <a:tr h="370840">
                <a:tc>
                  <a:txBody>
                    <a:bodyPr/>
                    <a:lstStyle/>
                    <a:p>
                      <a:r>
                        <a:rPr lang="en-US" dirty="0" smtClean="0"/>
                        <a:t>I can’t think of anything I’d like to do</a:t>
                      </a:r>
                      <a:endParaRPr lang="en-US" dirty="0"/>
                    </a:p>
                  </a:txBody>
                  <a:tcPr/>
                </a:tc>
                <a:tc>
                  <a:txBody>
                    <a:bodyPr/>
                    <a:lstStyle/>
                    <a:p>
                      <a:r>
                        <a:rPr lang="en-US" baseline="0" dirty="0" smtClean="0"/>
                        <a:t>Think about your hobbies and talents, or about a subject that interests you.</a:t>
                      </a:r>
                    </a:p>
                  </a:txBody>
                  <a:tcPr/>
                </a:tc>
              </a:tr>
            </a:tbl>
          </a:graphicData>
        </a:graphic>
      </p:graphicFrame>
      <p:sp>
        <p:nvSpPr>
          <p:cNvPr id="5" name="TextBox 4"/>
          <p:cNvSpPr txBox="1"/>
          <p:nvPr/>
        </p:nvSpPr>
        <p:spPr>
          <a:xfrm>
            <a:off x="526608" y="2230496"/>
            <a:ext cx="1759392" cy="2800766"/>
          </a:xfrm>
          <a:prstGeom prst="rect">
            <a:avLst/>
          </a:prstGeom>
          <a:noFill/>
        </p:spPr>
        <p:txBody>
          <a:bodyPr wrap="square" rtlCol="0">
            <a:spAutoFit/>
          </a:bodyPr>
          <a:lstStyle/>
          <a:p>
            <a:r>
              <a:rPr lang="en-US" sz="2200" b="1" dirty="0" smtClean="0">
                <a:solidFill>
                  <a:schemeClr val="accent1"/>
                </a:solidFill>
              </a:rPr>
              <a:t>Topic:</a:t>
            </a:r>
          </a:p>
          <a:p>
            <a:r>
              <a:rPr lang="en-US" sz="2200" dirty="0" smtClean="0">
                <a:solidFill>
                  <a:schemeClr val="accent1"/>
                </a:solidFill>
              </a:rPr>
              <a:t>We should each choose a summer project that really interests us.</a:t>
            </a:r>
          </a:p>
        </p:txBody>
      </p:sp>
      <p:sp>
        <p:nvSpPr>
          <p:cNvPr id="6" name="TextBox 5"/>
          <p:cNvSpPr txBox="1"/>
          <p:nvPr/>
        </p:nvSpPr>
        <p:spPr>
          <a:xfrm>
            <a:off x="2323269" y="5390365"/>
            <a:ext cx="6365757" cy="1107996"/>
          </a:xfrm>
          <a:prstGeom prst="rect">
            <a:avLst/>
          </a:prstGeom>
          <a:noFill/>
        </p:spPr>
        <p:txBody>
          <a:bodyPr wrap="square" rtlCol="0">
            <a:spAutoFit/>
          </a:bodyPr>
          <a:lstStyle/>
          <a:p>
            <a:r>
              <a:rPr lang="en-US" sz="2200" dirty="0" smtClean="0">
                <a:solidFill>
                  <a:srgbClr val="990000"/>
                </a:solidFill>
              </a:rPr>
              <a:t>What are other objections you might have about doing a summer project?  What reasons might answer those objections? </a:t>
            </a:r>
            <a:endParaRPr lang="en-US" sz="2200" dirty="0">
              <a:solidFill>
                <a:srgbClr val="990000"/>
              </a:solidFill>
            </a:endParaRPr>
          </a:p>
        </p:txBody>
      </p:sp>
      <p:sp>
        <p:nvSpPr>
          <p:cNvPr id="7" name="Rectangle 6"/>
          <p:cNvSpPr/>
          <p:nvPr/>
        </p:nvSpPr>
        <p:spPr>
          <a:xfrm>
            <a:off x="5513892" y="2679693"/>
            <a:ext cx="3175134" cy="2351569"/>
          </a:xfrm>
          <a:prstGeom prst="rect">
            <a:avLst/>
          </a:prstGeom>
          <a:gradFill>
            <a:gsLst>
              <a:gs pos="99000">
                <a:schemeClr val="accent1">
                  <a:shade val="51000"/>
                  <a:satMod val="115000"/>
                </a:schemeClr>
              </a:gs>
              <a:gs pos="100000">
                <a:schemeClr val="accent1">
                  <a:shade val="94000"/>
                  <a:alpha val="90000"/>
                  <a:satMod val="13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067406" y="6498361"/>
            <a:ext cx="1621620" cy="369332"/>
          </a:xfrm>
          <a:prstGeom prst="rect">
            <a:avLst/>
          </a:prstGeom>
          <a:noFill/>
        </p:spPr>
        <p:txBody>
          <a:bodyPr wrap="none" rtlCol="0">
            <a:spAutoFit/>
          </a:bodyPr>
          <a:lstStyle/>
          <a:p>
            <a:r>
              <a:rPr lang="en-US" dirty="0" smtClean="0">
                <a:hlinkClick r:id="rId2" action="ppaction://hlinksldjump"/>
              </a:rPr>
              <a:t>Back to Day 3</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a:t>
            </a:r>
            <a:endParaRPr lang="en-US" dirty="0"/>
          </a:p>
        </p:txBody>
      </p:sp>
      <p:sp>
        <p:nvSpPr>
          <p:cNvPr id="3" name="Text Placeholder 2"/>
          <p:cNvSpPr>
            <a:spLocks noGrp="1"/>
          </p:cNvSpPr>
          <p:nvPr>
            <p:ph type="body" idx="1"/>
          </p:nvPr>
        </p:nvSpPr>
        <p:spPr/>
        <p:txBody>
          <a:bodyPr/>
          <a:lstStyle/>
          <a:p>
            <a:r>
              <a:rPr lang="en-US" dirty="0" smtClean="0"/>
              <a:t>Magazine</a:t>
            </a:r>
            <a:endParaRPr lang="en-US" dirty="0"/>
          </a:p>
        </p:txBody>
      </p:sp>
      <p:sp>
        <p:nvSpPr>
          <p:cNvPr id="4" name="Content Placeholder 3"/>
          <p:cNvSpPr>
            <a:spLocks noGrp="1"/>
          </p:cNvSpPr>
          <p:nvPr>
            <p:ph sz="half" idx="2"/>
          </p:nvPr>
        </p:nvSpPr>
        <p:spPr>
          <a:xfrm>
            <a:off x="663388" y="2797174"/>
            <a:ext cx="3657600" cy="3584521"/>
          </a:xfrm>
        </p:spPr>
        <p:txBody>
          <a:bodyPr>
            <a:normAutofit fontScale="92500" lnSpcReduction="20000"/>
          </a:bodyPr>
          <a:lstStyle/>
          <a:p>
            <a:r>
              <a:rPr lang="en-US" b="1" dirty="0" smtClean="0"/>
              <a:t>Vocabulary and Oral Language</a:t>
            </a:r>
          </a:p>
          <a:p>
            <a:pPr lvl="1"/>
            <a:r>
              <a:rPr lang="en-US" dirty="0" smtClean="0">
                <a:hlinkClick r:id="rId2" action="ppaction://hlinksldjump"/>
              </a:rPr>
              <a:t>Latin Roots (T166)</a:t>
            </a:r>
            <a:endParaRPr lang="en-US" dirty="0" smtClean="0"/>
          </a:p>
          <a:p>
            <a:r>
              <a:rPr lang="en-US" b="1" dirty="0" smtClean="0"/>
              <a:t>Comprehension</a:t>
            </a:r>
          </a:p>
          <a:p>
            <a:pPr lvl="1"/>
            <a:r>
              <a:rPr lang="en-US" dirty="0" smtClean="0"/>
              <a:t>Activity Central (T160-161)</a:t>
            </a:r>
          </a:p>
          <a:p>
            <a:r>
              <a:rPr lang="en-US" b="1" dirty="0" smtClean="0"/>
              <a:t>Spelling</a:t>
            </a:r>
          </a:p>
          <a:p>
            <a:pPr lvl="1"/>
            <a:r>
              <a:rPr lang="en-US" dirty="0" smtClean="0"/>
              <a:t>Day 4 (T173)</a:t>
            </a:r>
          </a:p>
          <a:p>
            <a:r>
              <a:rPr lang="en-US" b="1" dirty="0" smtClean="0"/>
              <a:t>Grammar</a:t>
            </a:r>
          </a:p>
          <a:p>
            <a:pPr lvl="1"/>
            <a:r>
              <a:rPr lang="en-US" dirty="0" smtClean="0">
                <a:hlinkClick r:id="rId3" action="ppaction://hlinksldjump"/>
              </a:rPr>
              <a:t>Day 4 (T175)</a:t>
            </a:r>
            <a:endParaRPr lang="en-US" dirty="0" smtClean="0"/>
          </a:p>
          <a:p>
            <a:r>
              <a:rPr lang="en-US" b="1" dirty="0" smtClean="0"/>
              <a:t>Writing</a:t>
            </a:r>
          </a:p>
          <a:p>
            <a:pPr lvl="1"/>
            <a:r>
              <a:rPr lang="en-US" dirty="0" smtClean="0">
                <a:hlinkClick r:id="rId4" action="ppaction://hlinksldjump"/>
              </a:rPr>
              <a:t>Day 4 (T178)</a:t>
            </a:r>
            <a:endParaRPr lang="en-US" dirty="0"/>
          </a:p>
        </p:txBody>
      </p:sp>
      <p:sp>
        <p:nvSpPr>
          <p:cNvPr id="5" name="Text Placeholder 4"/>
          <p:cNvSpPr>
            <a:spLocks noGrp="1"/>
          </p:cNvSpPr>
          <p:nvPr>
            <p:ph type="body" sz="quarter" idx="3"/>
          </p:nvPr>
        </p:nvSpPr>
        <p:spPr/>
        <p:txBody>
          <a:bodyPr/>
          <a:lstStyle/>
          <a:p>
            <a:r>
              <a:rPr lang="en-US" dirty="0" smtClean="0"/>
              <a:t>Novels</a:t>
            </a:r>
            <a:endParaRPr lang="en-US" dirty="0"/>
          </a:p>
        </p:txBody>
      </p:sp>
      <p:sp>
        <p:nvSpPr>
          <p:cNvPr id="6" name="Content Placeholder 5"/>
          <p:cNvSpPr>
            <a:spLocks noGrp="1"/>
          </p:cNvSpPr>
          <p:nvPr>
            <p:ph sz="quarter" idx="4"/>
          </p:nvPr>
        </p:nvSpPr>
        <p:spPr/>
        <p:txBody>
          <a:bodyPr/>
          <a:lstStyle/>
          <a:p>
            <a:r>
              <a:rPr lang="en-US" b="1" dirty="0" smtClean="0">
                <a:hlinkClick r:id="rId5" action="ppaction://hlinksldjump"/>
              </a:rPr>
              <a:t>Mysteries of the Mummy Kids</a:t>
            </a:r>
            <a:endParaRPr lang="en-US" b="1" dirty="0" smtClean="0"/>
          </a:p>
          <a:p>
            <a:r>
              <a:rPr lang="en-US" b="1" dirty="0" smtClean="0">
                <a:hlinkClick r:id="rId6" action="ppaction://hlinksldjump"/>
              </a:rPr>
              <a:t>Skunk Scout</a:t>
            </a:r>
            <a:endParaRPr lang="en-US" b="1" dirty="0" smtClean="0"/>
          </a:p>
          <a:p>
            <a:r>
              <a:rPr lang="en-US" b="1" dirty="0" smtClean="0">
                <a:hlinkClick r:id="rId7" action="ppaction://hlinksldjump"/>
              </a:rPr>
              <a:t>Frindle</a:t>
            </a:r>
            <a:endParaRPr lang="en-US" b="1" dirty="0"/>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Latin Roots</a:t>
            </a:r>
            <a:endParaRPr lang="en-US" dirty="0"/>
          </a:p>
        </p:txBody>
      </p:sp>
      <p:sp>
        <p:nvSpPr>
          <p:cNvPr id="3" name="Text Placeholder 2"/>
          <p:cNvSpPr>
            <a:spLocks noGrp="1"/>
          </p:cNvSpPr>
          <p:nvPr>
            <p:ph type="body" idx="1"/>
          </p:nvPr>
        </p:nvSpPr>
        <p:spPr/>
        <p:txBody>
          <a:bodyPr/>
          <a:lstStyle/>
          <a:p>
            <a:r>
              <a:rPr lang="en-US" dirty="0" smtClean="0"/>
              <a:t>Objective</a:t>
            </a:r>
            <a:endParaRPr lang="en-US" dirty="0"/>
          </a:p>
        </p:txBody>
      </p:sp>
      <p:sp>
        <p:nvSpPr>
          <p:cNvPr id="4" name="Content Placeholder 3"/>
          <p:cNvSpPr>
            <a:spLocks noGrp="1"/>
          </p:cNvSpPr>
          <p:nvPr>
            <p:ph sz="half" idx="2"/>
          </p:nvPr>
        </p:nvSpPr>
        <p:spPr/>
        <p:txBody>
          <a:bodyPr>
            <a:normAutofit fontScale="92500" lnSpcReduction="20000"/>
          </a:bodyPr>
          <a:lstStyle/>
          <a:p>
            <a:r>
              <a:rPr lang="en-US" sz="2400" dirty="0" smtClean="0"/>
              <a:t>We will determine the meaning of words with Latin word roots.</a:t>
            </a:r>
          </a:p>
          <a:p>
            <a:r>
              <a:rPr lang="en-US" sz="2400" b="1" dirty="0" smtClean="0"/>
              <a:t>Importance</a:t>
            </a:r>
          </a:p>
          <a:p>
            <a:pPr lvl="1"/>
            <a:r>
              <a:rPr lang="en-US" sz="2400" dirty="0" smtClean="0"/>
              <a:t>Knowledge of Latin roots and the meaning of prefixes and suffixes can help us determine the meanings of new words.</a:t>
            </a:r>
          </a:p>
        </p:txBody>
      </p:sp>
      <p:sp>
        <p:nvSpPr>
          <p:cNvPr id="5" name="Text Placeholder 4"/>
          <p:cNvSpPr>
            <a:spLocks noGrp="1"/>
          </p:cNvSpPr>
          <p:nvPr>
            <p:ph type="body" sz="quarter" idx="3"/>
          </p:nvPr>
        </p:nvSpPr>
        <p:spPr/>
        <p:txBody>
          <a:bodyPr/>
          <a:lstStyle/>
          <a:p>
            <a:r>
              <a:rPr lang="en-US" dirty="0" smtClean="0"/>
              <a:t>Concept</a:t>
            </a:r>
            <a:endParaRPr lang="en-US" dirty="0"/>
          </a:p>
        </p:txBody>
      </p:sp>
      <p:sp>
        <p:nvSpPr>
          <p:cNvPr id="6" name="Content Placeholder 5"/>
          <p:cNvSpPr>
            <a:spLocks noGrp="1"/>
          </p:cNvSpPr>
          <p:nvPr>
            <p:ph sz="quarter" idx="4"/>
          </p:nvPr>
        </p:nvSpPr>
        <p:spPr/>
        <p:txBody>
          <a:bodyPr>
            <a:normAutofit lnSpcReduction="10000"/>
          </a:bodyPr>
          <a:lstStyle/>
          <a:p>
            <a:r>
              <a:rPr lang="en-US" sz="2400" u="sng" dirty="0" smtClean="0"/>
              <a:t>Latin root</a:t>
            </a:r>
            <a:r>
              <a:rPr lang="en-US" sz="2400" dirty="0" smtClean="0"/>
              <a:t>: a word part that comes from Latin and has meaning but cannot stand alone</a:t>
            </a:r>
          </a:p>
          <a:p>
            <a:r>
              <a:rPr lang="en-US" sz="2400" b="1" dirty="0" smtClean="0">
                <a:solidFill>
                  <a:srgbClr val="990000"/>
                </a:solidFill>
              </a:rPr>
              <a:t>Example</a:t>
            </a:r>
          </a:p>
          <a:p>
            <a:pPr lvl="1"/>
            <a:r>
              <a:rPr lang="en-US" sz="2400" dirty="0" err="1" smtClean="0">
                <a:solidFill>
                  <a:srgbClr val="990000"/>
                </a:solidFill>
              </a:rPr>
              <a:t>Spect</a:t>
            </a:r>
            <a:r>
              <a:rPr lang="en-US" sz="2400" dirty="0" smtClean="0">
                <a:solidFill>
                  <a:srgbClr val="990000"/>
                </a:solidFill>
              </a:rPr>
              <a:t> ~ “to look at”</a:t>
            </a:r>
          </a:p>
          <a:p>
            <a:pPr lvl="1"/>
            <a:r>
              <a:rPr lang="en-US" sz="2400" dirty="0" smtClean="0">
                <a:solidFill>
                  <a:srgbClr val="990000"/>
                </a:solidFill>
              </a:rPr>
              <a:t>The agent will </a:t>
            </a:r>
            <a:r>
              <a:rPr lang="en-US" sz="2400" u="sng" dirty="0" smtClean="0">
                <a:solidFill>
                  <a:srgbClr val="990000"/>
                </a:solidFill>
              </a:rPr>
              <a:t>in</a:t>
            </a:r>
            <a:r>
              <a:rPr lang="en-US" sz="2400" i="1" u="sng" dirty="0" smtClean="0">
                <a:solidFill>
                  <a:srgbClr val="990000"/>
                </a:solidFill>
              </a:rPr>
              <a:t>spect</a:t>
            </a:r>
            <a:r>
              <a:rPr lang="en-US" sz="2400" dirty="0" smtClean="0">
                <a:solidFill>
                  <a:srgbClr val="990000"/>
                </a:solidFill>
              </a:rPr>
              <a:t> our bags.</a:t>
            </a:r>
            <a:endParaRPr lang="en-US" sz="2400" dirty="0">
              <a:solidFill>
                <a:srgbClr val="99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slide(fromBottom)">
                                      <p:cBhvr>
                                        <p:cTn id="15" dur="500"/>
                                        <p:tgtEl>
                                          <p:spTgt spid="6">
                                            <p:txEl>
                                              <p:pRg st="2" end="2"/>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slide(fromBottom)">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slide(fromBottom)">
                                      <p:cBhvr>
                                        <p:cTn id="23" dur="500"/>
                                        <p:tgtEl>
                                          <p:spTgt spid="4">
                                            <p:txEl>
                                              <p:pRg st="1" end="1"/>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slide(fromBottom)">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Latin Roots</a:t>
            </a:r>
            <a:endParaRPr lang="en-US" dirty="0"/>
          </a:p>
        </p:txBody>
      </p:sp>
      <p:sp>
        <p:nvSpPr>
          <p:cNvPr id="3" name="Text Placeholder 2"/>
          <p:cNvSpPr>
            <a:spLocks noGrp="1"/>
          </p:cNvSpPr>
          <p:nvPr>
            <p:ph type="body" idx="1"/>
          </p:nvPr>
        </p:nvSpPr>
        <p:spPr>
          <a:xfrm>
            <a:off x="663388" y="1779293"/>
            <a:ext cx="3657600" cy="730415"/>
          </a:xfrm>
        </p:spPr>
        <p:txBody>
          <a:bodyPr/>
          <a:lstStyle/>
          <a:p>
            <a:r>
              <a:rPr lang="en-US" dirty="0" smtClean="0"/>
              <a:t>Skill</a:t>
            </a:r>
            <a:endParaRPr lang="en-US" dirty="0"/>
          </a:p>
        </p:txBody>
      </p:sp>
      <p:sp>
        <p:nvSpPr>
          <p:cNvPr id="4" name="Content Placeholder 3"/>
          <p:cNvSpPr>
            <a:spLocks noGrp="1"/>
          </p:cNvSpPr>
          <p:nvPr>
            <p:ph sz="half" idx="2"/>
          </p:nvPr>
        </p:nvSpPr>
        <p:spPr>
          <a:xfrm>
            <a:off x="658813" y="2355767"/>
            <a:ext cx="3657600" cy="4072398"/>
          </a:xfrm>
        </p:spPr>
        <p:txBody>
          <a:bodyPr>
            <a:normAutofit fontScale="85000" lnSpcReduction="10000"/>
          </a:bodyPr>
          <a:lstStyle/>
          <a:p>
            <a:r>
              <a:rPr lang="en-US" sz="2200" dirty="0" smtClean="0"/>
              <a:t>Underline the Latin root.</a:t>
            </a:r>
          </a:p>
          <a:p>
            <a:r>
              <a:rPr lang="en-US" sz="2200" dirty="0" smtClean="0"/>
              <a:t>Circle the other roots, prefixes, or suffixes that have been added.</a:t>
            </a:r>
          </a:p>
          <a:p>
            <a:r>
              <a:rPr lang="en-US" sz="2200" dirty="0" smtClean="0"/>
              <a:t>Identify the meaning of each word part.</a:t>
            </a:r>
          </a:p>
          <a:p>
            <a:r>
              <a:rPr lang="en-US" sz="2200" dirty="0" smtClean="0"/>
              <a:t>Put the meanings of the parts together.</a:t>
            </a:r>
          </a:p>
          <a:p>
            <a:pPr lvl="1"/>
            <a:r>
              <a:rPr lang="en-US" sz="2200" dirty="0" smtClean="0"/>
              <a:t>Attempt the meaning of the word.</a:t>
            </a:r>
          </a:p>
          <a:p>
            <a:pPr lvl="1"/>
            <a:r>
              <a:rPr lang="en-US" sz="2200" dirty="0" smtClean="0"/>
              <a:t>Verify the meaning with the context or a dictionary.</a:t>
            </a:r>
          </a:p>
          <a:p>
            <a:endParaRPr lang="en-US" sz="2200" dirty="0"/>
          </a:p>
        </p:txBody>
      </p:sp>
      <p:sp>
        <p:nvSpPr>
          <p:cNvPr id="5" name="Text Placeholder 4"/>
          <p:cNvSpPr>
            <a:spLocks noGrp="1"/>
          </p:cNvSpPr>
          <p:nvPr>
            <p:ph type="body" sz="quarter" idx="3"/>
          </p:nvPr>
        </p:nvSpPr>
        <p:spPr/>
        <p:txBody>
          <a:bodyPr/>
          <a:lstStyle/>
          <a:p>
            <a:r>
              <a:rPr lang="en-US" dirty="0" smtClean="0"/>
              <a:t>I do</a:t>
            </a:r>
            <a:endParaRPr lang="en-US" dirty="0"/>
          </a:p>
        </p:txBody>
      </p:sp>
      <p:sp>
        <p:nvSpPr>
          <p:cNvPr id="6" name="Content Placeholder 5"/>
          <p:cNvSpPr>
            <a:spLocks noGrp="1"/>
          </p:cNvSpPr>
          <p:nvPr>
            <p:ph sz="quarter" idx="4"/>
          </p:nvPr>
        </p:nvSpPr>
        <p:spPr/>
        <p:txBody>
          <a:bodyPr>
            <a:normAutofit/>
          </a:bodyPr>
          <a:lstStyle/>
          <a:p>
            <a:r>
              <a:rPr lang="en-US" sz="2200" b="1" dirty="0" smtClean="0"/>
              <a:t>transmit</a:t>
            </a:r>
          </a:p>
          <a:p>
            <a:r>
              <a:rPr lang="en-US" sz="2200" dirty="0" smtClean="0"/>
              <a:t>the root </a:t>
            </a:r>
            <a:r>
              <a:rPr lang="en-US" sz="2200" i="1" dirty="0" err="1" smtClean="0"/>
              <a:t>mit</a:t>
            </a:r>
            <a:r>
              <a:rPr lang="en-US" sz="2200" dirty="0" smtClean="0"/>
              <a:t> means “to send”</a:t>
            </a:r>
          </a:p>
          <a:p>
            <a:r>
              <a:rPr lang="en-US" sz="2200" dirty="0" smtClean="0"/>
              <a:t>the prefix </a:t>
            </a:r>
            <a:r>
              <a:rPr lang="en-US" sz="2200" i="1" dirty="0" smtClean="0"/>
              <a:t>trans</a:t>
            </a:r>
            <a:r>
              <a:rPr lang="en-US" sz="2200" dirty="0" smtClean="0"/>
              <a:t> means “over, across”</a:t>
            </a:r>
          </a:p>
          <a:p>
            <a:r>
              <a:rPr lang="en-US" sz="2200" i="1" dirty="0" smtClean="0"/>
              <a:t>Transmit</a:t>
            </a:r>
            <a:r>
              <a:rPr lang="en-US" sz="2200" dirty="0" smtClean="0"/>
              <a:t> means “to send over or across”</a:t>
            </a:r>
            <a:endParaRPr lang="en-US" sz="2200" i="1" dirty="0" smtClean="0"/>
          </a:p>
          <a:p>
            <a:endParaRPr lang="en-US" sz="2200" b="1" dirty="0"/>
          </a:p>
        </p:txBody>
      </p:sp>
      <p:cxnSp>
        <p:nvCxnSpPr>
          <p:cNvPr id="8" name="Straight Connector 7"/>
          <p:cNvCxnSpPr/>
          <p:nvPr/>
        </p:nvCxnSpPr>
        <p:spPr>
          <a:xfrm>
            <a:off x="5870127" y="3175359"/>
            <a:ext cx="433677"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5173146" y="2797175"/>
            <a:ext cx="696981" cy="379772"/>
          </a:xfrm>
          <a:prstGeom prst="ellipse">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slide(fromBottom)">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slide(fromBottom)">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slide(fromBottom)">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slide(fromBottom)">
                                      <p:cBhvr>
                                        <p:cTn id="36" dur="500"/>
                                        <p:tgtEl>
                                          <p:spTgt spid="6">
                                            <p:txEl>
                                              <p:pRg st="1" end="1"/>
                                            </p:txEl>
                                          </p:spTgt>
                                        </p:tgtEl>
                                      </p:cBhvr>
                                    </p:animEffect>
                                  </p:childTnLst>
                                </p:cTn>
                              </p:par>
                            </p:childTnLst>
                          </p:cTn>
                        </p:par>
                        <p:par>
                          <p:cTn id="37" fill="hold">
                            <p:stCondLst>
                              <p:cond delay="500"/>
                            </p:stCondLst>
                            <p:childTnLst>
                              <p:par>
                                <p:cTn id="38" presetID="12" presetClass="entr" presetSubtype="4" fill="hold" grpId="0" nodeType="after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slide(fromBottom)">
                                      <p:cBhvr>
                                        <p:cTn id="40" dur="50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slide(fromBottom)">
                                      <p:cBhvr>
                                        <p:cTn id="45" dur="500"/>
                                        <p:tgtEl>
                                          <p:spTgt spid="4">
                                            <p:txEl>
                                              <p:pRg st="3" end="3"/>
                                            </p:txEl>
                                          </p:spTgt>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slide(fromBottom)">
                                      <p:cBhvr>
                                        <p:cTn id="48" dur="500"/>
                                        <p:tgtEl>
                                          <p:spTgt spid="4">
                                            <p:txEl>
                                              <p:pRg st="4" end="4"/>
                                            </p:txEl>
                                          </p:spTgt>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slide(fromBottom)">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slide(fromBottom)">
                                      <p:cBhvr>
                                        <p:cTn id="5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9"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Latin Roots</a:t>
            </a:r>
            <a:endParaRPr lang="en-US" dirty="0"/>
          </a:p>
        </p:txBody>
      </p:sp>
      <p:sp>
        <p:nvSpPr>
          <p:cNvPr id="3" name="Text Placeholder 2"/>
          <p:cNvSpPr>
            <a:spLocks noGrp="1"/>
          </p:cNvSpPr>
          <p:nvPr>
            <p:ph type="body" idx="1"/>
          </p:nvPr>
        </p:nvSpPr>
        <p:spPr>
          <a:xfrm>
            <a:off x="663388" y="1779293"/>
            <a:ext cx="3657600" cy="730415"/>
          </a:xfrm>
        </p:spPr>
        <p:txBody>
          <a:bodyPr/>
          <a:lstStyle/>
          <a:p>
            <a:r>
              <a:rPr lang="en-US" dirty="0" smtClean="0"/>
              <a:t>Skill</a:t>
            </a:r>
            <a:endParaRPr lang="en-US" dirty="0"/>
          </a:p>
        </p:txBody>
      </p:sp>
      <p:sp>
        <p:nvSpPr>
          <p:cNvPr id="4" name="Content Placeholder 3"/>
          <p:cNvSpPr>
            <a:spLocks noGrp="1"/>
          </p:cNvSpPr>
          <p:nvPr>
            <p:ph sz="half" idx="2"/>
          </p:nvPr>
        </p:nvSpPr>
        <p:spPr>
          <a:xfrm>
            <a:off x="658813" y="2355767"/>
            <a:ext cx="3657600" cy="4072398"/>
          </a:xfrm>
        </p:spPr>
        <p:txBody>
          <a:bodyPr>
            <a:normAutofit fontScale="85000" lnSpcReduction="10000"/>
          </a:bodyPr>
          <a:lstStyle/>
          <a:p>
            <a:r>
              <a:rPr lang="en-US" sz="2200" dirty="0" smtClean="0"/>
              <a:t>Underline the Latin root.</a:t>
            </a:r>
          </a:p>
          <a:p>
            <a:r>
              <a:rPr lang="en-US" sz="2200" dirty="0" smtClean="0"/>
              <a:t>Circle the other roots, prefixes, or suffixes that have been added.</a:t>
            </a:r>
          </a:p>
          <a:p>
            <a:r>
              <a:rPr lang="en-US" sz="2200" dirty="0" smtClean="0"/>
              <a:t>Identify the meaning of each word part.</a:t>
            </a:r>
          </a:p>
          <a:p>
            <a:r>
              <a:rPr lang="en-US" sz="2200" dirty="0" smtClean="0"/>
              <a:t>Put the meanings of the parts together.</a:t>
            </a:r>
          </a:p>
          <a:p>
            <a:pPr lvl="1"/>
            <a:r>
              <a:rPr lang="en-US" sz="2200" dirty="0" smtClean="0"/>
              <a:t>Attempt the meaning of the word.</a:t>
            </a:r>
          </a:p>
          <a:p>
            <a:pPr lvl="1"/>
            <a:r>
              <a:rPr lang="en-US" sz="2200" dirty="0" smtClean="0"/>
              <a:t>Verify the meaning with the context or a dictionary.</a:t>
            </a:r>
          </a:p>
          <a:p>
            <a:endParaRPr lang="en-US" sz="2200" dirty="0"/>
          </a:p>
        </p:txBody>
      </p:sp>
      <p:sp>
        <p:nvSpPr>
          <p:cNvPr id="5" name="Text Placeholder 4"/>
          <p:cNvSpPr>
            <a:spLocks noGrp="1"/>
          </p:cNvSpPr>
          <p:nvPr>
            <p:ph type="body" sz="quarter" idx="3"/>
          </p:nvPr>
        </p:nvSpPr>
        <p:spPr/>
        <p:txBody>
          <a:bodyPr/>
          <a:lstStyle/>
          <a:p>
            <a:r>
              <a:rPr lang="en-US" dirty="0" smtClean="0"/>
              <a:t>We do</a:t>
            </a:r>
            <a:endParaRPr lang="en-US" dirty="0"/>
          </a:p>
        </p:txBody>
      </p:sp>
      <p:sp>
        <p:nvSpPr>
          <p:cNvPr id="6" name="Content Placeholder 5"/>
          <p:cNvSpPr>
            <a:spLocks noGrp="1"/>
          </p:cNvSpPr>
          <p:nvPr>
            <p:ph sz="quarter" idx="4"/>
          </p:nvPr>
        </p:nvSpPr>
        <p:spPr/>
        <p:txBody>
          <a:bodyPr>
            <a:normAutofit/>
          </a:bodyPr>
          <a:lstStyle/>
          <a:p>
            <a:r>
              <a:rPr lang="en-US" sz="2200" b="1" dirty="0" smtClean="0"/>
              <a:t>manuscript</a:t>
            </a:r>
          </a:p>
          <a:p>
            <a:r>
              <a:rPr lang="en-US" sz="2200" dirty="0" smtClean="0"/>
              <a:t>the root </a:t>
            </a:r>
            <a:r>
              <a:rPr lang="en-US" sz="2200" i="1" dirty="0" err="1" smtClean="0"/>
              <a:t>manu</a:t>
            </a:r>
            <a:r>
              <a:rPr lang="en-US" sz="2200" dirty="0" smtClean="0"/>
              <a:t> means “hand”</a:t>
            </a:r>
          </a:p>
          <a:p>
            <a:r>
              <a:rPr lang="en-US" sz="2200" dirty="0" smtClean="0"/>
              <a:t>the root </a:t>
            </a:r>
            <a:r>
              <a:rPr lang="en-US" sz="2200" i="1" dirty="0" smtClean="0"/>
              <a:t>script </a:t>
            </a:r>
            <a:r>
              <a:rPr lang="en-US" sz="2200" dirty="0" smtClean="0"/>
              <a:t>means “to write”</a:t>
            </a:r>
          </a:p>
          <a:p>
            <a:r>
              <a:rPr lang="en-US" sz="2200" i="1" dirty="0" smtClean="0"/>
              <a:t>Manuscript</a:t>
            </a:r>
            <a:r>
              <a:rPr lang="en-US" sz="2200" dirty="0" smtClean="0"/>
              <a:t> means “written by hand”</a:t>
            </a:r>
            <a:endParaRPr lang="en-US" sz="2200" i="1" dirty="0" smtClean="0"/>
          </a:p>
          <a:p>
            <a:endParaRPr lang="en-US" sz="2200" b="1" dirty="0"/>
          </a:p>
        </p:txBody>
      </p:sp>
      <p:cxnSp>
        <p:nvCxnSpPr>
          <p:cNvPr id="8" name="Straight Connector 7"/>
          <p:cNvCxnSpPr/>
          <p:nvPr/>
        </p:nvCxnSpPr>
        <p:spPr>
          <a:xfrm>
            <a:off x="5227356" y="3173771"/>
            <a:ext cx="727957" cy="3176"/>
          </a:xfrm>
          <a:prstGeom prst="line">
            <a:avLst/>
          </a:prstGeom>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5955313" y="2797175"/>
            <a:ext cx="890587" cy="379772"/>
          </a:xfrm>
          <a:prstGeom prst="ellipse">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slide(fromBottom)">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slide(fromBottom)">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slide(fromBottom)">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slide(fromBottom)">
                                      <p:cBhvr>
                                        <p:cTn id="36" dur="500"/>
                                        <p:tgtEl>
                                          <p:spTgt spid="6">
                                            <p:txEl>
                                              <p:pRg st="1" end="1"/>
                                            </p:txEl>
                                          </p:spTgt>
                                        </p:tgtEl>
                                      </p:cBhvr>
                                    </p:animEffect>
                                  </p:childTnLst>
                                </p:cTn>
                              </p:par>
                            </p:childTnLst>
                          </p:cTn>
                        </p:par>
                        <p:par>
                          <p:cTn id="37" fill="hold">
                            <p:stCondLst>
                              <p:cond delay="500"/>
                            </p:stCondLst>
                            <p:childTnLst>
                              <p:par>
                                <p:cTn id="38" presetID="12" presetClass="entr" presetSubtype="4" fill="hold" grpId="0" nodeType="after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slide(fromBottom)">
                                      <p:cBhvr>
                                        <p:cTn id="40" dur="50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slide(fromBottom)">
                                      <p:cBhvr>
                                        <p:cTn id="45" dur="500"/>
                                        <p:tgtEl>
                                          <p:spTgt spid="4">
                                            <p:txEl>
                                              <p:pRg st="3" end="3"/>
                                            </p:txEl>
                                          </p:spTgt>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slide(fromBottom)">
                                      <p:cBhvr>
                                        <p:cTn id="48" dur="500"/>
                                        <p:tgtEl>
                                          <p:spTgt spid="4">
                                            <p:txEl>
                                              <p:pRg st="4" end="4"/>
                                            </p:txEl>
                                          </p:spTgt>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slide(fromBottom)">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slide(fromBottom)">
                                      <p:cBhvr>
                                        <p:cTn id="5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9"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Latin Roots</a:t>
            </a:r>
            <a:endParaRPr lang="en-US" dirty="0"/>
          </a:p>
        </p:txBody>
      </p:sp>
      <p:sp>
        <p:nvSpPr>
          <p:cNvPr id="3" name="Text Placeholder 2"/>
          <p:cNvSpPr>
            <a:spLocks noGrp="1"/>
          </p:cNvSpPr>
          <p:nvPr>
            <p:ph type="body" idx="1"/>
          </p:nvPr>
        </p:nvSpPr>
        <p:spPr>
          <a:xfrm>
            <a:off x="663388" y="1779293"/>
            <a:ext cx="3657600" cy="730415"/>
          </a:xfrm>
        </p:spPr>
        <p:txBody>
          <a:bodyPr/>
          <a:lstStyle/>
          <a:p>
            <a:r>
              <a:rPr lang="en-US" dirty="0" smtClean="0"/>
              <a:t>Skill</a:t>
            </a:r>
            <a:endParaRPr lang="en-US" dirty="0"/>
          </a:p>
        </p:txBody>
      </p:sp>
      <p:sp>
        <p:nvSpPr>
          <p:cNvPr id="4" name="Content Placeholder 3"/>
          <p:cNvSpPr>
            <a:spLocks noGrp="1"/>
          </p:cNvSpPr>
          <p:nvPr>
            <p:ph sz="half" idx="2"/>
          </p:nvPr>
        </p:nvSpPr>
        <p:spPr>
          <a:xfrm>
            <a:off x="658813" y="2355767"/>
            <a:ext cx="3657600" cy="4072398"/>
          </a:xfrm>
        </p:spPr>
        <p:txBody>
          <a:bodyPr>
            <a:normAutofit fontScale="85000" lnSpcReduction="10000"/>
          </a:bodyPr>
          <a:lstStyle/>
          <a:p>
            <a:r>
              <a:rPr lang="en-US" sz="2200" dirty="0" smtClean="0"/>
              <a:t>Underline the Latin root.</a:t>
            </a:r>
          </a:p>
          <a:p>
            <a:r>
              <a:rPr lang="en-US" sz="2200" dirty="0" smtClean="0"/>
              <a:t>Circle the other roots, prefixes, or suffixes that have been added.</a:t>
            </a:r>
          </a:p>
          <a:p>
            <a:r>
              <a:rPr lang="en-US" sz="2200" dirty="0" smtClean="0"/>
              <a:t>Identify the meaning of each word part.</a:t>
            </a:r>
          </a:p>
          <a:p>
            <a:r>
              <a:rPr lang="en-US" sz="2200" dirty="0" smtClean="0"/>
              <a:t>Put the meanings of the parts together.</a:t>
            </a:r>
          </a:p>
          <a:p>
            <a:pPr lvl="1"/>
            <a:r>
              <a:rPr lang="en-US" sz="2200" dirty="0" smtClean="0"/>
              <a:t>Attempt the meaning of the word.</a:t>
            </a:r>
          </a:p>
          <a:p>
            <a:pPr lvl="1"/>
            <a:r>
              <a:rPr lang="en-US" sz="2200" dirty="0" smtClean="0"/>
              <a:t>Verify the meaning with the context or a dictionary.</a:t>
            </a:r>
          </a:p>
          <a:p>
            <a:endParaRPr lang="en-US" sz="2200" dirty="0"/>
          </a:p>
        </p:txBody>
      </p:sp>
      <p:sp>
        <p:nvSpPr>
          <p:cNvPr id="5" name="Text Placeholder 4"/>
          <p:cNvSpPr>
            <a:spLocks noGrp="1"/>
          </p:cNvSpPr>
          <p:nvPr>
            <p:ph type="body" sz="quarter" idx="3"/>
          </p:nvPr>
        </p:nvSpPr>
        <p:spPr/>
        <p:txBody>
          <a:bodyPr/>
          <a:lstStyle/>
          <a:p>
            <a:r>
              <a:rPr lang="en-US" dirty="0" smtClean="0"/>
              <a:t>Practice</a:t>
            </a:r>
            <a:endParaRPr lang="en-US" dirty="0"/>
          </a:p>
        </p:txBody>
      </p:sp>
      <p:sp>
        <p:nvSpPr>
          <p:cNvPr id="6" name="Content Placeholder 5"/>
          <p:cNvSpPr>
            <a:spLocks noGrp="1"/>
          </p:cNvSpPr>
          <p:nvPr>
            <p:ph sz="quarter" idx="4"/>
          </p:nvPr>
        </p:nvSpPr>
        <p:spPr>
          <a:xfrm>
            <a:off x="4828032" y="2797175"/>
            <a:ext cx="3657600" cy="3630990"/>
          </a:xfrm>
        </p:spPr>
        <p:txBody>
          <a:bodyPr>
            <a:normAutofit fontScale="85000" lnSpcReduction="20000"/>
          </a:bodyPr>
          <a:lstStyle/>
          <a:p>
            <a:r>
              <a:rPr lang="en-US" sz="2200" dirty="0" smtClean="0"/>
              <a:t>Actor</a:t>
            </a:r>
          </a:p>
          <a:p>
            <a:r>
              <a:rPr lang="en-US" sz="2200" dirty="0" smtClean="0"/>
              <a:t>Credible</a:t>
            </a:r>
          </a:p>
          <a:p>
            <a:r>
              <a:rPr lang="en-US" sz="2200" dirty="0" smtClean="0"/>
              <a:t>Convene</a:t>
            </a:r>
          </a:p>
          <a:p>
            <a:r>
              <a:rPr lang="en-US" sz="2200" dirty="0" smtClean="0"/>
              <a:t>Visible</a:t>
            </a:r>
          </a:p>
          <a:p>
            <a:r>
              <a:rPr lang="en-US" sz="2200" dirty="0" smtClean="0"/>
              <a:t>Reverse</a:t>
            </a:r>
          </a:p>
          <a:p>
            <a:r>
              <a:rPr lang="en-US" sz="2200" dirty="0" smtClean="0"/>
              <a:t>Extract</a:t>
            </a:r>
          </a:p>
          <a:p>
            <a:r>
              <a:rPr lang="en-US" sz="2200" dirty="0" smtClean="0"/>
              <a:t>Liberation</a:t>
            </a:r>
          </a:p>
          <a:p>
            <a:r>
              <a:rPr lang="en-US" sz="2200" dirty="0" smtClean="0"/>
              <a:t>Dental </a:t>
            </a:r>
            <a:endParaRPr lang="en-US" sz="2200" dirty="0"/>
          </a:p>
        </p:txBody>
      </p:sp>
      <p:sp>
        <p:nvSpPr>
          <p:cNvPr id="10" name="TextBox 9"/>
          <p:cNvSpPr txBox="1"/>
          <p:nvPr/>
        </p:nvSpPr>
        <p:spPr>
          <a:xfrm>
            <a:off x="6195384" y="6536592"/>
            <a:ext cx="1621620" cy="369332"/>
          </a:xfrm>
          <a:prstGeom prst="rect">
            <a:avLst/>
          </a:prstGeom>
          <a:noFill/>
        </p:spPr>
        <p:txBody>
          <a:bodyPr wrap="none" rtlCol="0">
            <a:spAutoFit/>
          </a:bodyPr>
          <a:lstStyle/>
          <a:p>
            <a:r>
              <a:rPr lang="en-US" dirty="0" smtClean="0">
                <a:hlinkClick r:id="rId2" action="ppaction://hlinksldjump"/>
              </a:rPr>
              <a:t>Back to Day 4</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Bottom)">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lide(fromBottom)">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slide(fromBottom)">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lide(fromBottom)">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slide(fromBottom)">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slide(fromBottom)">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lide(fromBottom)">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Comparisons</a:t>
            </a:r>
            <a:br>
              <a:rPr lang="en-US" dirty="0" smtClean="0"/>
            </a:br>
            <a:r>
              <a:rPr lang="en-US" sz="3400" dirty="0" smtClean="0"/>
              <a:t>Spiral Review</a:t>
            </a:r>
            <a:endParaRPr lang="en-US" dirty="0"/>
          </a:p>
        </p:txBody>
      </p:sp>
      <p:sp>
        <p:nvSpPr>
          <p:cNvPr id="3" name="Text Placeholder 2"/>
          <p:cNvSpPr>
            <a:spLocks noGrp="1"/>
          </p:cNvSpPr>
          <p:nvPr>
            <p:ph type="body" idx="1"/>
          </p:nvPr>
        </p:nvSpPr>
        <p:spPr/>
        <p:txBody>
          <a:bodyPr/>
          <a:lstStyle/>
          <a:p>
            <a:r>
              <a:rPr lang="en-US" dirty="0" smtClean="0"/>
              <a:t>Objective</a:t>
            </a:r>
            <a:endParaRPr lang="en-US" dirty="0"/>
          </a:p>
        </p:txBody>
      </p:sp>
      <p:sp>
        <p:nvSpPr>
          <p:cNvPr id="4" name="Content Placeholder 3"/>
          <p:cNvSpPr>
            <a:spLocks noGrp="1"/>
          </p:cNvSpPr>
          <p:nvPr>
            <p:ph sz="half" idx="2"/>
          </p:nvPr>
        </p:nvSpPr>
        <p:spPr/>
        <p:txBody>
          <a:bodyPr>
            <a:normAutofit/>
          </a:bodyPr>
          <a:lstStyle/>
          <a:p>
            <a:r>
              <a:rPr lang="en-US" sz="2200" dirty="0" smtClean="0"/>
              <a:t>We will use adjectives to compare people, places, or things.</a:t>
            </a:r>
            <a:endParaRPr lang="en-US" sz="2200" dirty="0"/>
          </a:p>
        </p:txBody>
      </p:sp>
      <p:sp>
        <p:nvSpPr>
          <p:cNvPr id="5" name="Text Placeholder 4"/>
          <p:cNvSpPr>
            <a:spLocks noGrp="1"/>
          </p:cNvSpPr>
          <p:nvPr>
            <p:ph type="body" sz="quarter" idx="3"/>
          </p:nvPr>
        </p:nvSpPr>
        <p:spPr/>
        <p:txBody>
          <a:bodyPr/>
          <a:lstStyle/>
          <a:p>
            <a:r>
              <a:rPr lang="en-US" dirty="0" smtClean="0"/>
              <a:t>Skill</a:t>
            </a:r>
            <a:endParaRPr lang="en-US" dirty="0"/>
          </a:p>
        </p:txBody>
      </p:sp>
      <p:sp>
        <p:nvSpPr>
          <p:cNvPr id="6" name="Content Placeholder 5"/>
          <p:cNvSpPr>
            <a:spLocks noGrp="1"/>
          </p:cNvSpPr>
          <p:nvPr>
            <p:ph sz="quarter" idx="4"/>
          </p:nvPr>
        </p:nvSpPr>
        <p:spPr/>
        <p:txBody>
          <a:bodyPr/>
          <a:lstStyle/>
          <a:p>
            <a:r>
              <a:rPr lang="en-US" dirty="0" smtClean="0"/>
              <a:t>Add –</a:t>
            </a:r>
            <a:r>
              <a:rPr lang="en-US" dirty="0" err="1" smtClean="0"/>
              <a:t>er</a:t>
            </a:r>
            <a:r>
              <a:rPr lang="en-US" dirty="0" smtClean="0"/>
              <a:t> to one-syllable adjectives to compare 2 things</a:t>
            </a:r>
          </a:p>
          <a:p>
            <a:pPr lvl="1"/>
            <a:r>
              <a:rPr lang="en-US" dirty="0" smtClean="0"/>
              <a:t>For most 2-syllable adjectives add </a:t>
            </a:r>
            <a:r>
              <a:rPr lang="en-US" i="1" dirty="0" smtClean="0"/>
              <a:t>more</a:t>
            </a:r>
            <a:r>
              <a:rPr lang="en-US" dirty="0" smtClean="0"/>
              <a:t> or </a:t>
            </a:r>
            <a:r>
              <a:rPr lang="en-US" i="1" dirty="0" smtClean="0"/>
              <a:t>less</a:t>
            </a:r>
            <a:r>
              <a:rPr lang="en-US" dirty="0" smtClean="0"/>
              <a:t> </a:t>
            </a:r>
          </a:p>
          <a:p>
            <a:r>
              <a:rPr lang="en-US" dirty="0" smtClean="0"/>
              <a:t>Add –</a:t>
            </a:r>
            <a:r>
              <a:rPr lang="en-US" dirty="0" err="1" smtClean="0"/>
              <a:t>est</a:t>
            </a:r>
            <a:r>
              <a:rPr lang="en-US" dirty="0" smtClean="0"/>
              <a:t> to one-syllable adjectives to compare three things</a:t>
            </a:r>
          </a:p>
          <a:p>
            <a:pPr lvl="1"/>
            <a:r>
              <a:rPr lang="en-US" dirty="0" smtClean="0"/>
              <a:t>For most 2-syllable adjectives add </a:t>
            </a:r>
            <a:r>
              <a:rPr lang="en-US" i="1" dirty="0" smtClean="0"/>
              <a:t>most</a:t>
            </a:r>
            <a:r>
              <a:rPr lang="en-US" dirty="0" smtClean="0"/>
              <a:t> or </a:t>
            </a:r>
            <a:r>
              <a:rPr lang="en-US" i="1" dirty="0" smtClean="0"/>
              <a:t>least</a:t>
            </a:r>
            <a:r>
              <a:rPr lang="en-US" dirty="0" smtClean="0"/>
              <a:t> </a:t>
            </a:r>
          </a:p>
          <a:p>
            <a:endParaRPr lang="en-US" dirty="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a:t>
            </a:r>
            <a:endParaRPr lang="en-US" dirty="0"/>
          </a:p>
        </p:txBody>
      </p:sp>
      <p:sp>
        <p:nvSpPr>
          <p:cNvPr id="3" name="Content Placeholder 2"/>
          <p:cNvSpPr>
            <a:spLocks noGrp="1"/>
          </p:cNvSpPr>
          <p:nvPr>
            <p:ph idx="1"/>
          </p:nvPr>
        </p:nvSpPr>
        <p:spPr/>
        <p:txBody>
          <a:bodyPr/>
          <a:lstStyle/>
          <a:p>
            <a:r>
              <a:rPr lang="en-US" dirty="0" smtClean="0"/>
              <a:t>The doe is (more small, smaller) than the buck.</a:t>
            </a:r>
          </a:p>
          <a:p>
            <a:r>
              <a:rPr lang="en-US" dirty="0" smtClean="0"/>
              <a:t>The fallow deer is (more common, most common) in Europe than in the United States.</a:t>
            </a:r>
          </a:p>
          <a:p>
            <a:r>
              <a:rPr lang="en-US" dirty="0" smtClean="0"/>
              <a:t>A deer feels (safer, safest) when there are no enemies around.</a:t>
            </a:r>
          </a:p>
          <a:p>
            <a:r>
              <a:rPr lang="en-US" dirty="0" smtClean="0"/>
              <a:t>We find he mouse deer (more fascinating, most fascinating) of all.</a:t>
            </a:r>
          </a:p>
          <a:p>
            <a:r>
              <a:rPr lang="en-US" dirty="0" smtClean="0"/>
              <a:t>Deer populations that grow too large are (less healthy, least healthy) than smaller ones.</a:t>
            </a:r>
            <a:endParaRPr lang="en-US" dirty="0"/>
          </a:p>
        </p:txBody>
      </p:sp>
      <p:sp>
        <p:nvSpPr>
          <p:cNvPr id="4" name="TextBox 3"/>
          <p:cNvSpPr txBox="1"/>
          <p:nvPr/>
        </p:nvSpPr>
        <p:spPr>
          <a:xfrm>
            <a:off x="5684265" y="6552081"/>
            <a:ext cx="1621620" cy="369332"/>
          </a:xfrm>
          <a:prstGeom prst="rect">
            <a:avLst/>
          </a:prstGeom>
          <a:noFill/>
        </p:spPr>
        <p:txBody>
          <a:bodyPr wrap="none" rtlCol="0">
            <a:spAutoFit/>
          </a:bodyPr>
          <a:lstStyle/>
          <a:p>
            <a:r>
              <a:rPr lang="en-US" dirty="0" smtClean="0">
                <a:hlinkClick r:id="rId2" action="ppaction://hlinksldjump"/>
              </a:rPr>
              <a:t>Back to Day 4</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Conclusions/Generalization</a:t>
            </a:r>
            <a:endParaRPr lang="en-US" dirty="0"/>
          </a:p>
        </p:txBody>
      </p:sp>
      <p:sp>
        <p:nvSpPr>
          <p:cNvPr id="4" name="Content Placeholder 3"/>
          <p:cNvSpPr>
            <a:spLocks noGrp="1"/>
          </p:cNvSpPr>
          <p:nvPr>
            <p:ph sz="half" idx="1"/>
          </p:nvPr>
        </p:nvSpPr>
        <p:spPr>
          <a:xfrm>
            <a:off x="658813" y="2286000"/>
            <a:ext cx="3657600" cy="1828800"/>
          </a:xfrm>
        </p:spPr>
        <p:txBody>
          <a:bodyPr>
            <a:normAutofit fontScale="85000" lnSpcReduction="20000"/>
          </a:bodyPr>
          <a:lstStyle/>
          <a:p>
            <a:r>
              <a:rPr lang="en-US" sz="2400" b="1" dirty="0" smtClean="0">
                <a:solidFill>
                  <a:srgbClr val="800000"/>
                </a:solidFill>
              </a:rPr>
              <a:t>Objective</a:t>
            </a:r>
          </a:p>
          <a:p>
            <a:pPr lvl="1"/>
            <a:r>
              <a:rPr lang="en-US" sz="2400" dirty="0" smtClean="0"/>
              <a:t>We will draw conclusions and make generalizations.</a:t>
            </a:r>
          </a:p>
          <a:p>
            <a:pPr lvl="1"/>
            <a:r>
              <a:rPr lang="en-US" sz="2400" dirty="0" smtClean="0"/>
              <a:t>We will make inferences and predictions.</a:t>
            </a:r>
          </a:p>
          <a:p>
            <a:endParaRPr lang="en-US" sz="2400" dirty="0"/>
          </a:p>
        </p:txBody>
      </p:sp>
      <p:sp>
        <p:nvSpPr>
          <p:cNvPr id="6" name="Content Placeholder 5"/>
          <p:cNvSpPr>
            <a:spLocks noGrp="1"/>
          </p:cNvSpPr>
          <p:nvPr>
            <p:ph sz="half" idx="13"/>
          </p:nvPr>
        </p:nvSpPr>
        <p:spPr>
          <a:xfrm>
            <a:off x="658813" y="4297363"/>
            <a:ext cx="3657600" cy="1828800"/>
          </a:xfrm>
        </p:spPr>
        <p:txBody>
          <a:bodyPr>
            <a:noAutofit/>
          </a:bodyPr>
          <a:lstStyle/>
          <a:p>
            <a:r>
              <a:rPr lang="en-US" sz="2000" b="1" dirty="0" smtClean="0">
                <a:solidFill>
                  <a:srgbClr val="990000"/>
                </a:solidFill>
              </a:rPr>
              <a:t>Importance: </a:t>
            </a:r>
            <a:r>
              <a:rPr lang="en-US" sz="2000" dirty="0" smtClean="0">
                <a:solidFill>
                  <a:srgbClr val="990000"/>
                </a:solidFill>
              </a:rPr>
              <a:t> </a:t>
            </a:r>
            <a:r>
              <a:rPr lang="en-US" sz="2000" dirty="0" smtClean="0">
                <a:solidFill>
                  <a:srgbClr val="000000"/>
                </a:solidFill>
              </a:rPr>
              <a:t>drawing conclusions and making generalizations will help you better understand important information and ideas.</a:t>
            </a:r>
            <a:r>
              <a:rPr lang="en-US" sz="2000" b="1" dirty="0" smtClean="0">
                <a:solidFill>
                  <a:srgbClr val="990000"/>
                </a:solidFill>
              </a:rPr>
              <a:t>  </a:t>
            </a:r>
            <a:endParaRPr lang="en-US" sz="2000" b="1" dirty="0">
              <a:solidFill>
                <a:srgbClr val="990000"/>
              </a:solidFill>
            </a:endParaRPr>
          </a:p>
        </p:txBody>
      </p:sp>
      <p:sp>
        <p:nvSpPr>
          <p:cNvPr id="3" name="Text Placeholder 2"/>
          <p:cNvSpPr>
            <a:spLocks noGrp="1"/>
          </p:cNvSpPr>
          <p:nvPr>
            <p:ph sz="half" idx="14"/>
          </p:nvPr>
        </p:nvSpPr>
        <p:spPr>
          <a:xfrm>
            <a:off x="4826001" y="2286000"/>
            <a:ext cx="3657600" cy="4240453"/>
          </a:xfrm>
        </p:spPr>
        <p:txBody>
          <a:bodyPr>
            <a:normAutofit lnSpcReduction="10000"/>
          </a:bodyPr>
          <a:lstStyle/>
          <a:p>
            <a:r>
              <a:rPr lang="en-US" sz="2000" u="sng" dirty="0" smtClean="0"/>
              <a:t>Conclusion</a:t>
            </a:r>
            <a:r>
              <a:rPr lang="en-US" sz="2000" dirty="0" smtClean="0"/>
              <a:t>: a smart, reasonable guess about ideas that are not stated in the text.</a:t>
            </a:r>
          </a:p>
          <a:p>
            <a:r>
              <a:rPr lang="en-US" sz="2000" u="sng" dirty="0" smtClean="0"/>
              <a:t>Generalization</a:t>
            </a:r>
            <a:r>
              <a:rPr lang="en-US" sz="2000" dirty="0" smtClean="0"/>
              <a:t>: a broad statement that is true most of the time</a:t>
            </a:r>
          </a:p>
          <a:p>
            <a:r>
              <a:rPr lang="en-US" sz="2000" u="sng" dirty="0" smtClean="0"/>
              <a:t>Infer</a:t>
            </a:r>
            <a:r>
              <a:rPr lang="en-US" sz="2000" dirty="0" smtClean="0"/>
              <a:t>: to figure out something that is not stated directly</a:t>
            </a:r>
          </a:p>
          <a:p>
            <a:r>
              <a:rPr lang="en-US" sz="2000" u="sng" dirty="0" smtClean="0"/>
              <a:t>Predict</a:t>
            </a:r>
            <a:r>
              <a:rPr lang="en-US" sz="2000" dirty="0" smtClean="0"/>
              <a:t>: to figure out what might happen in the future</a:t>
            </a:r>
            <a:endParaRPr lang="en-US" sz="2000" u="sng" dirty="0" smtClean="0"/>
          </a:p>
          <a:p>
            <a:pPr lvl="2"/>
            <a:endParaRPr lang="en-US" sz="2400" dirty="0">
              <a:solidFill>
                <a:schemeClr val="tx1"/>
              </a:solidFill>
            </a:endParaRPr>
          </a:p>
        </p:txBody>
      </p:sp>
      <p:sp>
        <p:nvSpPr>
          <p:cNvPr id="8" name="TextBox 7"/>
          <p:cNvSpPr txBox="1"/>
          <p:nvPr/>
        </p:nvSpPr>
        <p:spPr>
          <a:xfrm>
            <a:off x="5964702" y="1922532"/>
            <a:ext cx="1407131" cy="430887"/>
          </a:xfrm>
          <a:prstGeom prst="rect">
            <a:avLst/>
          </a:prstGeom>
          <a:noFill/>
        </p:spPr>
        <p:txBody>
          <a:bodyPr wrap="none" rtlCol="0">
            <a:spAutoFit/>
          </a:bodyPr>
          <a:lstStyle/>
          <a:p>
            <a:r>
              <a:rPr lang="en-US" sz="2200" b="1" dirty="0" smtClean="0">
                <a:solidFill>
                  <a:schemeClr val="accent1"/>
                </a:solidFill>
              </a:rPr>
              <a:t>Concept:</a:t>
            </a:r>
            <a:endParaRPr lang="en-US" sz="2200" b="1" dirty="0">
              <a:solidFill>
                <a:schemeClr val="accent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slide(fromBottom)">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Transparency 35</a:t>
            </a:r>
            <a:endParaRPr lang="en-US" dirty="0"/>
          </a:p>
        </p:txBody>
      </p:sp>
      <p:graphicFrame>
        <p:nvGraphicFramePr>
          <p:cNvPr id="4" name="Content Placeholder 3"/>
          <p:cNvGraphicFramePr>
            <a:graphicFrameLocks noGrp="1"/>
          </p:cNvGraphicFramePr>
          <p:nvPr>
            <p:ph idx="1"/>
          </p:nvPr>
        </p:nvGraphicFramePr>
        <p:xfrm>
          <a:off x="658813" y="2286000"/>
          <a:ext cx="7824787" cy="38401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61981" y="6488668"/>
            <a:ext cx="1621620" cy="369332"/>
          </a:xfrm>
          <a:prstGeom prst="rect">
            <a:avLst/>
          </a:prstGeom>
          <a:noFill/>
        </p:spPr>
        <p:txBody>
          <a:bodyPr wrap="none" rtlCol="0">
            <a:spAutoFit/>
          </a:bodyPr>
          <a:lstStyle/>
          <a:p>
            <a:r>
              <a:rPr lang="en-US" dirty="0" smtClean="0">
                <a:hlinkClick r:id="rId7" action="ppaction://hlinksldjump"/>
              </a:rPr>
              <a:t>Back to Day 4</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5</a:t>
            </a:r>
            <a:endParaRPr lang="en-US" dirty="0"/>
          </a:p>
        </p:txBody>
      </p:sp>
      <p:sp>
        <p:nvSpPr>
          <p:cNvPr id="3" name="Text Placeholder 2"/>
          <p:cNvSpPr>
            <a:spLocks noGrp="1"/>
          </p:cNvSpPr>
          <p:nvPr>
            <p:ph type="body" idx="1"/>
          </p:nvPr>
        </p:nvSpPr>
        <p:spPr/>
        <p:txBody>
          <a:bodyPr/>
          <a:lstStyle/>
          <a:p>
            <a:r>
              <a:rPr lang="en-US" dirty="0" smtClean="0"/>
              <a:t>Magazine</a:t>
            </a:r>
            <a:endParaRPr lang="en-US" dirty="0"/>
          </a:p>
        </p:txBody>
      </p:sp>
      <p:sp>
        <p:nvSpPr>
          <p:cNvPr id="4" name="Content Placeholder 3"/>
          <p:cNvSpPr>
            <a:spLocks noGrp="1"/>
          </p:cNvSpPr>
          <p:nvPr>
            <p:ph sz="half" idx="2"/>
          </p:nvPr>
        </p:nvSpPr>
        <p:spPr>
          <a:xfrm>
            <a:off x="663388" y="2770496"/>
            <a:ext cx="3657600" cy="3642179"/>
          </a:xfrm>
        </p:spPr>
        <p:txBody>
          <a:bodyPr>
            <a:normAutofit fontScale="70000" lnSpcReduction="20000"/>
          </a:bodyPr>
          <a:lstStyle/>
          <a:p>
            <a:r>
              <a:rPr lang="en-US" b="1" dirty="0" smtClean="0"/>
              <a:t>Connect to the Big Idea</a:t>
            </a:r>
          </a:p>
          <a:p>
            <a:pPr lvl="1"/>
            <a:r>
              <a:rPr lang="en-US" dirty="0" smtClean="0">
                <a:hlinkClick r:id="rId2" action="ppaction://hlinksldjump"/>
              </a:rPr>
              <a:t>Discuss Literature (T168)</a:t>
            </a:r>
            <a:endParaRPr lang="en-US" dirty="0" smtClean="0"/>
          </a:p>
          <a:p>
            <a:r>
              <a:rPr lang="en-US" b="1" dirty="0" smtClean="0"/>
              <a:t>Writing</a:t>
            </a:r>
          </a:p>
          <a:p>
            <a:pPr lvl="1"/>
            <a:r>
              <a:rPr lang="en-US" dirty="0" smtClean="0">
                <a:hlinkClick r:id="rId3" action="ppaction://hlinksldjump"/>
              </a:rPr>
              <a:t>Day 5 (T178)</a:t>
            </a:r>
            <a:endParaRPr lang="en-US" dirty="0" smtClean="0"/>
          </a:p>
          <a:p>
            <a:r>
              <a:rPr lang="en-US" b="1" dirty="0" smtClean="0"/>
              <a:t>Vocabulary and Oral Language</a:t>
            </a:r>
          </a:p>
          <a:p>
            <a:pPr lvl="1"/>
            <a:r>
              <a:rPr lang="en-US" dirty="0" smtClean="0"/>
              <a:t>Latin Roots Quiz</a:t>
            </a:r>
          </a:p>
          <a:p>
            <a:r>
              <a:rPr lang="en-US" b="1" dirty="0" smtClean="0"/>
              <a:t>Comprehension</a:t>
            </a:r>
          </a:p>
          <a:p>
            <a:pPr lvl="1"/>
            <a:r>
              <a:rPr lang="en-US" dirty="0" smtClean="0"/>
              <a:t>Conclusions and Generalizations Quiz</a:t>
            </a:r>
          </a:p>
          <a:p>
            <a:r>
              <a:rPr lang="en-US" b="1" dirty="0" smtClean="0"/>
              <a:t>Spelling</a:t>
            </a:r>
          </a:p>
          <a:p>
            <a:pPr lvl="1"/>
            <a:r>
              <a:rPr lang="en-US" dirty="0" smtClean="0"/>
              <a:t>Test (T173)</a:t>
            </a:r>
          </a:p>
          <a:p>
            <a:r>
              <a:rPr lang="en-US" b="1" dirty="0" smtClean="0"/>
              <a:t>Grammar</a:t>
            </a:r>
          </a:p>
          <a:p>
            <a:pPr lvl="1"/>
            <a:r>
              <a:rPr lang="en-US" dirty="0" smtClean="0"/>
              <a:t>Commas in Sentences Quiz</a:t>
            </a:r>
            <a:endParaRPr lang="en-US" dirty="0"/>
          </a:p>
        </p:txBody>
      </p:sp>
      <p:sp>
        <p:nvSpPr>
          <p:cNvPr id="5" name="Text Placeholder 4"/>
          <p:cNvSpPr>
            <a:spLocks noGrp="1"/>
          </p:cNvSpPr>
          <p:nvPr>
            <p:ph type="body" sz="quarter" idx="3"/>
          </p:nvPr>
        </p:nvSpPr>
        <p:spPr/>
        <p:txBody>
          <a:bodyPr/>
          <a:lstStyle/>
          <a:p>
            <a:r>
              <a:rPr lang="en-US" dirty="0" smtClean="0"/>
              <a:t>Novels</a:t>
            </a:r>
            <a:endParaRPr lang="en-US" dirty="0"/>
          </a:p>
        </p:txBody>
      </p:sp>
      <p:sp>
        <p:nvSpPr>
          <p:cNvPr id="6" name="Content Placeholder 5"/>
          <p:cNvSpPr>
            <a:spLocks noGrp="1"/>
          </p:cNvSpPr>
          <p:nvPr>
            <p:ph sz="quarter" idx="4"/>
          </p:nvPr>
        </p:nvSpPr>
        <p:spPr/>
        <p:txBody>
          <a:bodyPr/>
          <a:lstStyle/>
          <a:p>
            <a:r>
              <a:rPr lang="en-US" b="1" dirty="0" smtClean="0">
                <a:hlinkClick r:id="rId4" action="ppaction://hlinksldjump"/>
              </a:rPr>
              <a:t>Mysteries of the Mummy Kids</a:t>
            </a:r>
            <a:endParaRPr lang="en-US" b="1" dirty="0" smtClean="0"/>
          </a:p>
          <a:p>
            <a:r>
              <a:rPr lang="en-US" b="1" dirty="0" smtClean="0">
                <a:hlinkClick r:id="rId5" action="ppaction://hlinksldjump"/>
              </a:rPr>
              <a:t>Skunk Scout</a:t>
            </a:r>
            <a:endParaRPr lang="en-US" b="1" dirty="0" smtClean="0"/>
          </a:p>
          <a:p>
            <a:r>
              <a:rPr lang="en-US" b="1" dirty="0" err="1" smtClean="0">
                <a:hlinkClick r:id="rId6" action="ppaction://hlinksldjump"/>
              </a:rPr>
              <a:t>Frindle</a:t>
            </a:r>
            <a:endParaRPr lang="en-US" b="1" dirty="0"/>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Literature</a:t>
            </a:r>
            <a:endParaRPr lang="en-US" dirty="0"/>
          </a:p>
        </p:txBody>
      </p:sp>
      <p:sp>
        <p:nvSpPr>
          <p:cNvPr id="3" name="Text Placeholder 2"/>
          <p:cNvSpPr>
            <a:spLocks noGrp="1"/>
          </p:cNvSpPr>
          <p:nvPr>
            <p:ph type="body" idx="1"/>
          </p:nvPr>
        </p:nvSpPr>
        <p:spPr/>
        <p:txBody>
          <a:bodyPr/>
          <a:lstStyle/>
          <a:p>
            <a:r>
              <a:rPr lang="en-US" dirty="0" smtClean="0"/>
              <a:t>Compare Texts</a:t>
            </a:r>
            <a:endParaRPr lang="en-US" dirty="0"/>
          </a:p>
        </p:txBody>
      </p:sp>
      <p:sp>
        <p:nvSpPr>
          <p:cNvPr id="4" name="Content Placeholder 3"/>
          <p:cNvSpPr>
            <a:spLocks noGrp="1"/>
          </p:cNvSpPr>
          <p:nvPr>
            <p:ph sz="half" idx="2"/>
          </p:nvPr>
        </p:nvSpPr>
        <p:spPr/>
        <p:txBody>
          <a:bodyPr>
            <a:normAutofit/>
          </a:bodyPr>
          <a:lstStyle/>
          <a:p>
            <a:r>
              <a:rPr lang="en-US" sz="2200" dirty="0" smtClean="0"/>
              <a:t>What kinds of creatures are discussed in </a:t>
            </a:r>
            <a:r>
              <a:rPr lang="en-US" sz="2200" i="1" dirty="0" smtClean="0"/>
              <a:t>Fossil Fish Found! </a:t>
            </a:r>
            <a:r>
              <a:rPr lang="en-US" sz="2200" dirty="0" smtClean="0"/>
              <a:t>and </a:t>
            </a:r>
            <a:r>
              <a:rPr lang="en-US" sz="2200" i="1" dirty="0" smtClean="0"/>
              <a:t>The Case of the Missing Deer</a:t>
            </a:r>
            <a:r>
              <a:rPr lang="en-US" sz="2200" dirty="0" smtClean="0"/>
              <a:t>?</a:t>
            </a:r>
          </a:p>
          <a:p>
            <a:r>
              <a:rPr lang="en-US" sz="2200" dirty="0" smtClean="0"/>
              <a:t>What discoveries are made in each selection?</a:t>
            </a:r>
          </a:p>
          <a:p>
            <a:endParaRPr lang="en-US" sz="2200" dirty="0"/>
          </a:p>
        </p:txBody>
      </p:sp>
      <p:sp>
        <p:nvSpPr>
          <p:cNvPr id="5" name="Text Placeholder 4"/>
          <p:cNvSpPr>
            <a:spLocks noGrp="1"/>
          </p:cNvSpPr>
          <p:nvPr>
            <p:ph type="body" sz="quarter" idx="3"/>
          </p:nvPr>
        </p:nvSpPr>
        <p:spPr/>
        <p:txBody>
          <a:bodyPr/>
          <a:lstStyle/>
          <a:p>
            <a:r>
              <a:rPr lang="en-US" dirty="0" smtClean="0"/>
              <a:t>Discovery takes many paths</a:t>
            </a:r>
            <a:endParaRPr lang="en-US" dirty="0"/>
          </a:p>
        </p:txBody>
      </p:sp>
      <p:sp>
        <p:nvSpPr>
          <p:cNvPr id="6" name="Content Placeholder 5"/>
          <p:cNvSpPr>
            <a:spLocks noGrp="1"/>
          </p:cNvSpPr>
          <p:nvPr>
            <p:ph sz="quarter" idx="4"/>
          </p:nvPr>
        </p:nvSpPr>
        <p:spPr>
          <a:xfrm>
            <a:off x="4828032" y="2797175"/>
            <a:ext cx="3657600" cy="3708438"/>
          </a:xfrm>
        </p:spPr>
        <p:txBody>
          <a:bodyPr>
            <a:normAutofit fontScale="92500" lnSpcReduction="10000"/>
          </a:bodyPr>
          <a:lstStyle/>
          <a:p>
            <a:r>
              <a:rPr lang="en-US" sz="2200" dirty="0" smtClean="0"/>
              <a:t>How does the captain’s mysterious catch in </a:t>
            </a:r>
            <a:r>
              <a:rPr lang="en-US" sz="2200" i="1" dirty="0" smtClean="0"/>
              <a:t>Fossil Fish Found!</a:t>
            </a:r>
            <a:r>
              <a:rPr lang="en-US" sz="2200" dirty="0" smtClean="0"/>
              <a:t> lead scientists to discover something?</a:t>
            </a:r>
          </a:p>
          <a:p>
            <a:r>
              <a:rPr lang="en-US" sz="2200" dirty="0" smtClean="0"/>
              <a:t>How do the efforts of the characters in </a:t>
            </a:r>
            <a:r>
              <a:rPr lang="en-US" sz="2200" i="1" dirty="0" smtClean="0"/>
              <a:t>The Case of the Missing Deer</a:t>
            </a:r>
            <a:r>
              <a:rPr lang="en-US" sz="2200" dirty="0" smtClean="0"/>
              <a:t> lead to discovery?  </a:t>
            </a:r>
          </a:p>
          <a:p>
            <a:r>
              <a:rPr lang="en-US" sz="2200" dirty="0" smtClean="0"/>
              <a:t>How are the scientist’s efforts and the efforts of the boys and girls different?</a:t>
            </a:r>
            <a:endParaRPr lang="en-US" sz="2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Bottom)">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slide(fromBottom)">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slide(fromBottom)">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Literature</a:t>
            </a:r>
            <a:endParaRPr lang="en-US" dirty="0"/>
          </a:p>
        </p:txBody>
      </p:sp>
      <p:sp>
        <p:nvSpPr>
          <p:cNvPr id="3" name="Text Placeholder 2"/>
          <p:cNvSpPr>
            <a:spLocks noGrp="1"/>
          </p:cNvSpPr>
          <p:nvPr>
            <p:ph type="body" idx="1"/>
          </p:nvPr>
        </p:nvSpPr>
        <p:spPr/>
        <p:txBody>
          <a:bodyPr/>
          <a:lstStyle/>
          <a:p>
            <a:r>
              <a:rPr lang="en-US" dirty="0" smtClean="0"/>
              <a:t>How can discoveries surprise us?</a:t>
            </a:r>
            <a:endParaRPr lang="en-US" dirty="0"/>
          </a:p>
        </p:txBody>
      </p:sp>
      <p:sp>
        <p:nvSpPr>
          <p:cNvPr id="4" name="Content Placeholder 3"/>
          <p:cNvSpPr>
            <a:spLocks noGrp="1"/>
          </p:cNvSpPr>
          <p:nvPr>
            <p:ph sz="half" idx="2"/>
          </p:nvPr>
        </p:nvSpPr>
        <p:spPr/>
        <p:txBody>
          <a:bodyPr>
            <a:normAutofit lnSpcReduction="10000"/>
          </a:bodyPr>
          <a:lstStyle/>
          <a:p>
            <a:r>
              <a:rPr lang="en-US" sz="2200" dirty="0" smtClean="0"/>
              <a:t>How does the capture of the mysterious fish surprise the captain?  How does it surprise the scientist?</a:t>
            </a:r>
          </a:p>
          <a:p>
            <a:r>
              <a:rPr lang="en-US" sz="2200" dirty="0" smtClean="0"/>
              <a:t>What did Blake and his friends discover about deer?  How did it surprise them?</a:t>
            </a:r>
          </a:p>
        </p:txBody>
      </p:sp>
      <p:sp>
        <p:nvSpPr>
          <p:cNvPr id="5" name="Text Placeholder 4"/>
          <p:cNvSpPr>
            <a:spLocks noGrp="1"/>
          </p:cNvSpPr>
          <p:nvPr>
            <p:ph type="body" sz="quarter" idx="3"/>
          </p:nvPr>
        </p:nvSpPr>
        <p:spPr/>
        <p:txBody>
          <a:bodyPr/>
          <a:lstStyle/>
          <a:p>
            <a:r>
              <a:rPr lang="en-US" dirty="0" smtClean="0"/>
              <a:t>Texts to the World</a:t>
            </a:r>
            <a:endParaRPr lang="en-US" dirty="0"/>
          </a:p>
        </p:txBody>
      </p:sp>
      <p:sp>
        <p:nvSpPr>
          <p:cNvPr id="6" name="Content Placeholder 5"/>
          <p:cNvSpPr>
            <a:spLocks noGrp="1"/>
          </p:cNvSpPr>
          <p:nvPr>
            <p:ph sz="quarter" idx="4"/>
          </p:nvPr>
        </p:nvSpPr>
        <p:spPr/>
        <p:txBody>
          <a:bodyPr>
            <a:normAutofit/>
          </a:bodyPr>
          <a:lstStyle/>
          <a:p>
            <a:r>
              <a:rPr lang="en-US" sz="2200" dirty="0" smtClean="0"/>
              <a:t>What discoveries have you made? What surprised you about them?</a:t>
            </a:r>
          </a:p>
          <a:p>
            <a:r>
              <a:rPr lang="en-US" sz="2200" dirty="0" smtClean="0"/>
              <a:t>What has surprised you about other people’s discoveries?</a:t>
            </a:r>
          </a:p>
        </p:txBody>
      </p:sp>
      <p:sp>
        <p:nvSpPr>
          <p:cNvPr id="7" name="TextBox 6"/>
          <p:cNvSpPr txBox="1"/>
          <p:nvPr/>
        </p:nvSpPr>
        <p:spPr>
          <a:xfrm>
            <a:off x="6179896" y="6459144"/>
            <a:ext cx="1621620" cy="369332"/>
          </a:xfrm>
          <a:prstGeom prst="rect">
            <a:avLst/>
          </a:prstGeom>
          <a:noFill/>
        </p:spPr>
        <p:txBody>
          <a:bodyPr wrap="none" rtlCol="0">
            <a:spAutoFit/>
          </a:bodyPr>
          <a:lstStyle/>
          <a:p>
            <a:r>
              <a:rPr lang="en-US" dirty="0" smtClean="0">
                <a:hlinkClick r:id="rId2" action="ppaction://hlinksldjump"/>
              </a:rPr>
              <a:t>Back to Day 5</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Bottom)">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slide(fromBottom)">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Transparency 36</a:t>
            </a:r>
            <a:endParaRPr lang="en-US" dirty="0"/>
          </a:p>
        </p:txBody>
      </p:sp>
      <p:graphicFrame>
        <p:nvGraphicFramePr>
          <p:cNvPr id="4" name="Content Placeholder 3"/>
          <p:cNvGraphicFramePr>
            <a:graphicFrameLocks noGrp="1"/>
          </p:cNvGraphicFramePr>
          <p:nvPr>
            <p:ph idx="1"/>
          </p:nvPr>
        </p:nvGraphicFramePr>
        <p:xfrm>
          <a:off x="658813" y="2286000"/>
          <a:ext cx="7824787" cy="38401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61981" y="6488668"/>
            <a:ext cx="1621620" cy="369332"/>
          </a:xfrm>
          <a:prstGeom prst="rect">
            <a:avLst/>
          </a:prstGeom>
          <a:noFill/>
        </p:spPr>
        <p:txBody>
          <a:bodyPr wrap="none" rtlCol="0">
            <a:spAutoFit/>
          </a:bodyPr>
          <a:lstStyle/>
          <a:p>
            <a:r>
              <a:rPr lang="en-US" dirty="0" smtClean="0">
                <a:hlinkClick r:id="rId7" action="ppaction://hlinksldjump"/>
              </a:rPr>
              <a:t>Back to Day 5</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smtClean="0"/>
              <a:t>Mysteries of the Mummy Kids</a:t>
            </a:r>
            <a:endParaRPr lang="en-US" sz="4500" dirty="0"/>
          </a:p>
        </p:txBody>
      </p:sp>
      <p:pic>
        <p:nvPicPr>
          <p:cNvPr id="5" name="Content Placeholder 4" descr="Screen shot 2011-05-16 at 9.32.09 PM.png"/>
          <p:cNvPicPr>
            <a:picLocks noGrp="1" noChangeAspect="1"/>
          </p:cNvPicPr>
          <p:nvPr>
            <p:ph sz="half" idx="1"/>
          </p:nvPr>
        </p:nvPicPr>
        <p:blipFill>
          <a:blip r:embed="rId2"/>
          <a:srcRect t="-11410" b="-11410"/>
          <a:stretch>
            <a:fillRect/>
          </a:stretch>
        </p:blipFill>
        <p:spPr/>
      </p:pic>
      <p:sp>
        <p:nvSpPr>
          <p:cNvPr id="4" name="Content Placeholder 3"/>
          <p:cNvSpPr>
            <a:spLocks noGrp="1"/>
          </p:cNvSpPr>
          <p:nvPr>
            <p:ph sz="half" idx="2"/>
          </p:nvPr>
        </p:nvSpPr>
        <p:spPr/>
        <p:txBody>
          <a:bodyPr>
            <a:normAutofit/>
          </a:bodyPr>
          <a:lstStyle/>
          <a:p>
            <a:r>
              <a:rPr lang="en-US" sz="2200" dirty="0" smtClean="0">
                <a:hlinkClick r:id="rId3" action="ppaction://hlinksldjump"/>
              </a:rPr>
              <a:t>Day 1</a:t>
            </a:r>
            <a:endParaRPr lang="en-US" sz="2200" dirty="0" smtClean="0"/>
          </a:p>
          <a:p>
            <a:r>
              <a:rPr lang="en-US" sz="2200" dirty="0" smtClean="0">
                <a:hlinkClick r:id="rId4" action="ppaction://hlinksldjump"/>
              </a:rPr>
              <a:t>Day 2</a:t>
            </a:r>
            <a:endParaRPr lang="en-US" sz="2200" dirty="0" smtClean="0"/>
          </a:p>
          <a:p>
            <a:r>
              <a:rPr lang="en-US" sz="2200" dirty="0" smtClean="0">
                <a:hlinkClick r:id="rId5" action="ppaction://hlinksldjump"/>
              </a:rPr>
              <a:t>Day 3</a:t>
            </a:r>
            <a:endParaRPr lang="en-US" sz="2200" dirty="0" smtClean="0"/>
          </a:p>
          <a:p>
            <a:r>
              <a:rPr lang="en-US" sz="2200" dirty="0" smtClean="0">
                <a:hlinkClick r:id="rId6" action="ppaction://hlinksldjump"/>
              </a:rPr>
              <a:t>Day 4</a:t>
            </a:r>
            <a:endParaRPr lang="en-US" sz="2200" dirty="0" smtClean="0"/>
          </a:p>
          <a:p>
            <a:r>
              <a:rPr lang="en-US" sz="2200" dirty="0" smtClean="0">
                <a:hlinkClick r:id="rId7" action="ppaction://hlinksldjump"/>
              </a:rPr>
              <a:t>Day 5</a:t>
            </a:r>
            <a:endParaRPr lang="en-US" sz="2200" dirty="0"/>
          </a:p>
        </p:txBody>
      </p:sp>
      <p:sp>
        <p:nvSpPr>
          <p:cNvPr id="6" name="TextBox 5"/>
          <p:cNvSpPr txBox="1"/>
          <p:nvPr/>
        </p:nvSpPr>
        <p:spPr>
          <a:xfrm>
            <a:off x="5777196" y="6521102"/>
            <a:ext cx="1796999" cy="369332"/>
          </a:xfrm>
          <a:prstGeom prst="rect">
            <a:avLst/>
          </a:prstGeom>
          <a:noFill/>
        </p:spPr>
        <p:txBody>
          <a:bodyPr wrap="none" rtlCol="0">
            <a:spAutoFit/>
          </a:bodyPr>
          <a:lstStyle/>
          <a:p>
            <a:r>
              <a:rPr lang="en-US" dirty="0" smtClean="0">
                <a:hlinkClick r:id="rId8" action="ppaction://hlinksldjump"/>
              </a:rPr>
              <a:t>Back to Week 4</a:t>
            </a:r>
            <a:endParaRPr lang="en-US" dirty="0"/>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Text Placeholder 2"/>
          <p:cNvSpPr>
            <a:spLocks noGrp="1"/>
          </p:cNvSpPr>
          <p:nvPr>
            <p:ph type="body" idx="1"/>
          </p:nvPr>
        </p:nvSpPr>
        <p:spPr/>
        <p:txBody>
          <a:bodyPr/>
          <a:lstStyle/>
          <a:p>
            <a:r>
              <a:rPr lang="en-US" dirty="0" smtClean="0"/>
              <a:t>Review (28-40)</a:t>
            </a:r>
            <a:endParaRPr lang="en-US" dirty="0"/>
          </a:p>
        </p:txBody>
      </p:sp>
      <p:sp>
        <p:nvSpPr>
          <p:cNvPr id="4" name="Content Placeholder 3"/>
          <p:cNvSpPr>
            <a:spLocks noGrp="1"/>
          </p:cNvSpPr>
          <p:nvPr>
            <p:ph sz="half" idx="2"/>
          </p:nvPr>
        </p:nvSpPr>
        <p:spPr/>
        <p:txBody>
          <a:bodyPr>
            <a:normAutofit/>
          </a:bodyPr>
          <a:lstStyle/>
          <a:p>
            <a:r>
              <a:rPr lang="en-US" sz="2200" dirty="0" smtClean="0"/>
              <a:t>What do researchers believe was the cause of death for many of civilization’s oldest mummies?</a:t>
            </a:r>
          </a:p>
          <a:p>
            <a:r>
              <a:rPr lang="en-US" sz="2200" dirty="0" smtClean="0"/>
              <a:t>Who are the most famous mummies?  What made them famous?</a:t>
            </a:r>
            <a:endParaRPr lang="en-US" sz="2200" dirty="0"/>
          </a:p>
        </p:txBody>
      </p:sp>
      <p:sp>
        <p:nvSpPr>
          <p:cNvPr id="5" name="Text Placeholder 4"/>
          <p:cNvSpPr>
            <a:spLocks noGrp="1"/>
          </p:cNvSpPr>
          <p:nvPr>
            <p:ph type="body" sz="quarter" idx="3"/>
          </p:nvPr>
        </p:nvSpPr>
        <p:spPr/>
        <p:txBody>
          <a:bodyPr/>
          <a:lstStyle/>
          <a:p>
            <a:r>
              <a:rPr lang="en-US" dirty="0" smtClean="0"/>
              <a:t>Preview (41-53)</a:t>
            </a:r>
            <a:endParaRPr lang="en-US" dirty="0"/>
          </a:p>
        </p:txBody>
      </p:sp>
      <p:sp>
        <p:nvSpPr>
          <p:cNvPr id="6" name="Content Placeholder 5"/>
          <p:cNvSpPr>
            <a:spLocks noGrp="1"/>
          </p:cNvSpPr>
          <p:nvPr>
            <p:ph sz="quarter" idx="4"/>
          </p:nvPr>
        </p:nvSpPr>
        <p:spPr>
          <a:xfrm>
            <a:off x="4828032" y="2797175"/>
            <a:ext cx="3657600" cy="3630990"/>
          </a:xfrm>
        </p:spPr>
        <p:txBody>
          <a:bodyPr>
            <a:normAutofit fontScale="92500" lnSpcReduction="10000"/>
          </a:bodyPr>
          <a:lstStyle/>
          <a:p>
            <a:r>
              <a:rPr lang="en-US" sz="2200" dirty="0" smtClean="0"/>
              <a:t>Where else do you think people have found mummies?</a:t>
            </a:r>
          </a:p>
          <a:p>
            <a:r>
              <a:rPr lang="en-US" sz="2200" dirty="0" smtClean="0"/>
              <a:t>What do you think a </a:t>
            </a:r>
            <a:r>
              <a:rPr lang="en-US" sz="2200" dirty="0" err="1" smtClean="0"/>
              <a:t>paleopathologist</a:t>
            </a:r>
            <a:r>
              <a:rPr lang="en-US" sz="2200" dirty="0" smtClean="0"/>
              <a:t> is?</a:t>
            </a:r>
          </a:p>
          <a:p>
            <a:r>
              <a:rPr lang="en-US" sz="2200" dirty="0" smtClean="0"/>
              <a:t>As you read, note the differences between the mummies of Europe and Asia and the mummies we’ve already learned about.</a:t>
            </a:r>
            <a:endParaRPr lang="en-US" sz="2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Bottom)">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slide(fromBottom)">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slide(fromBottom)">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sz="half" idx="1"/>
          </p:nvPr>
        </p:nvSpPr>
        <p:spPr>
          <a:xfrm>
            <a:off x="658904" y="2286000"/>
            <a:ext cx="3657600" cy="4173144"/>
          </a:xfrm>
        </p:spPr>
        <p:txBody>
          <a:bodyPr>
            <a:normAutofit fontScale="92500" lnSpcReduction="10000"/>
          </a:bodyPr>
          <a:lstStyle/>
          <a:p>
            <a:r>
              <a:rPr lang="en-US" sz="2200" u="sng" dirty="0" smtClean="0"/>
              <a:t>Anoint</a:t>
            </a:r>
            <a:r>
              <a:rPr lang="en-US" sz="2200" dirty="0" smtClean="0"/>
              <a:t>: to apply a special perfume or oil as part of a ceremony</a:t>
            </a:r>
          </a:p>
          <a:p>
            <a:r>
              <a:rPr lang="en-US" sz="2200" u="sng" dirty="0" smtClean="0"/>
              <a:t>Synthetics</a:t>
            </a:r>
            <a:r>
              <a:rPr lang="en-US" sz="2200" dirty="0" smtClean="0"/>
              <a:t>: materials that are man-made</a:t>
            </a:r>
          </a:p>
          <a:p>
            <a:r>
              <a:rPr lang="en-US" sz="2200" u="sng" dirty="0" smtClean="0"/>
              <a:t>Isolate</a:t>
            </a:r>
            <a:r>
              <a:rPr lang="en-US" sz="2200" dirty="0" smtClean="0"/>
              <a:t>: to keep apart from others</a:t>
            </a:r>
          </a:p>
          <a:p>
            <a:r>
              <a:rPr lang="en-US" sz="2200" u="sng" dirty="0" smtClean="0"/>
              <a:t>Bogs</a:t>
            </a:r>
            <a:r>
              <a:rPr lang="en-US" sz="2200" dirty="0" smtClean="0"/>
              <a:t>: wet, swampy lands where many plants grow</a:t>
            </a:r>
          </a:p>
          <a:p>
            <a:r>
              <a:rPr lang="en-US" sz="2200" u="sng" dirty="0" smtClean="0"/>
              <a:t>Composition</a:t>
            </a:r>
            <a:r>
              <a:rPr lang="en-US" sz="2200" dirty="0" smtClean="0"/>
              <a:t>: what something is made of</a:t>
            </a:r>
            <a:endParaRPr lang="en-US" sz="2200" u="sng" dirty="0" smtClean="0"/>
          </a:p>
          <a:p>
            <a:endParaRPr lang="en-US" sz="2200" u="sng" dirty="0"/>
          </a:p>
        </p:txBody>
      </p:sp>
      <p:sp>
        <p:nvSpPr>
          <p:cNvPr id="4" name="Content Placeholder 3"/>
          <p:cNvSpPr>
            <a:spLocks noGrp="1"/>
          </p:cNvSpPr>
          <p:nvPr>
            <p:ph sz="half" idx="2"/>
          </p:nvPr>
        </p:nvSpPr>
        <p:spPr>
          <a:xfrm>
            <a:off x="4831308" y="2286000"/>
            <a:ext cx="3657600" cy="4173144"/>
          </a:xfrm>
        </p:spPr>
        <p:txBody>
          <a:bodyPr>
            <a:normAutofit fontScale="92500" lnSpcReduction="10000"/>
          </a:bodyPr>
          <a:lstStyle/>
          <a:p>
            <a:r>
              <a:rPr lang="en-US" sz="2200" u="sng" dirty="0" smtClean="0"/>
              <a:t>Intact</a:t>
            </a:r>
            <a:r>
              <a:rPr lang="en-US" sz="2200" dirty="0" smtClean="0"/>
              <a:t>: keeping something together without disturbing the pieces.</a:t>
            </a:r>
          </a:p>
          <a:p>
            <a:r>
              <a:rPr lang="en-US" sz="2200" u="sng" dirty="0" smtClean="0"/>
              <a:t>Accurate</a:t>
            </a:r>
            <a:r>
              <a:rPr lang="en-US" sz="2200" dirty="0" smtClean="0"/>
              <a:t>: an exact measurement</a:t>
            </a:r>
          </a:p>
          <a:p>
            <a:r>
              <a:rPr lang="en-US" sz="2200" u="sng" dirty="0" smtClean="0"/>
              <a:t>Vulnerable</a:t>
            </a:r>
            <a:r>
              <a:rPr lang="en-US" sz="2200" dirty="0" smtClean="0"/>
              <a:t>: fragile, easily destroyed</a:t>
            </a:r>
          </a:p>
          <a:p>
            <a:r>
              <a:rPr lang="en-US" sz="2200" u="sng" dirty="0" smtClean="0"/>
              <a:t>Suspended</a:t>
            </a:r>
            <a:r>
              <a:rPr lang="en-US" sz="2200" dirty="0" smtClean="0"/>
              <a:t>: to hang in the air</a:t>
            </a:r>
          </a:p>
          <a:p>
            <a:r>
              <a:rPr lang="en-US" sz="2200" u="sng" dirty="0" smtClean="0"/>
              <a:t>Majority</a:t>
            </a:r>
            <a:r>
              <a:rPr lang="en-US" sz="2200" dirty="0" smtClean="0"/>
              <a:t>: more than half of something</a:t>
            </a:r>
            <a:endParaRPr lang="en-US" sz="2200" u="sng" dirty="0"/>
          </a:p>
        </p:txBody>
      </p:sp>
      <p:sp>
        <p:nvSpPr>
          <p:cNvPr id="5" name="TextBox 4"/>
          <p:cNvSpPr txBox="1"/>
          <p:nvPr/>
        </p:nvSpPr>
        <p:spPr>
          <a:xfrm>
            <a:off x="6272827" y="6552081"/>
            <a:ext cx="2352439"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Mummy Kids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slide(fromBottom)">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slide(fromBottom)">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slide(fromBottom)">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slide(fromBottom)">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slide(fromBottom)">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slide(fromBottom)">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200" u="sng" dirty="0" smtClean="0"/>
              <a:t>Vocabulary</a:t>
            </a:r>
            <a:r>
              <a:rPr lang="en-US" sz="4200" dirty="0" smtClean="0"/>
              <a:t>: we will insert words where they best fit the context</a:t>
            </a:r>
            <a:endParaRPr lang="en-US" sz="4200" dirty="0"/>
          </a:p>
        </p:txBody>
      </p:sp>
      <p:sp>
        <p:nvSpPr>
          <p:cNvPr id="3" name="Content Placeholder 2"/>
          <p:cNvSpPr>
            <a:spLocks noGrp="1"/>
          </p:cNvSpPr>
          <p:nvPr>
            <p:ph idx="1"/>
          </p:nvPr>
        </p:nvSpPr>
        <p:spPr>
          <a:xfrm>
            <a:off x="2285999" y="2090738"/>
            <a:ext cx="6495957" cy="4383896"/>
          </a:xfrm>
        </p:spPr>
        <p:txBody>
          <a:bodyPr>
            <a:normAutofit fontScale="70000" lnSpcReduction="20000"/>
          </a:bodyPr>
          <a:lstStyle/>
          <a:p>
            <a:r>
              <a:rPr lang="en-US" sz="2000" dirty="0" smtClean="0"/>
              <a:t>The priests </a:t>
            </a:r>
            <a:r>
              <a:rPr lang="en-US" sz="2000" u="sng" dirty="0" smtClean="0"/>
              <a:t>		</a:t>
            </a:r>
            <a:r>
              <a:rPr lang="en-US" sz="2000" dirty="0" smtClean="0"/>
              <a:t> the bodies with a special perfume.</a:t>
            </a:r>
          </a:p>
          <a:p>
            <a:r>
              <a:rPr lang="en-US" sz="2000" dirty="0" smtClean="0"/>
              <a:t>The plane seemed to be </a:t>
            </a:r>
            <a:r>
              <a:rPr lang="en-US" sz="2000" u="sng" dirty="0" smtClean="0"/>
              <a:t>		</a:t>
            </a:r>
            <a:r>
              <a:rPr lang="en-US" sz="2000" dirty="0" smtClean="0"/>
              <a:t> in air.</a:t>
            </a:r>
          </a:p>
          <a:p>
            <a:r>
              <a:rPr lang="en-US" sz="2000" dirty="0" smtClean="0"/>
              <a:t>The sick child was </a:t>
            </a:r>
            <a:r>
              <a:rPr lang="en-US" sz="2000" u="sng" dirty="0" smtClean="0"/>
              <a:t>			</a:t>
            </a:r>
            <a:r>
              <a:rPr lang="en-US" sz="2000" dirty="0" smtClean="0"/>
              <a:t> from the rest of the village.</a:t>
            </a:r>
          </a:p>
          <a:p>
            <a:r>
              <a:rPr lang="en-US" sz="2000" dirty="0" smtClean="0"/>
              <a:t>A </a:t>
            </a:r>
            <a:r>
              <a:rPr lang="en-US" sz="2000" u="sng" dirty="0" smtClean="0"/>
              <a:t>		</a:t>
            </a:r>
            <a:r>
              <a:rPr lang="en-US" sz="2000" dirty="0" smtClean="0"/>
              <a:t> of the students turned their homework in on time.</a:t>
            </a:r>
          </a:p>
          <a:p>
            <a:r>
              <a:rPr lang="en-US" sz="2000" dirty="0" smtClean="0"/>
              <a:t>The mummy was wrapped in </a:t>
            </a:r>
            <a:r>
              <a:rPr lang="en-US" sz="2000" u="sng" dirty="0" smtClean="0"/>
              <a:t>			</a:t>
            </a:r>
            <a:r>
              <a:rPr lang="en-US" sz="2000" dirty="0" smtClean="0"/>
              <a:t> material.</a:t>
            </a:r>
          </a:p>
          <a:p>
            <a:r>
              <a:rPr lang="en-US" sz="2000" dirty="0" smtClean="0"/>
              <a:t>The scientists were thrilled to find an </a:t>
            </a:r>
            <a:r>
              <a:rPr lang="en-US" sz="2000" u="sng" dirty="0" smtClean="0"/>
              <a:t>		</a:t>
            </a:r>
            <a:r>
              <a:rPr lang="en-US" sz="2000" dirty="0" smtClean="0"/>
              <a:t> mummy.</a:t>
            </a:r>
          </a:p>
          <a:p>
            <a:r>
              <a:rPr lang="en-US" dirty="0" smtClean="0"/>
              <a:t>European mummies were preserved in </a:t>
            </a:r>
            <a:r>
              <a:rPr lang="en-US" u="sng" dirty="0" smtClean="0"/>
              <a:t>	</a:t>
            </a:r>
            <a:r>
              <a:rPr lang="en-US" dirty="0" smtClean="0"/>
              <a:t> that provided the perfect environment for mummification</a:t>
            </a:r>
            <a:r>
              <a:rPr lang="en-US" dirty="0" smtClean="0"/>
              <a:t>.</a:t>
            </a:r>
          </a:p>
          <a:p>
            <a:r>
              <a:rPr lang="en-US" sz="2000" dirty="0" smtClean="0"/>
              <a:t>What is the </a:t>
            </a:r>
            <a:r>
              <a:rPr lang="en-US" sz="2000" u="sng" dirty="0" smtClean="0"/>
              <a:t>		</a:t>
            </a:r>
            <a:r>
              <a:rPr lang="en-US" sz="2000" dirty="0" smtClean="0"/>
              <a:t> of that spice mixture?</a:t>
            </a:r>
          </a:p>
          <a:p>
            <a:r>
              <a:rPr lang="en-US" dirty="0" smtClean="0"/>
              <a:t>The infant’s unprotected skin was </a:t>
            </a:r>
            <a:r>
              <a:rPr lang="en-US" u="sng" dirty="0" smtClean="0"/>
              <a:t>		</a:t>
            </a:r>
            <a:r>
              <a:rPr lang="en-US" dirty="0" smtClean="0"/>
              <a:t> to mosquito bites.</a:t>
            </a:r>
          </a:p>
          <a:p>
            <a:r>
              <a:rPr lang="en-US" sz="2000" dirty="0" smtClean="0"/>
              <a:t>Please, be </a:t>
            </a:r>
            <a:r>
              <a:rPr lang="en-US" sz="2000" u="sng" dirty="0" smtClean="0"/>
              <a:t>		</a:t>
            </a:r>
            <a:r>
              <a:rPr lang="en-US" sz="2000" dirty="0" smtClean="0"/>
              <a:t> with your flour measurements for the cake.</a:t>
            </a:r>
            <a:endParaRPr lang="en-US" sz="2000" dirty="0" smtClean="0"/>
          </a:p>
          <a:p>
            <a:pPr>
              <a:buNone/>
            </a:pPr>
            <a:endParaRPr lang="en-US" sz="2000" dirty="0" smtClean="0"/>
          </a:p>
          <a:p>
            <a:endParaRPr lang="en-US" sz="2000" dirty="0"/>
          </a:p>
        </p:txBody>
      </p:sp>
      <p:sp>
        <p:nvSpPr>
          <p:cNvPr id="4" name="Text Placeholder 3"/>
          <p:cNvSpPr>
            <a:spLocks noGrp="1"/>
          </p:cNvSpPr>
          <p:nvPr>
            <p:ph type="body" sz="half" idx="4294967295"/>
          </p:nvPr>
        </p:nvSpPr>
        <p:spPr>
          <a:xfrm>
            <a:off x="0" y="2090738"/>
            <a:ext cx="2286000" cy="4767262"/>
          </a:xfrm>
        </p:spPr>
        <p:txBody>
          <a:bodyPr>
            <a:normAutofit fontScale="92500" lnSpcReduction="10000"/>
          </a:bodyPr>
          <a:lstStyle/>
          <a:p>
            <a:r>
              <a:rPr lang="en-US" dirty="0" smtClean="0"/>
              <a:t>Anoint</a:t>
            </a:r>
          </a:p>
          <a:p>
            <a:r>
              <a:rPr lang="en-US" dirty="0" smtClean="0"/>
              <a:t>Synthetic</a:t>
            </a:r>
          </a:p>
          <a:p>
            <a:r>
              <a:rPr lang="en-US" dirty="0" smtClean="0"/>
              <a:t>Isolate</a:t>
            </a:r>
          </a:p>
          <a:p>
            <a:r>
              <a:rPr lang="en-US" dirty="0" smtClean="0"/>
              <a:t>Bogs</a:t>
            </a:r>
          </a:p>
          <a:p>
            <a:r>
              <a:rPr lang="en-US" dirty="0" smtClean="0"/>
              <a:t>Composition</a:t>
            </a:r>
          </a:p>
          <a:p>
            <a:r>
              <a:rPr lang="en-US" dirty="0" smtClean="0"/>
              <a:t>Intact </a:t>
            </a:r>
          </a:p>
          <a:p>
            <a:r>
              <a:rPr lang="en-US" dirty="0" smtClean="0"/>
              <a:t>Accurate</a:t>
            </a:r>
          </a:p>
          <a:p>
            <a:r>
              <a:rPr lang="en-US" dirty="0" smtClean="0"/>
              <a:t>Suspended </a:t>
            </a:r>
          </a:p>
          <a:p>
            <a:r>
              <a:rPr lang="en-US" dirty="0" smtClean="0"/>
              <a:t>Majority</a:t>
            </a:r>
          </a:p>
          <a:p>
            <a:r>
              <a:rPr lang="en-US" dirty="0" smtClean="0"/>
              <a:t>Vulnerable </a:t>
            </a:r>
            <a:endParaRPr lang="en-US" sz="2000" dirty="0" smtClean="0"/>
          </a:p>
          <a:p>
            <a:endParaRPr lang="en-US" sz="2000" dirty="0" smtClean="0"/>
          </a:p>
          <a:p>
            <a:endParaRPr lang="en-US" sz="2000" dirty="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3200" dirty="0" smtClean="0"/>
              <a:t>Pages 41</a:t>
            </a:r>
            <a:r>
              <a:rPr lang="en-US" sz="3200" dirty="0" smtClean="0"/>
              <a:t>-45</a:t>
            </a:r>
            <a:endParaRPr lang="en-US" dirty="0"/>
          </a:p>
        </p:txBody>
      </p:sp>
      <p:sp>
        <p:nvSpPr>
          <p:cNvPr id="3" name="Content Placeholder 2"/>
          <p:cNvSpPr>
            <a:spLocks noGrp="1"/>
          </p:cNvSpPr>
          <p:nvPr>
            <p:ph idx="1"/>
          </p:nvPr>
        </p:nvSpPr>
        <p:spPr>
          <a:xfrm>
            <a:off x="658813" y="2286000"/>
            <a:ext cx="7824787" cy="3840163"/>
          </a:xfrm>
        </p:spPr>
        <p:txBody>
          <a:bodyPr>
            <a:normAutofit fontScale="92500" lnSpcReduction="10000"/>
          </a:bodyPr>
          <a:lstStyle/>
          <a:p>
            <a:r>
              <a:rPr lang="en-US" sz="2400" b="1" dirty="0" smtClean="0"/>
              <a:t>Before Reading</a:t>
            </a:r>
          </a:p>
          <a:p>
            <a:pPr lvl="1"/>
            <a:r>
              <a:rPr lang="en-US" sz="2200" dirty="0" smtClean="0"/>
              <a:t>Use background knowledge and information from the text to figure out something that is not directly stated.</a:t>
            </a:r>
          </a:p>
          <a:p>
            <a:pPr lvl="1"/>
            <a:r>
              <a:rPr lang="en-US" sz="2200" dirty="0" smtClean="0"/>
              <a:t>A conclusion is a smart reasonable guess about ideas not stated in the text.</a:t>
            </a:r>
          </a:p>
          <a:p>
            <a:r>
              <a:rPr lang="en-US" sz="2400" b="1" dirty="0" smtClean="0"/>
              <a:t>During Reading</a:t>
            </a:r>
          </a:p>
          <a:p>
            <a:pPr lvl="1"/>
            <a:r>
              <a:rPr lang="en-US" sz="2200" dirty="0" smtClean="0"/>
              <a:t>How are the mummies of Europe and Asia different from the mummies of South America and Egypt?</a:t>
            </a:r>
          </a:p>
          <a:p>
            <a:pPr lvl="1"/>
            <a:r>
              <a:rPr lang="en-US" sz="2200" dirty="0" smtClean="0"/>
              <a:t>How do you think Mandy </a:t>
            </a:r>
            <a:r>
              <a:rPr lang="en-US" sz="2200" dirty="0" err="1" smtClean="0"/>
              <a:t>Aftel</a:t>
            </a:r>
            <a:r>
              <a:rPr lang="en-US" sz="2200" dirty="0" smtClean="0"/>
              <a:t> feels about her job as </a:t>
            </a:r>
            <a:r>
              <a:rPr lang="en-US" sz="2200" dirty="0" smtClean="0"/>
              <a:t>a chemist and the creator of </a:t>
            </a:r>
            <a:r>
              <a:rPr lang="en-US" sz="2200" dirty="0" err="1" smtClean="0"/>
              <a:t>Sherit</a:t>
            </a:r>
            <a:r>
              <a:rPr lang="en-US" sz="2200" dirty="0" smtClean="0"/>
              <a:t>? </a:t>
            </a:r>
            <a:endParaRPr lang="en-US" sz="2200" dirty="0" smtClean="0"/>
          </a:p>
          <a:p>
            <a:pPr lvl="1"/>
            <a:r>
              <a:rPr lang="en-US" sz="2200" dirty="0" smtClean="0"/>
              <a:t>Why is it important for </a:t>
            </a:r>
            <a:r>
              <a:rPr lang="en-US" sz="2200" dirty="0" err="1" smtClean="0"/>
              <a:t>Yde</a:t>
            </a:r>
            <a:r>
              <a:rPr lang="en-US" sz="2200" dirty="0" smtClean="0"/>
              <a:t> girl to have </a:t>
            </a:r>
            <a:r>
              <a:rPr lang="en-US" sz="2200" dirty="0" smtClean="0"/>
              <a:t>facial reconstruction?</a:t>
            </a:r>
            <a:endParaRPr lang="en-US" sz="2200" dirty="0" smtClean="0"/>
          </a:p>
        </p:txBody>
      </p:sp>
      <p:sp>
        <p:nvSpPr>
          <p:cNvPr id="4" name="TextBox 3"/>
          <p:cNvSpPr txBox="1"/>
          <p:nvPr/>
        </p:nvSpPr>
        <p:spPr>
          <a:xfrm>
            <a:off x="6443200" y="6536592"/>
            <a:ext cx="2352439"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Mummy Kids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lide(fromBottom)">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261315" y="0"/>
            <a:ext cx="4768453" cy="584776"/>
          </a:xfrm>
          <a:prstGeom prst="rect">
            <a:avLst/>
          </a:prstGeom>
          <a:noFill/>
        </p:spPr>
        <p:txBody>
          <a:bodyPr wrap="none" rtlCol="0">
            <a:spAutoFit/>
          </a:bodyPr>
          <a:lstStyle/>
          <a:p>
            <a:r>
              <a:rPr lang="en-US" sz="3200" b="1" dirty="0" smtClean="0">
                <a:solidFill>
                  <a:schemeClr val="accent1"/>
                </a:solidFill>
              </a:rPr>
              <a:t>The Deer in the Pasture</a:t>
            </a:r>
            <a:endParaRPr lang="en-US" sz="3200" b="1" dirty="0">
              <a:solidFill>
                <a:schemeClr val="accent1"/>
              </a:solidFill>
            </a:endParaRPr>
          </a:p>
        </p:txBody>
      </p:sp>
      <p:sp>
        <p:nvSpPr>
          <p:cNvPr id="4" name="TextBox 3"/>
          <p:cNvSpPr txBox="1"/>
          <p:nvPr/>
        </p:nvSpPr>
        <p:spPr>
          <a:xfrm>
            <a:off x="464654" y="681540"/>
            <a:ext cx="8249277" cy="4401205"/>
          </a:xfrm>
          <a:prstGeom prst="rect">
            <a:avLst/>
          </a:prstGeom>
          <a:noFill/>
        </p:spPr>
        <p:txBody>
          <a:bodyPr wrap="square" rtlCol="0">
            <a:spAutoFit/>
          </a:bodyPr>
          <a:lstStyle/>
          <a:p>
            <a:r>
              <a:rPr lang="en-US" sz="2000" dirty="0" smtClean="0"/>
              <a:t>     </a:t>
            </a:r>
            <a:r>
              <a:rPr lang="en-US" sz="2800" dirty="0" smtClean="0"/>
              <a:t>The deer jumped the fence and began to graze in the pasture with the sheep.  Rabbits hopped around in the grass, eating leaves from tiny plants.  Squirrel picked up nuts under the trees.  A horse was eating grass at the other end of the pasture.  Suddenly the deer raised its head and sniffed the air.  It turned to look at the woods near the pasture.  A wolf crept out of the shadows and under the fence to the pasture.  The deer bounded away, jumped the fence, and ran off.</a:t>
            </a:r>
            <a:endParaRPr lang="en-US" sz="2800" dirty="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3200" dirty="0" smtClean="0"/>
              <a:t>Pages 46-49 </a:t>
            </a:r>
            <a:endParaRPr lang="en-US" dirty="0"/>
          </a:p>
        </p:txBody>
      </p:sp>
      <p:sp>
        <p:nvSpPr>
          <p:cNvPr id="3" name="Content Placeholder 2"/>
          <p:cNvSpPr>
            <a:spLocks noGrp="1"/>
          </p:cNvSpPr>
          <p:nvPr>
            <p:ph idx="1"/>
          </p:nvPr>
        </p:nvSpPr>
        <p:spPr>
          <a:xfrm>
            <a:off x="658813" y="2286000"/>
            <a:ext cx="7824787" cy="3840163"/>
          </a:xfrm>
        </p:spPr>
        <p:txBody>
          <a:bodyPr>
            <a:normAutofit fontScale="92500" lnSpcReduction="10000"/>
          </a:bodyPr>
          <a:lstStyle/>
          <a:p>
            <a:r>
              <a:rPr lang="en-US" sz="2400" b="1" dirty="0" smtClean="0"/>
              <a:t>Before Reading</a:t>
            </a:r>
          </a:p>
          <a:p>
            <a:pPr lvl="1"/>
            <a:r>
              <a:rPr lang="en-US" sz="2200" dirty="0" smtClean="0"/>
              <a:t>Use background knowledge and information from the text to figure out something that is not directly stated.</a:t>
            </a:r>
          </a:p>
          <a:p>
            <a:pPr lvl="1"/>
            <a:r>
              <a:rPr lang="en-US" sz="2200" dirty="0" smtClean="0"/>
              <a:t>A conclusion is a smart reasonable guess about ideas not stated in the text.</a:t>
            </a:r>
          </a:p>
          <a:p>
            <a:r>
              <a:rPr lang="en-US" sz="2400" b="1" dirty="0" smtClean="0"/>
              <a:t>During Reading</a:t>
            </a:r>
          </a:p>
          <a:p>
            <a:pPr lvl="1"/>
            <a:r>
              <a:rPr lang="en-US" sz="2200" dirty="0" smtClean="0"/>
              <a:t>How are the mummies of Europe and Asia different from the mummies of South America and Egypt?</a:t>
            </a:r>
          </a:p>
          <a:p>
            <a:pPr lvl="1"/>
            <a:r>
              <a:rPr lang="en-US" sz="2200" dirty="0" smtClean="0"/>
              <a:t>How do you think Mandy </a:t>
            </a:r>
            <a:r>
              <a:rPr lang="en-US" sz="2200" dirty="0" err="1" smtClean="0"/>
              <a:t>Aftel</a:t>
            </a:r>
            <a:r>
              <a:rPr lang="en-US" sz="2200" dirty="0" smtClean="0"/>
              <a:t> feels about her job as </a:t>
            </a:r>
            <a:r>
              <a:rPr lang="en-US" sz="2200" dirty="0" smtClean="0"/>
              <a:t>a chemist and the creator of </a:t>
            </a:r>
            <a:r>
              <a:rPr lang="en-US" sz="2200" dirty="0" err="1" smtClean="0"/>
              <a:t>Sherit</a:t>
            </a:r>
            <a:r>
              <a:rPr lang="en-US" sz="2200" dirty="0" smtClean="0"/>
              <a:t>? </a:t>
            </a:r>
            <a:endParaRPr lang="en-US" sz="2200" dirty="0" smtClean="0"/>
          </a:p>
          <a:p>
            <a:pPr lvl="1"/>
            <a:r>
              <a:rPr lang="en-US" sz="2200" dirty="0" smtClean="0"/>
              <a:t>Why is it important for </a:t>
            </a:r>
            <a:r>
              <a:rPr lang="en-US" sz="2200" dirty="0" err="1" smtClean="0"/>
              <a:t>Yde</a:t>
            </a:r>
            <a:r>
              <a:rPr lang="en-US" sz="2200" dirty="0" smtClean="0"/>
              <a:t> girl to have </a:t>
            </a:r>
            <a:r>
              <a:rPr lang="en-US" sz="2200" dirty="0" smtClean="0"/>
              <a:t>facial reconstruction?</a:t>
            </a:r>
            <a:endParaRPr lang="en-US" sz="2200" dirty="0" smtClean="0"/>
          </a:p>
        </p:txBody>
      </p:sp>
      <p:sp>
        <p:nvSpPr>
          <p:cNvPr id="4" name="TextBox 3"/>
          <p:cNvSpPr txBox="1"/>
          <p:nvPr/>
        </p:nvSpPr>
        <p:spPr>
          <a:xfrm>
            <a:off x="6443200" y="6536592"/>
            <a:ext cx="2352439"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Mummy Kids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lide(fromBottom)">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Map</a:t>
            </a:r>
            <a:br>
              <a:rPr lang="en-US" dirty="0" smtClean="0"/>
            </a:br>
            <a:r>
              <a:rPr lang="en-US" sz="4200" dirty="0" smtClean="0"/>
              <a:t>Page T378 </a:t>
            </a:r>
            <a:endParaRPr lang="en-US" dirty="0"/>
          </a:p>
        </p:txBody>
      </p:sp>
      <p:graphicFrame>
        <p:nvGraphicFramePr>
          <p:cNvPr id="4" name="Content Placeholder 3"/>
          <p:cNvGraphicFramePr>
            <a:graphicFrameLocks noGrp="1"/>
          </p:cNvGraphicFramePr>
          <p:nvPr>
            <p:ph idx="1"/>
          </p:nvPr>
        </p:nvGraphicFramePr>
        <p:xfrm>
          <a:off x="2286000" y="2286000"/>
          <a:ext cx="6197600" cy="38401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865365" y="2508099"/>
            <a:ext cx="813256" cy="369332"/>
          </a:xfrm>
          <a:prstGeom prst="rect">
            <a:avLst/>
          </a:prstGeom>
          <a:noFill/>
        </p:spPr>
        <p:txBody>
          <a:bodyPr wrap="none" rtlCol="0">
            <a:spAutoFit/>
          </a:bodyPr>
          <a:lstStyle/>
          <a:p>
            <a:r>
              <a:rPr lang="en-US" b="1" dirty="0" smtClean="0"/>
              <a:t>Detail</a:t>
            </a:r>
            <a:endParaRPr lang="en-US" b="1" dirty="0"/>
          </a:p>
        </p:txBody>
      </p:sp>
      <p:sp>
        <p:nvSpPr>
          <p:cNvPr id="6" name="TextBox 5"/>
          <p:cNvSpPr txBox="1"/>
          <p:nvPr/>
        </p:nvSpPr>
        <p:spPr>
          <a:xfrm>
            <a:off x="4978172" y="2508099"/>
            <a:ext cx="813256" cy="369332"/>
          </a:xfrm>
          <a:prstGeom prst="rect">
            <a:avLst/>
          </a:prstGeom>
          <a:noFill/>
        </p:spPr>
        <p:txBody>
          <a:bodyPr wrap="none" rtlCol="0">
            <a:spAutoFit/>
          </a:bodyPr>
          <a:lstStyle/>
          <a:p>
            <a:r>
              <a:rPr lang="en-US" b="1" dirty="0" smtClean="0"/>
              <a:t>Detail</a:t>
            </a:r>
            <a:endParaRPr lang="en-US" b="1" dirty="0"/>
          </a:p>
        </p:txBody>
      </p:sp>
      <p:sp>
        <p:nvSpPr>
          <p:cNvPr id="7" name="TextBox 6"/>
          <p:cNvSpPr txBox="1"/>
          <p:nvPr/>
        </p:nvSpPr>
        <p:spPr>
          <a:xfrm>
            <a:off x="7129840" y="2508099"/>
            <a:ext cx="813256" cy="369332"/>
          </a:xfrm>
          <a:prstGeom prst="rect">
            <a:avLst/>
          </a:prstGeom>
          <a:noFill/>
        </p:spPr>
        <p:txBody>
          <a:bodyPr wrap="none" rtlCol="0">
            <a:spAutoFit/>
          </a:bodyPr>
          <a:lstStyle/>
          <a:p>
            <a:r>
              <a:rPr lang="en-US" b="1" dirty="0" smtClean="0"/>
              <a:t>Detail</a:t>
            </a:r>
            <a:endParaRPr lang="en-US" b="1" dirty="0"/>
          </a:p>
        </p:txBody>
      </p:sp>
      <p:sp>
        <p:nvSpPr>
          <p:cNvPr id="8" name="TextBox 7"/>
          <p:cNvSpPr txBox="1"/>
          <p:nvPr/>
        </p:nvSpPr>
        <p:spPr>
          <a:xfrm>
            <a:off x="4664102" y="5756831"/>
            <a:ext cx="1441395" cy="369332"/>
          </a:xfrm>
          <a:prstGeom prst="rect">
            <a:avLst/>
          </a:prstGeom>
          <a:noFill/>
        </p:spPr>
        <p:txBody>
          <a:bodyPr wrap="none" rtlCol="0">
            <a:spAutoFit/>
          </a:bodyPr>
          <a:lstStyle/>
          <a:p>
            <a:r>
              <a:rPr lang="en-US" b="1" dirty="0" smtClean="0"/>
              <a:t>Conclusion</a:t>
            </a:r>
            <a:endParaRPr lang="en-US" b="1" dirty="0"/>
          </a:p>
        </p:txBody>
      </p:sp>
      <p:sp>
        <p:nvSpPr>
          <p:cNvPr id="9" name="TextBox 8"/>
          <p:cNvSpPr txBox="1"/>
          <p:nvPr/>
        </p:nvSpPr>
        <p:spPr>
          <a:xfrm>
            <a:off x="511119" y="2354412"/>
            <a:ext cx="1455916" cy="923330"/>
          </a:xfrm>
          <a:prstGeom prst="rect">
            <a:avLst/>
          </a:prstGeom>
          <a:noFill/>
        </p:spPr>
        <p:txBody>
          <a:bodyPr wrap="square" rtlCol="0">
            <a:spAutoFit/>
          </a:bodyPr>
          <a:lstStyle/>
          <a:p>
            <a:r>
              <a:rPr lang="en-US" b="1" u="sng" dirty="0" smtClean="0">
                <a:solidFill>
                  <a:schemeClr val="accent1"/>
                </a:solidFill>
              </a:rPr>
              <a:t>Topic:</a:t>
            </a:r>
          </a:p>
          <a:p>
            <a:r>
              <a:rPr lang="en-US" b="1" dirty="0" err="1" smtClean="0">
                <a:solidFill>
                  <a:schemeClr val="accent1"/>
                </a:solidFill>
              </a:rPr>
              <a:t>Yde</a:t>
            </a:r>
            <a:r>
              <a:rPr lang="en-US" b="1" dirty="0" smtClean="0">
                <a:solidFill>
                  <a:schemeClr val="accent1"/>
                </a:solidFill>
              </a:rPr>
              <a:t> Girl</a:t>
            </a:r>
          </a:p>
          <a:p>
            <a:r>
              <a:rPr lang="en-US" b="1" dirty="0" smtClean="0">
                <a:solidFill>
                  <a:schemeClr val="accent1"/>
                </a:solidFill>
              </a:rPr>
              <a:t>pp. 44-45</a:t>
            </a:r>
            <a:endParaRPr lang="en-US" b="1" dirty="0">
              <a:solidFill>
                <a:schemeClr val="accent1"/>
              </a:solidFill>
            </a:endParaRPr>
          </a:p>
        </p:txBody>
      </p:sp>
      <p:sp>
        <p:nvSpPr>
          <p:cNvPr id="10" name="Rectangle 9"/>
          <p:cNvSpPr/>
          <p:nvPr/>
        </p:nvSpPr>
        <p:spPr>
          <a:xfrm>
            <a:off x="2286000" y="3277742"/>
            <a:ext cx="1833931" cy="579157"/>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476166" y="2877431"/>
            <a:ext cx="1827638" cy="132865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644550" y="3277742"/>
            <a:ext cx="1839050" cy="579157"/>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159646" y="4460992"/>
            <a:ext cx="4181884" cy="867415"/>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accel="50000" decel="50000"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accel="50000" decel="50000"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accel="50000" decel="50000" fill="hold" grpId="0"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accel="50000" decel="50000" fill="hold" grpId="0"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3200" dirty="0" smtClean="0"/>
              <a:t>Pages 50-53 </a:t>
            </a:r>
            <a:endParaRPr lang="en-US" dirty="0"/>
          </a:p>
        </p:txBody>
      </p:sp>
      <p:sp>
        <p:nvSpPr>
          <p:cNvPr id="3" name="Content Placeholder 2"/>
          <p:cNvSpPr>
            <a:spLocks noGrp="1"/>
          </p:cNvSpPr>
          <p:nvPr>
            <p:ph idx="1"/>
          </p:nvPr>
        </p:nvSpPr>
        <p:spPr>
          <a:xfrm>
            <a:off x="658813" y="2286000"/>
            <a:ext cx="7824787" cy="3840163"/>
          </a:xfrm>
        </p:spPr>
        <p:txBody>
          <a:bodyPr>
            <a:normAutofit fontScale="92500" lnSpcReduction="10000"/>
          </a:bodyPr>
          <a:lstStyle/>
          <a:p>
            <a:r>
              <a:rPr lang="en-US" sz="2400" b="1" dirty="0" smtClean="0"/>
              <a:t>Before Reading</a:t>
            </a:r>
          </a:p>
          <a:p>
            <a:pPr lvl="1"/>
            <a:r>
              <a:rPr lang="en-US" sz="2200" dirty="0" smtClean="0"/>
              <a:t>Use background knowledge and information from the text to figure out something that is not directly stated.</a:t>
            </a:r>
          </a:p>
          <a:p>
            <a:pPr lvl="1"/>
            <a:r>
              <a:rPr lang="en-US" sz="2200" dirty="0" smtClean="0"/>
              <a:t>A conclusion is a smart reasonable guess about ideas not stated in the text.</a:t>
            </a:r>
          </a:p>
          <a:p>
            <a:r>
              <a:rPr lang="en-US" sz="2400" b="1" dirty="0" smtClean="0"/>
              <a:t>During Reading</a:t>
            </a:r>
          </a:p>
          <a:p>
            <a:pPr lvl="1"/>
            <a:r>
              <a:rPr lang="en-US" sz="2200" dirty="0" smtClean="0"/>
              <a:t>How are the mummies of Europe and Asia different from the mummies of South America and Egypt?</a:t>
            </a:r>
          </a:p>
          <a:p>
            <a:pPr lvl="1"/>
            <a:r>
              <a:rPr lang="en-US" sz="2200" dirty="0" smtClean="0"/>
              <a:t>How do you think Mandy </a:t>
            </a:r>
            <a:r>
              <a:rPr lang="en-US" sz="2200" dirty="0" err="1" smtClean="0"/>
              <a:t>Aftel</a:t>
            </a:r>
            <a:r>
              <a:rPr lang="en-US" sz="2200" dirty="0" smtClean="0"/>
              <a:t> feels about her job as a</a:t>
            </a:r>
            <a:r>
              <a:rPr lang="en-US" sz="2200" dirty="0" smtClean="0"/>
              <a:t> chemist and the creator </a:t>
            </a:r>
            <a:r>
              <a:rPr lang="en-US" sz="2200" dirty="0" smtClean="0"/>
              <a:t>of </a:t>
            </a:r>
            <a:r>
              <a:rPr lang="en-US" sz="2200" dirty="0" err="1" smtClean="0"/>
              <a:t>Sherit</a:t>
            </a:r>
            <a:r>
              <a:rPr lang="en-US" sz="2200" dirty="0" smtClean="0"/>
              <a:t>?</a:t>
            </a:r>
            <a:endParaRPr lang="en-US" sz="2200" dirty="0" smtClean="0"/>
          </a:p>
          <a:p>
            <a:pPr lvl="1"/>
            <a:r>
              <a:rPr lang="en-US" sz="2200" dirty="0" smtClean="0"/>
              <a:t>Why is it important for </a:t>
            </a:r>
            <a:r>
              <a:rPr lang="en-US" sz="2200" dirty="0" err="1" smtClean="0"/>
              <a:t>Yde</a:t>
            </a:r>
            <a:r>
              <a:rPr lang="en-US" sz="2200" dirty="0" smtClean="0"/>
              <a:t> girl to have </a:t>
            </a:r>
            <a:r>
              <a:rPr lang="en-US" sz="2200" dirty="0" smtClean="0"/>
              <a:t>facial reconstruction?</a:t>
            </a:r>
            <a:endParaRPr lang="en-US" sz="2200" dirty="0" smtClean="0"/>
          </a:p>
        </p:txBody>
      </p:sp>
      <p:sp>
        <p:nvSpPr>
          <p:cNvPr id="4" name="TextBox 3"/>
          <p:cNvSpPr txBox="1"/>
          <p:nvPr/>
        </p:nvSpPr>
        <p:spPr>
          <a:xfrm>
            <a:off x="6443200" y="6536592"/>
            <a:ext cx="2352439"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Mummy Kids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lide(fromBottom)">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Inferring</a:t>
            </a:r>
            <a:br>
              <a:rPr lang="en-US" dirty="0" smtClean="0"/>
            </a:br>
            <a:r>
              <a:rPr lang="en-US" sz="3200" dirty="0" smtClean="0"/>
              <a:t>Page T380</a:t>
            </a:r>
            <a:endParaRPr lang="en-US" dirty="0"/>
          </a:p>
        </p:txBody>
      </p:sp>
      <p:sp>
        <p:nvSpPr>
          <p:cNvPr id="3" name="Content Placeholder 2"/>
          <p:cNvSpPr>
            <a:spLocks noGrp="1"/>
          </p:cNvSpPr>
          <p:nvPr>
            <p:ph idx="1"/>
          </p:nvPr>
        </p:nvSpPr>
        <p:spPr/>
        <p:txBody>
          <a:bodyPr>
            <a:normAutofit/>
          </a:bodyPr>
          <a:lstStyle/>
          <a:p>
            <a:r>
              <a:rPr lang="en-US" sz="2200" dirty="0" smtClean="0"/>
              <a:t>Why do you think wealthy people of Sicily in the late 1500s chose to have their bodies mummified?</a:t>
            </a:r>
          </a:p>
          <a:p>
            <a:r>
              <a:rPr lang="en-US" sz="2200" dirty="0" smtClean="0"/>
              <a:t>What do you think made a European’s journey on the Silk Road difficult and dangerous?</a:t>
            </a:r>
          </a:p>
          <a:p>
            <a:r>
              <a:rPr lang="en-US" sz="2200" dirty="0" smtClean="0"/>
              <a:t>Why do you think the Celts “built wooden roads across the bogs”?</a:t>
            </a:r>
            <a:endParaRPr lang="en-US" sz="2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to the Big Idea</a:t>
            </a:r>
            <a:br>
              <a:rPr lang="en-US" dirty="0" smtClean="0"/>
            </a:br>
            <a:r>
              <a:rPr lang="en-US" sz="3400" dirty="0" smtClean="0">
                <a:solidFill>
                  <a:srgbClr val="FF0000"/>
                </a:solidFill>
              </a:rPr>
              <a:t>How can discoveries surprise us?</a:t>
            </a:r>
            <a:endParaRPr lang="en-US" dirty="0"/>
          </a:p>
        </p:txBody>
      </p:sp>
      <p:sp>
        <p:nvSpPr>
          <p:cNvPr id="4" name="Content Placeholder 3"/>
          <p:cNvSpPr>
            <a:spLocks noGrp="1"/>
          </p:cNvSpPr>
          <p:nvPr>
            <p:ph sz="half" idx="1"/>
          </p:nvPr>
        </p:nvSpPr>
        <p:spPr/>
        <p:txBody>
          <a:bodyPr>
            <a:normAutofit/>
          </a:bodyPr>
          <a:lstStyle/>
          <a:p>
            <a:r>
              <a:rPr lang="en-US" sz="2200" dirty="0" smtClean="0"/>
              <a:t>What surprising information did the scientist learn about ancient cultures from the kid mummies of Europe and Asia?</a:t>
            </a:r>
          </a:p>
          <a:p>
            <a:r>
              <a:rPr lang="en-US" sz="2200" dirty="0" smtClean="0"/>
              <a:t>In </a:t>
            </a:r>
            <a:r>
              <a:rPr lang="en-US" sz="2200" i="1" dirty="0" smtClean="0"/>
              <a:t>Fossil Fish Found</a:t>
            </a:r>
            <a:r>
              <a:rPr lang="en-US" sz="2200" dirty="0" smtClean="0"/>
              <a:t>, what was the discovery that surprised Dr. Smith? </a:t>
            </a:r>
            <a:endParaRPr lang="en-US" sz="2200" dirty="0"/>
          </a:p>
        </p:txBody>
      </p:sp>
      <p:sp>
        <p:nvSpPr>
          <p:cNvPr id="5" name="Content Placeholder 4"/>
          <p:cNvSpPr>
            <a:spLocks noGrp="1"/>
          </p:cNvSpPr>
          <p:nvPr>
            <p:ph sz="half" idx="2"/>
          </p:nvPr>
        </p:nvSpPr>
        <p:spPr/>
        <p:txBody>
          <a:bodyPr>
            <a:normAutofit/>
          </a:bodyPr>
          <a:lstStyle/>
          <a:p>
            <a:r>
              <a:rPr lang="en-US" sz="2200" dirty="0" smtClean="0"/>
              <a:t>If you could join an expedition to excavate a mummy in northwestern Europe or Asia, where would you go?  Why?</a:t>
            </a:r>
          </a:p>
          <a:p>
            <a:r>
              <a:rPr lang="en-US" sz="2200" dirty="0" smtClean="0"/>
              <a:t>What questions would you ask P.V. Glob, author of </a:t>
            </a:r>
            <a:r>
              <a:rPr lang="en-US" sz="2200" i="1" dirty="0" smtClean="0"/>
              <a:t>The Blog People</a:t>
            </a:r>
            <a:r>
              <a:rPr lang="en-US" sz="2200" dirty="0" smtClean="0"/>
              <a:t>?</a:t>
            </a:r>
            <a:endParaRPr lang="en-US" sz="2200" dirty="0"/>
          </a:p>
        </p:txBody>
      </p:sp>
      <p:sp>
        <p:nvSpPr>
          <p:cNvPr id="6" name="TextBox 5"/>
          <p:cNvSpPr txBox="1"/>
          <p:nvPr/>
        </p:nvSpPr>
        <p:spPr>
          <a:xfrm>
            <a:off x="6474176" y="6488668"/>
            <a:ext cx="2352439"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Mummy Kids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lide(fromBottom)">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slide(fromBottom)">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Bottom)">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Skunk Scout</a:t>
            </a:r>
            <a:endParaRPr lang="en-US" dirty="0"/>
          </a:p>
        </p:txBody>
      </p:sp>
      <p:sp>
        <p:nvSpPr>
          <p:cNvPr id="3" name="Content Placeholder 2"/>
          <p:cNvSpPr>
            <a:spLocks noGrp="1"/>
          </p:cNvSpPr>
          <p:nvPr>
            <p:ph sz="half" idx="1"/>
          </p:nvPr>
        </p:nvSpPr>
        <p:spPr/>
        <p:txBody>
          <a:bodyPr>
            <a:normAutofit/>
          </a:bodyPr>
          <a:lstStyle/>
          <a:p>
            <a:r>
              <a:rPr lang="en-US" sz="2200" dirty="0" smtClean="0">
                <a:hlinkClick r:id="rId2" action="ppaction://hlinksldjump"/>
              </a:rPr>
              <a:t>Day 1</a:t>
            </a:r>
            <a:endParaRPr lang="en-US" sz="2200" dirty="0" smtClean="0"/>
          </a:p>
          <a:p>
            <a:r>
              <a:rPr lang="en-US" sz="2200" dirty="0" smtClean="0">
                <a:hlinkClick r:id="rId3" action="ppaction://hlinksldjump"/>
              </a:rPr>
              <a:t>Day 2</a:t>
            </a:r>
            <a:endParaRPr lang="en-US" sz="2200" dirty="0" smtClean="0"/>
          </a:p>
          <a:p>
            <a:r>
              <a:rPr lang="en-US" sz="2200" dirty="0" smtClean="0">
                <a:hlinkClick r:id="rId4" action="ppaction://hlinksldjump"/>
              </a:rPr>
              <a:t>Day 3</a:t>
            </a:r>
            <a:endParaRPr lang="en-US" sz="2200" dirty="0" smtClean="0"/>
          </a:p>
          <a:p>
            <a:r>
              <a:rPr lang="en-US" sz="2200" dirty="0" smtClean="0">
                <a:hlinkClick r:id="rId5" action="ppaction://hlinksldjump"/>
              </a:rPr>
              <a:t>Day 4</a:t>
            </a:r>
            <a:endParaRPr lang="en-US" sz="2200" dirty="0" smtClean="0"/>
          </a:p>
          <a:p>
            <a:r>
              <a:rPr lang="en-US" sz="2200" dirty="0" smtClean="0">
                <a:hlinkClick r:id="rId6" action="ppaction://hlinksldjump"/>
              </a:rPr>
              <a:t>Day 5</a:t>
            </a:r>
            <a:endParaRPr lang="en-US" sz="2200" dirty="0"/>
          </a:p>
        </p:txBody>
      </p:sp>
      <p:pic>
        <p:nvPicPr>
          <p:cNvPr id="5" name="Content Placeholder 4" descr="Screen shot 2011-05-16 at 9.32.31 PM.png"/>
          <p:cNvPicPr>
            <a:picLocks noGrp="1" noChangeAspect="1"/>
          </p:cNvPicPr>
          <p:nvPr>
            <p:ph sz="half" idx="2"/>
          </p:nvPr>
        </p:nvPicPr>
        <p:blipFill>
          <a:blip r:embed="rId7"/>
          <a:srcRect l="-13977" r="-13977"/>
          <a:stretch>
            <a:fillRect/>
          </a:stretch>
        </p:blipFill>
        <p:spPr/>
      </p:pic>
      <p:sp>
        <p:nvSpPr>
          <p:cNvPr id="6" name="TextBox 5"/>
          <p:cNvSpPr txBox="1"/>
          <p:nvPr/>
        </p:nvSpPr>
        <p:spPr>
          <a:xfrm>
            <a:off x="6195384" y="6505613"/>
            <a:ext cx="1796999" cy="369332"/>
          </a:xfrm>
          <a:prstGeom prst="rect">
            <a:avLst/>
          </a:prstGeom>
          <a:noFill/>
        </p:spPr>
        <p:txBody>
          <a:bodyPr wrap="none" rtlCol="0">
            <a:spAutoFit/>
          </a:bodyPr>
          <a:lstStyle/>
          <a:p>
            <a:r>
              <a:rPr lang="en-US" dirty="0" smtClean="0">
                <a:hlinkClick r:id="rId8" action="ppaction://hlinksldjump"/>
              </a:rPr>
              <a:t>Back to Week 4</a:t>
            </a:r>
            <a:endParaRPr lang="en-US" dirty="0"/>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Text Placeholder 2"/>
          <p:cNvSpPr>
            <a:spLocks noGrp="1"/>
          </p:cNvSpPr>
          <p:nvPr>
            <p:ph type="body" idx="1"/>
          </p:nvPr>
        </p:nvSpPr>
        <p:spPr/>
        <p:txBody>
          <a:bodyPr/>
          <a:lstStyle/>
          <a:p>
            <a:r>
              <a:rPr lang="en-US" dirty="0" smtClean="0"/>
              <a:t>Review (</a:t>
            </a:r>
            <a:r>
              <a:rPr lang="en-US" dirty="0" err="1" smtClean="0"/>
              <a:t>ch</a:t>
            </a:r>
            <a:r>
              <a:rPr lang="en-US" dirty="0" smtClean="0"/>
              <a:t>. 7-10)</a:t>
            </a:r>
            <a:endParaRPr lang="en-US" dirty="0"/>
          </a:p>
        </p:txBody>
      </p:sp>
      <p:sp>
        <p:nvSpPr>
          <p:cNvPr id="4" name="Content Placeholder 3"/>
          <p:cNvSpPr>
            <a:spLocks noGrp="1"/>
          </p:cNvSpPr>
          <p:nvPr>
            <p:ph sz="half" idx="2"/>
          </p:nvPr>
        </p:nvSpPr>
        <p:spPr/>
        <p:txBody>
          <a:bodyPr>
            <a:normAutofit/>
          </a:bodyPr>
          <a:lstStyle/>
          <a:p>
            <a:r>
              <a:rPr lang="en-US" sz="2200" dirty="0" smtClean="0"/>
              <a:t>What problems have the characters encountered on their camping trip so far?</a:t>
            </a:r>
          </a:p>
          <a:p>
            <a:endParaRPr lang="en-US" sz="2200" dirty="0"/>
          </a:p>
        </p:txBody>
      </p:sp>
      <p:sp>
        <p:nvSpPr>
          <p:cNvPr id="5" name="Text Placeholder 4"/>
          <p:cNvSpPr>
            <a:spLocks noGrp="1"/>
          </p:cNvSpPr>
          <p:nvPr>
            <p:ph type="body" sz="quarter" idx="3"/>
          </p:nvPr>
        </p:nvSpPr>
        <p:spPr/>
        <p:txBody>
          <a:bodyPr/>
          <a:lstStyle/>
          <a:p>
            <a:r>
              <a:rPr lang="en-US" dirty="0" smtClean="0"/>
              <a:t>Preview (</a:t>
            </a:r>
            <a:r>
              <a:rPr lang="en-US" dirty="0" err="1" smtClean="0"/>
              <a:t>ch</a:t>
            </a:r>
            <a:r>
              <a:rPr lang="en-US" dirty="0" smtClean="0"/>
              <a:t>. 11-13)</a:t>
            </a:r>
            <a:endParaRPr lang="en-US" dirty="0"/>
          </a:p>
        </p:txBody>
      </p:sp>
      <p:sp>
        <p:nvSpPr>
          <p:cNvPr id="6" name="Content Placeholder 5"/>
          <p:cNvSpPr>
            <a:spLocks noGrp="1"/>
          </p:cNvSpPr>
          <p:nvPr>
            <p:ph sz="quarter" idx="4"/>
          </p:nvPr>
        </p:nvSpPr>
        <p:spPr/>
        <p:txBody>
          <a:bodyPr>
            <a:normAutofit/>
          </a:bodyPr>
          <a:lstStyle/>
          <a:p>
            <a:r>
              <a:rPr lang="en-US" sz="2200" dirty="0" smtClean="0"/>
              <a:t>What do you think will happen next?</a:t>
            </a:r>
          </a:p>
          <a:p>
            <a:r>
              <a:rPr lang="en-US" sz="2200" dirty="0" smtClean="0"/>
              <a:t>Skim through the chapters and make predictions.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slide(fromBottom)">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sz="half" idx="1"/>
          </p:nvPr>
        </p:nvSpPr>
        <p:spPr>
          <a:xfrm>
            <a:off x="658904" y="2286000"/>
            <a:ext cx="3657600" cy="4204123"/>
          </a:xfrm>
        </p:spPr>
        <p:txBody>
          <a:bodyPr>
            <a:normAutofit fontScale="92500" lnSpcReduction="20000"/>
          </a:bodyPr>
          <a:lstStyle/>
          <a:p>
            <a:r>
              <a:rPr lang="en-US" sz="2200" u="sng" dirty="0" smtClean="0"/>
              <a:t>Casually</a:t>
            </a:r>
            <a:r>
              <a:rPr lang="en-US" sz="2200" dirty="0" smtClean="0"/>
              <a:t>: something done in an informal or offhand way</a:t>
            </a:r>
          </a:p>
          <a:p>
            <a:r>
              <a:rPr lang="en-US" sz="2200" u="sng" dirty="0" smtClean="0"/>
              <a:t>Bothered</a:t>
            </a:r>
            <a:r>
              <a:rPr lang="en-US" sz="2200" dirty="0" smtClean="0"/>
              <a:t>: to have made an effort or concerned oneself with a problem</a:t>
            </a:r>
          </a:p>
          <a:p>
            <a:r>
              <a:rPr lang="en-US" sz="2200" u="sng" dirty="0" smtClean="0"/>
              <a:t>Flap</a:t>
            </a:r>
            <a:r>
              <a:rPr lang="en-US" sz="2200" dirty="0" smtClean="0"/>
              <a:t>: a piece of cloth that serves as the door of a tent</a:t>
            </a:r>
          </a:p>
          <a:p>
            <a:r>
              <a:rPr lang="en-US" sz="2200" u="sng" dirty="0" smtClean="0"/>
              <a:t>Cautiously</a:t>
            </a:r>
            <a:r>
              <a:rPr lang="en-US" sz="2200" dirty="0" smtClean="0"/>
              <a:t>: something done carefully or with concern for safety</a:t>
            </a:r>
          </a:p>
          <a:p>
            <a:r>
              <a:rPr lang="en-US" sz="2200" u="sng" dirty="0" smtClean="0"/>
              <a:t>Unmistakable</a:t>
            </a:r>
            <a:r>
              <a:rPr lang="en-US" sz="2200" dirty="0" smtClean="0"/>
              <a:t>: something that is easily recognized.</a:t>
            </a:r>
            <a:endParaRPr lang="en-US" sz="2200" u="sng" dirty="0"/>
          </a:p>
        </p:txBody>
      </p:sp>
      <p:sp>
        <p:nvSpPr>
          <p:cNvPr id="4" name="Content Placeholder 3"/>
          <p:cNvSpPr>
            <a:spLocks noGrp="1"/>
          </p:cNvSpPr>
          <p:nvPr>
            <p:ph sz="half" idx="2"/>
          </p:nvPr>
        </p:nvSpPr>
        <p:spPr>
          <a:xfrm>
            <a:off x="4831308" y="2286000"/>
            <a:ext cx="3657600" cy="4204123"/>
          </a:xfrm>
        </p:spPr>
        <p:txBody>
          <a:bodyPr>
            <a:normAutofit fontScale="92500" lnSpcReduction="20000"/>
          </a:bodyPr>
          <a:lstStyle/>
          <a:p>
            <a:r>
              <a:rPr lang="en-US" sz="2200" u="sng" dirty="0" smtClean="0"/>
              <a:t>Precaution</a:t>
            </a:r>
            <a:r>
              <a:rPr lang="en-US" sz="2200" dirty="0" smtClean="0"/>
              <a:t>: care taken beforehand or something done ahead of time</a:t>
            </a:r>
          </a:p>
          <a:p>
            <a:r>
              <a:rPr lang="en-US" sz="2200" u="sng" dirty="0" smtClean="0"/>
              <a:t>Winced</a:t>
            </a:r>
            <a:r>
              <a:rPr lang="en-US" sz="2200" dirty="0" smtClean="0"/>
              <a:t>: flinched or drawn back suddenly</a:t>
            </a:r>
          </a:p>
          <a:p>
            <a:r>
              <a:rPr lang="en-US" sz="2200" u="sng" dirty="0" smtClean="0"/>
              <a:t>Stuffy</a:t>
            </a:r>
            <a:r>
              <a:rPr lang="en-US" sz="2200" dirty="0" smtClean="0"/>
              <a:t>: dull or boring</a:t>
            </a:r>
          </a:p>
          <a:p>
            <a:r>
              <a:rPr lang="en-US" sz="2200" u="sng" dirty="0" smtClean="0"/>
              <a:t>Lopsided</a:t>
            </a:r>
            <a:r>
              <a:rPr lang="en-US" sz="2200" dirty="0" smtClean="0"/>
              <a:t>: heavier on one side</a:t>
            </a:r>
          </a:p>
          <a:p>
            <a:r>
              <a:rPr lang="en-US" sz="2200" u="sng" dirty="0" smtClean="0"/>
              <a:t>Threatened</a:t>
            </a:r>
            <a:r>
              <a:rPr lang="en-US" sz="2200" dirty="0" smtClean="0"/>
              <a:t>: to be warned of coming danger</a:t>
            </a:r>
            <a:endParaRPr lang="en-US" sz="2200" u="sng" dirty="0"/>
          </a:p>
        </p:txBody>
      </p:sp>
      <p:sp>
        <p:nvSpPr>
          <p:cNvPr id="5" name="TextBox 4"/>
          <p:cNvSpPr txBox="1"/>
          <p:nvPr/>
        </p:nvSpPr>
        <p:spPr>
          <a:xfrm>
            <a:off x="6505154" y="6490123"/>
            <a:ext cx="2326278"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Skunk Scout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slide(fromBottom)">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slide(fromBottom)">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slide(fromBottom)">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slide(fromBottom)">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slide(fromBottom)">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slide(fromBottom)">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200" u="sng" dirty="0" smtClean="0"/>
              <a:t>Vocabulary</a:t>
            </a:r>
            <a:r>
              <a:rPr lang="en-US" sz="4200" dirty="0" smtClean="0"/>
              <a:t>: we will insert words where they best fit the context</a:t>
            </a:r>
            <a:endParaRPr lang="en-US" sz="4200" dirty="0"/>
          </a:p>
        </p:txBody>
      </p:sp>
      <p:sp>
        <p:nvSpPr>
          <p:cNvPr id="3" name="Content Placeholder 2"/>
          <p:cNvSpPr>
            <a:spLocks noGrp="1"/>
          </p:cNvSpPr>
          <p:nvPr>
            <p:ph idx="1"/>
          </p:nvPr>
        </p:nvSpPr>
        <p:spPr>
          <a:xfrm>
            <a:off x="2286000" y="1779294"/>
            <a:ext cx="6197600" cy="4726320"/>
          </a:xfrm>
        </p:spPr>
        <p:txBody>
          <a:bodyPr>
            <a:normAutofit fontScale="77500" lnSpcReduction="20000"/>
          </a:bodyPr>
          <a:lstStyle/>
          <a:p>
            <a:pPr>
              <a:buNone/>
            </a:pPr>
            <a:endParaRPr lang="en-US" sz="2000" dirty="0" smtClean="0"/>
          </a:p>
          <a:p>
            <a:r>
              <a:rPr lang="en-US" sz="2000" dirty="0" smtClean="0"/>
              <a:t>My little brother </a:t>
            </a:r>
            <a:r>
              <a:rPr lang="en-US" sz="2000" u="sng" dirty="0" smtClean="0"/>
              <a:t>		</a:t>
            </a:r>
            <a:r>
              <a:rPr lang="en-US" sz="2000" dirty="0" smtClean="0"/>
              <a:t> me while I was trying to watch a movie.</a:t>
            </a:r>
          </a:p>
          <a:p>
            <a:r>
              <a:rPr lang="en-US" dirty="0" smtClean="0"/>
              <a:t>The students </a:t>
            </a:r>
            <a:r>
              <a:rPr lang="en-US" u="sng" dirty="0" smtClean="0"/>
              <a:t>			</a:t>
            </a:r>
            <a:r>
              <a:rPr lang="en-US" dirty="0" smtClean="0"/>
              <a:t> walked out for lunch.</a:t>
            </a:r>
          </a:p>
          <a:p>
            <a:r>
              <a:rPr lang="en-US" sz="2000" dirty="0" smtClean="0"/>
              <a:t>If a friend </a:t>
            </a:r>
            <a:r>
              <a:rPr lang="en-US" sz="2000" u="sng" dirty="0" smtClean="0"/>
              <a:t>		</a:t>
            </a:r>
            <a:r>
              <a:rPr lang="en-US" sz="2000" dirty="0" smtClean="0"/>
              <a:t> to leave, how would you respond?</a:t>
            </a:r>
          </a:p>
          <a:p>
            <a:r>
              <a:rPr lang="en-US" dirty="0" smtClean="0"/>
              <a:t>Please </a:t>
            </a:r>
            <a:r>
              <a:rPr lang="en-US" u="sng" dirty="0" smtClean="0"/>
              <a:t>		</a:t>
            </a:r>
            <a:r>
              <a:rPr lang="en-US" dirty="0" smtClean="0"/>
              <a:t> cross the busy street.</a:t>
            </a:r>
          </a:p>
          <a:p>
            <a:r>
              <a:rPr lang="en-US" sz="2000" dirty="0" smtClean="0"/>
              <a:t>As the doctor gave me a shot, I </a:t>
            </a:r>
            <a:r>
              <a:rPr lang="en-US" sz="2000" u="sng" dirty="0" smtClean="0"/>
              <a:t>		</a:t>
            </a:r>
            <a:r>
              <a:rPr lang="en-US" sz="2000" dirty="0" smtClean="0"/>
              <a:t> in pain.</a:t>
            </a:r>
          </a:p>
          <a:p>
            <a:r>
              <a:rPr lang="en-US" dirty="0" smtClean="0"/>
              <a:t>Remember to close the </a:t>
            </a:r>
            <a:r>
              <a:rPr lang="en-US" u="sng" dirty="0" smtClean="0"/>
              <a:t>	</a:t>
            </a:r>
            <a:r>
              <a:rPr lang="en-US" dirty="0" smtClean="0"/>
              <a:t>, so bugs don’t get in.</a:t>
            </a:r>
          </a:p>
          <a:p>
            <a:r>
              <a:rPr lang="en-US" sz="2000" dirty="0" smtClean="0"/>
              <a:t>The </a:t>
            </a:r>
            <a:r>
              <a:rPr lang="en-US" u="sng" dirty="0" smtClean="0"/>
              <a:t>		</a:t>
            </a:r>
            <a:r>
              <a:rPr lang="en-US" dirty="0" smtClean="0"/>
              <a:t> pile of laundry tumbled all over the floor.</a:t>
            </a:r>
          </a:p>
          <a:p>
            <a:r>
              <a:rPr lang="en-US" dirty="0" smtClean="0"/>
              <a:t>Our </a:t>
            </a:r>
            <a:r>
              <a:rPr lang="en-US" u="sng" dirty="0" smtClean="0"/>
              <a:t>		</a:t>
            </a:r>
            <a:r>
              <a:rPr lang="en-US" dirty="0" smtClean="0"/>
              <a:t> professor put us to sleep with his lecture.</a:t>
            </a:r>
          </a:p>
          <a:p>
            <a:r>
              <a:rPr lang="en-US" dirty="0" smtClean="0"/>
              <a:t>What </a:t>
            </a:r>
            <a:r>
              <a:rPr lang="en-US" u="sng" dirty="0" smtClean="0"/>
              <a:t>		</a:t>
            </a:r>
            <a:r>
              <a:rPr lang="en-US" dirty="0" smtClean="0"/>
              <a:t> might you take before going camping?</a:t>
            </a:r>
          </a:p>
          <a:p>
            <a:r>
              <a:rPr lang="en-US" dirty="0" smtClean="0"/>
              <a:t>The signs were </a:t>
            </a:r>
            <a:r>
              <a:rPr lang="en-US" u="sng" dirty="0" smtClean="0"/>
              <a:t>			</a:t>
            </a:r>
            <a:r>
              <a:rPr lang="en-US" dirty="0" smtClean="0"/>
              <a:t>, a storm was coming.</a:t>
            </a:r>
          </a:p>
          <a:p>
            <a:endParaRPr lang="en-US" dirty="0" smtClean="0"/>
          </a:p>
          <a:p>
            <a:endParaRPr lang="en-US" sz="2000" dirty="0" smtClean="0"/>
          </a:p>
          <a:p>
            <a:endParaRPr lang="en-US" sz="2000" dirty="0"/>
          </a:p>
        </p:txBody>
      </p:sp>
      <p:sp>
        <p:nvSpPr>
          <p:cNvPr id="4" name="Text Placeholder 3"/>
          <p:cNvSpPr>
            <a:spLocks noGrp="1"/>
          </p:cNvSpPr>
          <p:nvPr>
            <p:ph type="body" sz="half" idx="4294967295"/>
          </p:nvPr>
        </p:nvSpPr>
        <p:spPr>
          <a:xfrm>
            <a:off x="0" y="2090738"/>
            <a:ext cx="2286000" cy="4767262"/>
          </a:xfrm>
        </p:spPr>
        <p:txBody>
          <a:bodyPr>
            <a:normAutofit fontScale="92500" lnSpcReduction="10000"/>
          </a:bodyPr>
          <a:lstStyle/>
          <a:p>
            <a:r>
              <a:rPr lang="en-US" dirty="0" smtClean="0"/>
              <a:t>Casually</a:t>
            </a:r>
          </a:p>
          <a:p>
            <a:r>
              <a:rPr lang="en-US" dirty="0" smtClean="0"/>
              <a:t>Bothered</a:t>
            </a:r>
          </a:p>
          <a:p>
            <a:r>
              <a:rPr lang="en-US" dirty="0" smtClean="0"/>
              <a:t>Flap</a:t>
            </a:r>
          </a:p>
          <a:p>
            <a:r>
              <a:rPr lang="en-US" dirty="0" smtClean="0"/>
              <a:t>Cautiously</a:t>
            </a:r>
          </a:p>
          <a:p>
            <a:r>
              <a:rPr lang="en-US" dirty="0" smtClean="0"/>
              <a:t>Unmistakable</a:t>
            </a:r>
          </a:p>
          <a:p>
            <a:r>
              <a:rPr lang="en-US" dirty="0" smtClean="0"/>
              <a:t>Precaution</a:t>
            </a:r>
          </a:p>
          <a:p>
            <a:r>
              <a:rPr lang="en-US" dirty="0" smtClean="0"/>
              <a:t>Winced</a:t>
            </a:r>
          </a:p>
          <a:p>
            <a:r>
              <a:rPr lang="en-US" dirty="0" smtClean="0"/>
              <a:t>Stuffy </a:t>
            </a:r>
          </a:p>
          <a:p>
            <a:r>
              <a:rPr lang="en-US" dirty="0" smtClean="0"/>
              <a:t>Lopsided</a:t>
            </a:r>
          </a:p>
          <a:p>
            <a:r>
              <a:rPr lang="en-US" dirty="0" smtClean="0"/>
              <a:t>Threatened </a:t>
            </a:r>
          </a:p>
          <a:p>
            <a:endParaRPr lang="en-US" dirty="0" smtClean="0"/>
          </a:p>
          <a:p>
            <a:endParaRPr lang="en-US" dirty="0" smtClean="0"/>
          </a:p>
          <a:p>
            <a:endParaRPr lang="en-US" dirty="0" smtClean="0"/>
          </a:p>
          <a:p>
            <a:endParaRPr lang="en-US" sz="2000" dirty="0" smtClean="0"/>
          </a:p>
          <a:p>
            <a:endParaRPr lang="en-US" sz="2000" dirty="0" smtClean="0"/>
          </a:p>
          <a:p>
            <a:endParaRPr lang="en-US" sz="2000" dirty="0"/>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3400" dirty="0" smtClean="0"/>
              <a:t>Chapter 11</a:t>
            </a:r>
            <a:endParaRPr lang="en-US" dirty="0"/>
          </a:p>
        </p:txBody>
      </p:sp>
      <p:sp>
        <p:nvSpPr>
          <p:cNvPr id="3" name="Content Placeholder 2"/>
          <p:cNvSpPr>
            <a:spLocks noGrp="1"/>
          </p:cNvSpPr>
          <p:nvPr>
            <p:ph idx="1"/>
          </p:nvPr>
        </p:nvSpPr>
        <p:spPr>
          <a:xfrm>
            <a:off x="658813" y="2286000"/>
            <a:ext cx="7824787" cy="4219613"/>
          </a:xfrm>
        </p:spPr>
        <p:txBody>
          <a:bodyPr>
            <a:normAutofit/>
          </a:bodyPr>
          <a:lstStyle/>
          <a:p>
            <a:r>
              <a:rPr lang="en-US" sz="2400" b="1" dirty="0" smtClean="0"/>
              <a:t>Before reading</a:t>
            </a:r>
          </a:p>
          <a:p>
            <a:pPr lvl="1"/>
            <a:r>
              <a:rPr lang="en-US" sz="2200" dirty="0" smtClean="0"/>
              <a:t>Use what you know about camping and nature as you read.</a:t>
            </a:r>
          </a:p>
          <a:p>
            <a:pPr lvl="1"/>
            <a:r>
              <a:rPr lang="en-US" sz="2200" dirty="0" smtClean="0"/>
              <a:t>Remember to draw conclusions, infer, and predict continuously as you read.</a:t>
            </a:r>
          </a:p>
          <a:p>
            <a:r>
              <a:rPr lang="en-US" sz="2400" b="1" dirty="0" smtClean="0"/>
              <a:t>During reading</a:t>
            </a:r>
          </a:p>
          <a:p>
            <a:pPr lvl="1"/>
            <a:r>
              <a:rPr lang="en-US" sz="2200" dirty="0" smtClean="0"/>
              <a:t>How do you know that the raccoon is not a serious threat to the campers?</a:t>
            </a:r>
          </a:p>
          <a:p>
            <a:pPr lvl="1"/>
            <a:r>
              <a:rPr lang="en-US" sz="2200" dirty="0" smtClean="0"/>
              <a:t>Do you think the campers will ever be able to eat the hot dogs and hamburgers?  Why or why not?</a:t>
            </a:r>
            <a:endParaRPr lang="en-US" sz="2200" dirty="0"/>
          </a:p>
        </p:txBody>
      </p:sp>
      <p:sp>
        <p:nvSpPr>
          <p:cNvPr id="4" name="TextBox 3"/>
          <p:cNvSpPr txBox="1"/>
          <p:nvPr/>
        </p:nvSpPr>
        <p:spPr>
          <a:xfrm>
            <a:off x="6157323" y="6488668"/>
            <a:ext cx="2326278"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Skunk Scout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lide(fromBottom)">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T-Map</a:t>
            </a:r>
            <a:br>
              <a:rPr lang="en-US" dirty="0" smtClean="0"/>
            </a:br>
            <a:r>
              <a:rPr lang="en-US" sz="3200" dirty="0" smtClean="0"/>
              <a:t>Conclusions/Generalizations</a:t>
            </a:r>
            <a:endParaRPr lang="en-US" sz="3200" dirty="0"/>
          </a:p>
        </p:txBody>
      </p:sp>
      <p:graphicFrame>
        <p:nvGraphicFramePr>
          <p:cNvPr id="4" name="Content Placeholder 3"/>
          <p:cNvGraphicFramePr>
            <a:graphicFrameLocks noGrp="1"/>
          </p:cNvGraphicFramePr>
          <p:nvPr>
            <p:ph idx="1"/>
          </p:nvPr>
        </p:nvGraphicFramePr>
        <p:xfrm>
          <a:off x="2286000" y="2286000"/>
          <a:ext cx="6197600" cy="2621280"/>
        </p:xfrm>
        <a:graphic>
          <a:graphicData uri="http://schemas.openxmlformats.org/drawingml/2006/table">
            <a:tbl>
              <a:tblPr firstRow="1" bandRow="1">
                <a:tableStyleId>{5C22544A-7EE6-4342-B048-85BDC9FD1C3A}</a:tableStyleId>
              </a:tblPr>
              <a:tblGrid>
                <a:gridCol w="3098800"/>
                <a:gridCol w="3098800"/>
              </a:tblGrid>
              <a:tr h="370840">
                <a:tc>
                  <a:txBody>
                    <a:bodyPr/>
                    <a:lstStyle/>
                    <a:p>
                      <a:pPr algn="ctr"/>
                      <a:r>
                        <a:rPr lang="en-US" sz="2200" dirty="0" smtClean="0"/>
                        <a:t>Details</a:t>
                      </a:r>
                      <a:endParaRPr lang="en-US" sz="2200" dirty="0"/>
                    </a:p>
                  </a:txBody>
                  <a:tcPr/>
                </a:tc>
                <a:tc>
                  <a:txBody>
                    <a:bodyPr/>
                    <a:lstStyle/>
                    <a:p>
                      <a:pPr algn="ctr"/>
                      <a:r>
                        <a:rPr lang="en-US" sz="2200" dirty="0" smtClean="0"/>
                        <a:t>Conclusion</a:t>
                      </a:r>
                      <a:r>
                        <a:rPr lang="en-US" sz="2200" baseline="0" dirty="0" smtClean="0"/>
                        <a:t> or Generalization</a:t>
                      </a:r>
                      <a:endParaRPr lang="en-US" sz="2200" dirty="0"/>
                    </a:p>
                  </a:txBody>
                  <a:tcPr/>
                </a:tc>
              </a:tr>
              <a:tr h="370840">
                <a:tc>
                  <a:txBody>
                    <a:bodyPr/>
                    <a:lstStyle/>
                    <a:p>
                      <a:r>
                        <a:rPr lang="en-US" sz="2200" dirty="0" smtClean="0"/>
                        <a:t>Deer,</a:t>
                      </a:r>
                      <a:r>
                        <a:rPr lang="en-US" sz="2200" baseline="0" dirty="0" smtClean="0"/>
                        <a:t> sheep, rabbit, squirrel, and horse are eating plants</a:t>
                      </a:r>
                      <a:endParaRPr lang="en-US" sz="2200" dirty="0"/>
                    </a:p>
                  </a:txBody>
                  <a:tcPr/>
                </a:tc>
                <a:tc>
                  <a:txBody>
                    <a:bodyPr/>
                    <a:lstStyle/>
                    <a:p>
                      <a:r>
                        <a:rPr lang="en-US" sz="2200" dirty="0" smtClean="0"/>
                        <a:t>All animals in the pasture at first were plant eaters.</a:t>
                      </a:r>
                      <a:endParaRPr lang="en-US" sz="2200" dirty="0"/>
                    </a:p>
                  </a:txBody>
                  <a:tcPr/>
                </a:tc>
              </a:tr>
              <a:tr h="370840">
                <a:tc>
                  <a:txBody>
                    <a:bodyPr/>
                    <a:lstStyle/>
                    <a:p>
                      <a:r>
                        <a:rPr lang="en-US" sz="2200" dirty="0" smtClean="0"/>
                        <a:t>Deer runs from wolf</a:t>
                      </a:r>
                      <a:endParaRPr lang="en-US" sz="2200" dirty="0"/>
                    </a:p>
                  </a:txBody>
                  <a:tcPr/>
                </a:tc>
                <a:tc>
                  <a:txBody>
                    <a:bodyPr/>
                    <a:lstStyle/>
                    <a:p>
                      <a:r>
                        <a:rPr lang="en-US" sz="2200" dirty="0" smtClean="0"/>
                        <a:t>Deer</a:t>
                      </a:r>
                      <a:r>
                        <a:rPr lang="en-US" sz="2200" baseline="0" dirty="0" smtClean="0"/>
                        <a:t> was afraid of the meat-eating wolf</a:t>
                      </a:r>
                      <a:endParaRPr lang="en-US" sz="2200" dirty="0"/>
                    </a:p>
                  </a:txBody>
                  <a:tcPr/>
                </a:tc>
              </a:tr>
            </a:tbl>
          </a:graphicData>
        </a:graphic>
      </p:graphicFrame>
      <p:sp>
        <p:nvSpPr>
          <p:cNvPr id="5" name="Rectangle 4"/>
          <p:cNvSpPr/>
          <p:nvPr/>
        </p:nvSpPr>
        <p:spPr>
          <a:xfrm>
            <a:off x="2286000" y="3113400"/>
            <a:ext cx="3042030" cy="1019402"/>
          </a:xfrm>
          <a:prstGeom prst="rect">
            <a:avLst/>
          </a:prstGeom>
          <a:gradFill>
            <a:gsLst>
              <a:gs pos="0">
                <a:schemeClr val="accent1">
                  <a:shade val="51000"/>
                  <a:satMod val="115000"/>
                </a:schemeClr>
              </a:gs>
              <a:gs pos="100000">
                <a:schemeClr val="accent1">
                  <a:shade val="94000"/>
                  <a:alpha val="90000"/>
                  <a:satMod val="135000"/>
                </a:schemeClr>
              </a:gs>
              <a:gs pos="50000">
                <a:schemeClr val="accent1">
                  <a:shade val="51000"/>
                  <a:satMod val="115000"/>
                </a:schemeClr>
              </a:gs>
              <a:gs pos="75000">
                <a:schemeClr val="accent1">
                  <a:shade val="51000"/>
                  <a:satMod val="115000"/>
                </a:schemeClr>
              </a:gs>
              <a:gs pos="87000">
                <a:schemeClr val="accent1">
                  <a:shade val="51000"/>
                  <a:satMod val="11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441571" y="3113400"/>
            <a:ext cx="3042030" cy="1019402"/>
          </a:xfrm>
          <a:prstGeom prst="rect">
            <a:avLst/>
          </a:prstGeom>
          <a:gradFill>
            <a:gsLst>
              <a:gs pos="0">
                <a:schemeClr val="accent1">
                  <a:shade val="51000"/>
                  <a:satMod val="115000"/>
                </a:schemeClr>
              </a:gs>
              <a:gs pos="100000">
                <a:schemeClr val="accent1">
                  <a:shade val="94000"/>
                  <a:alpha val="90000"/>
                  <a:satMod val="135000"/>
                </a:schemeClr>
              </a:gs>
              <a:gs pos="50000">
                <a:schemeClr val="accent1">
                  <a:shade val="51000"/>
                  <a:satMod val="115000"/>
                </a:schemeClr>
              </a:gs>
              <a:gs pos="75000">
                <a:schemeClr val="accent1">
                  <a:shade val="51000"/>
                  <a:satMod val="115000"/>
                </a:schemeClr>
              </a:gs>
              <a:gs pos="87000">
                <a:schemeClr val="accent1">
                  <a:shade val="51000"/>
                  <a:satMod val="11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286000" y="4132802"/>
            <a:ext cx="3042030" cy="975842"/>
          </a:xfrm>
          <a:prstGeom prst="rect">
            <a:avLst/>
          </a:prstGeom>
          <a:gradFill>
            <a:gsLst>
              <a:gs pos="0">
                <a:schemeClr val="accent1">
                  <a:shade val="51000"/>
                  <a:satMod val="115000"/>
                </a:schemeClr>
              </a:gs>
              <a:gs pos="100000">
                <a:schemeClr val="accent1">
                  <a:shade val="94000"/>
                  <a:alpha val="90000"/>
                  <a:satMod val="135000"/>
                </a:schemeClr>
              </a:gs>
              <a:gs pos="50000">
                <a:schemeClr val="accent1">
                  <a:shade val="51000"/>
                  <a:satMod val="115000"/>
                </a:schemeClr>
              </a:gs>
              <a:gs pos="75000">
                <a:schemeClr val="accent1">
                  <a:shade val="51000"/>
                  <a:satMod val="115000"/>
                </a:schemeClr>
              </a:gs>
              <a:gs pos="87000">
                <a:schemeClr val="accent1">
                  <a:shade val="51000"/>
                  <a:satMod val="11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441570" y="4132802"/>
            <a:ext cx="3042030" cy="975842"/>
          </a:xfrm>
          <a:prstGeom prst="rect">
            <a:avLst/>
          </a:prstGeom>
          <a:gradFill>
            <a:gsLst>
              <a:gs pos="0">
                <a:schemeClr val="accent1">
                  <a:shade val="51000"/>
                  <a:satMod val="115000"/>
                </a:schemeClr>
              </a:gs>
              <a:gs pos="100000">
                <a:schemeClr val="accent1">
                  <a:shade val="94000"/>
                  <a:alpha val="90000"/>
                  <a:satMod val="135000"/>
                </a:schemeClr>
              </a:gs>
              <a:gs pos="50000">
                <a:schemeClr val="accent1">
                  <a:shade val="51000"/>
                  <a:satMod val="115000"/>
                </a:schemeClr>
              </a:gs>
              <a:gs pos="75000">
                <a:schemeClr val="accent1">
                  <a:shade val="51000"/>
                  <a:satMod val="115000"/>
                </a:schemeClr>
              </a:gs>
              <a:gs pos="87000">
                <a:schemeClr val="accent1">
                  <a:shade val="51000"/>
                  <a:satMod val="11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26361" y="6552081"/>
            <a:ext cx="1621620" cy="369332"/>
          </a:xfrm>
          <a:prstGeom prst="rect">
            <a:avLst/>
          </a:prstGeom>
          <a:noFill/>
        </p:spPr>
        <p:txBody>
          <a:bodyPr wrap="none" rtlCol="0">
            <a:spAutoFit/>
          </a:bodyPr>
          <a:lstStyle/>
          <a:p>
            <a:r>
              <a:rPr lang="en-US" dirty="0" smtClean="0">
                <a:hlinkClick r:id="rId2" action="ppaction://hlinksldjump"/>
              </a:rPr>
              <a:t>Back to Day 1</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0" nodeType="clickEffect">
                                  <p:stCondLst>
                                    <p:cond delay="0"/>
                                  </p:stCondLst>
                                  <p:childTnLst>
                                    <p:anim calcmode="lin" valueType="num">
                                      <p:cBhvr>
                                        <p:cTn id="12" dur="500"/>
                                        <p:tgtEl>
                                          <p:spTgt spid="6"/>
                                        </p:tgtEl>
                                        <p:attrNameLst>
                                          <p:attrName>ppt_w</p:attrName>
                                        </p:attrNameLst>
                                      </p:cBhvr>
                                      <p:tavLst>
                                        <p:tav tm="0">
                                          <p:val>
                                            <p:strVal val="ppt_w"/>
                                          </p:val>
                                        </p:tav>
                                        <p:tav tm="100000">
                                          <p:val>
                                            <p:fltVal val="0"/>
                                          </p:val>
                                        </p:tav>
                                      </p:tavLst>
                                    </p:anim>
                                    <p:anim calcmode="lin" valueType="num">
                                      <p:cBhvr>
                                        <p:cTn id="13" dur="500"/>
                                        <p:tgtEl>
                                          <p:spTgt spid="6"/>
                                        </p:tgtEl>
                                        <p:attrNameLst>
                                          <p:attrName>ppt_h</p:attrName>
                                        </p:attrNameLst>
                                      </p:cBhvr>
                                      <p:tavLst>
                                        <p:tav tm="0">
                                          <p:val>
                                            <p:strVal val="ppt_h"/>
                                          </p:val>
                                        </p:tav>
                                        <p:tav tm="100000">
                                          <p:val>
                                            <p:fltVal val="0"/>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grpId="0" nodeType="clickEffect">
                                  <p:stCondLst>
                                    <p:cond delay="0"/>
                                  </p:stCondLst>
                                  <p:childTnLst>
                                    <p:anim calcmode="lin" valueType="num">
                                      <p:cBhvr>
                                        <p:cTn id="18" dur="500"/>
                                        <p:tgtEl>
                                          <p:spTgt spid="7"/>
                                        </p:tgtEl>
                                        <p:attrNameLst>
                                          <p:attrName>ppt_w</p:attrName>
                                        </p:attrNameLst>
                                      </p:cBhvr>
                                      <p:tavLst>
                                        <p:tav tm="0">
                                          <p:val>
                                            <p:strVal val="ppt_w"/>
                                          </p:val>
                                        </p:tav>
                                        <p:tav tm="100000">
                                          <p:val>
                                            <p:fltVal val="0"/>
                                          </p:val>
                                        </p:tav>
                                      </p:tavLst>
                                    </p:anim>
                                    <p:anim calcmode="lin" valueType="num">
                                      <p:cBhvr>
                                        <p:cTn id="19" dur="500"/>
                                        <p:tgtEl>
                                          <p:spTgt spid="7"/>
                                        </p:tgtEl>
                                        <p:attrNameLst>
                                          <p:attrName>ppt_h</p:attrName>
                                        </p:attrNameLst>
                                      </p:cBhvr>
                                      <p:tavLst>
                                        <p:tav tm="0">
                                          <p:val>
                                            <p:strVal val="ppt_h"/>
                                          </p:val>
                                        </p:tav>
                                        <p:tav tm="100000">
                                          <p:val>
                                            <p:fltVal val="0"/>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0" nodeType="clickEffect">
                                  <p:stCondLst>
                                    <p:cond delay="0"/>
                                  </p:stCondLst>
                                  <p:childTnLst>
                                    <p:anim calcmode="lin" valueType="num">
                                      <p:cBhvr>
                                        <p:cTn id="24" dur="500"/>
                                        <p:tgtEl>
                                          <p:spTgt spid="8"/>
                                        </p:tgtEl>
                                        <p:attrNameLst>
                                          <p:attrName>ppt_w</p:attrName>
                                        </p:attrNameLst>
                                      </p:cBhvr>
                                      <p:tavLst>
                                        <p:tav tm="0">
                                          <p:val>
                                            <p:strVal val="ppt_w"/>
                                          </p:val>
                                        </p:tav>
                                        <p:tav tm="100000">
                                          <p:val>
                                            <p:fltVal val="0"/>
                                          </p:val>
                                        </p:tav>
                                      </p:tavLst>
                                    </p:anim>
                                    <p:anim calcmode="lin" valueType="num">
                                      <p:cBhvr>
                                        <p:cTn id="25" dur="500"/>
                                        <p:tgtEl>
                                          <p:spTgt spid="8"/>
                                        </p:tgtEl>
                                        <p:attrNameLst>
                                          <p:attrName>ppt_h</p:attrName>
                                        </p:attrNameLst>
                                      </p:cBhvr>
                                      <p:tavLst>
                                        <p:tav tm="0">
                                          <p:val>
                                            <p:strVal val="ppt_h"/>
                                          </p:val>
                                        </p:tav>
                                        <p:tav tm="100000">
                                          <p:val>
                                            <p:fltVal val="0"/>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lide(fromBottom)">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3400" dirty="0" smtClean="0"/>
              <a:t>Chapter 12</a:t>
            </a:r>
            <a:endParaRPr lang="en-US" dirty="0"/>
          </a:p>
        </p:txBody>
      </p:sp>
      <p:sp>
        <p:nvSpPr>
          <p:cNvPr id="3" name="Content Placeholder 2"/>
          <p:cNvSpPr>
            <a:spLocks noGrp="1"/>
          </p:cNvSpPr>
          <p:nvPr>
            <p:ph idx="1"/>
          </p:nvPr>
        </p:nvSpPr>
        <p:spPr>
          <a:xfrm>
            <a:off x="658813" y="2286000"/>
            <a:ext cx="7824787" cy="4219613"/>
          </a:xfrm>
        </p:spPr>
        <p:txBody>
          <a:bodyPr>
            <a:normAutofit/>
          </a:bodyPr>
          <a:lstStyle/>
          <a:p>
            <a:r>
              <a:rPr lang="en-US" sz="2400" b="1" dirty="0" smtClean="0"/>
              <a:t>Before reading</a:t>
            </a:r>
          </a:p>
          <a:p>
            <a:pPr lvl="1"/>
            <a:r>
              <a:rPr lang="en-US" sz="2200" dirty="0" smtClean="0"/>
              <a:t>Use what you know about camping and nature as you read.</a:t>
            </a:r>
          </a:p>
          <a:p>
            <a:pPr lvl="1"/>
            <a:r>
              <a:rPr lang="en-US" sz="2200" dirty="0" smtClean="0"/>
              <a:t>Remember to draw conclusions, infer, and predict continuously as you read.</a:t>
            </a:r>
          </a:p>
          <a:p>
            <a:r>
              <a:rPr lang="en-US" sz="2400" b="1" dirty="0" smtClean="0"/>
              <a:t>During reading</a:t>
            </a:r>
          </a:p>
          <a:p>
            <a:pPr lvl="1"/>
            <a:r>
              <a:rPr lang="en-US" sz="2200" dirty="0" smtClean="0"/>
              <a:t>How do you know that the raccoon is not a serious threat to the campers?</a:t>
            </a:r>
          </a:p>
          <a:p>
            <a:pPr lvl="1"/>
            <a:r>
              <a:rPr lang="en-US" sz="2200" dirty="0" smtClean="0"/>
              <a:t>Do you think the campers will ever be able to eat the hot dogs and hamburgers?  Why or why not?</a:t>
            </a:r>
            <a:endParaRPr lang="en-US" sz="2200" dirty="0"/>
          </a:p>
        </p:txBody>
      </p:sp>
      <p:sp>
        <p:nvSpPr>
          <p:cNvPr id="4" name="TextBox 3"/>
          <p:cNvSpPr txBox="1"/>
          <p:nvPr/>
        </p:nvSpPr>
        <p:spPr>
          <a:xfrm>
            <a:off x="6157323" y="6488668"/>
            <a:ext cx="2326278"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Skunk Scout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lide(fromBottom)">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Map</a:t>
            </a:r>
            <a:br>
              <a:rPr lang="en-US" dirty="0" smtClean="0"/>
            </a:br>
            <a:r>
              <a:rPr lang="en-US" sz="3400" dirty="0" smtClean="0"/>
              <a:t>Page T266 </a:t>
            </a:r>
            <a:endParaRPr lang="en-US" dirty="0"/>
          </a:p>
        </p:txBody>
      </p:sp>
      <p:graphicFrame>
        <p:nvGraphicFramePr>
          <p:cNvPr id="5" name="Content Placeholder 4"/>
          <p:cNvGraphicFramePr>
            <a:graphicFrameLocks noGrp="1"/>
          </p:cNvGraphicFramePr>
          <p:nvPr>
            <p:ph sz="half" idx="1"/>
          </p:nvPr>
        </p:nvGraphicFramePr>
        <p:xfrm>
          <a:off x="658813" y="2286000"/>
          <a:ext cx="3657600" cy="38401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sz="half" idx="2"/>
          </p:nvPr>
        </p:nvGraphicFramePr>
        <p:xfrm>
          <a:off x="4830763" y="2286000"/>
          <a:ext cx="3657600" cy="3840163"/>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2432423" y="1916668"/>
            <a:ext cx="3767979" cy="369332"/>
          </a:xfrm>
          <a:prstGeom prst="rect">
            <a:avLst/>
          </a:prstGeom>
          <a:noFill/>
        </p:spPr>
        <p:txBody>
          <a:bodyPr wrap="none" rtlCol="0">
            <a:spAutoFit/>
          </a:bodyPr>
          <a:lstStyle/>
          <a:p>
            <a:r>
              <a:rPr lang="en-US" b="1" u="sng" dirty="0" smtClean="0"/>
              <a:t>Topic</a:t>
            </a:r>
            <a:r>
              <a:rPr lang="en-US" b="1" dirty="0" smtClean="0"/>
              <a:t>: </a:t>
            </a:r>
            <a:r>
              <a:rPr lang="en-US" dirty="0" smtClean="0"/>
              <a:t>Teddy’s trip to the rest room</a:t>
            </a:r>
            <a:endParaRPr lang="en-US" b="1" u="sng"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3400" dirty="0" smtClean="0"/>
              <a:t>Chapter 13</a:t>
            </a:r>
            <a:endParaRPr lang="en-US" dirty="0"/>
          </a:p>
        </p:txBody>
      </p:sp>
      <p:sp>
        <p:nvSpPr>
          <p:cNvPr id="3" name="Content Placeholder 2"/>
          <p:cNvSpPr>
            <a:spLocks noGrp="1"/>
          </p:cNvSpPr>
          <p:nvPr>
            <p:ph idx="1"/>
          </p:nvPr>
        </p:nvSpPr>
        <p:spPr>
          <a:xfrm>
            <a:off x="658813" y="2286000"/>
            <a:ext cx="7824787" cy="4219613"/>
          </a:xfrm>
        </p:spPr>
        <p:txBody>
          <a:bodyPr>
            <a:normAutofit/>
          </a:bodyPr>
          <a:lstStyle/>
          <a:p>
            <a:r>
              <a:rPr lang="en-US" sz="2400" b="1" dirty="0" smtClean="0"/>
              <a:t>Before reading</a:t>
            </a:r>
          </a:p>
          <a:p>
            <a:pPr lvl="1"/>
            <a:r>
              <a:rPr lang="en-US" sz="2200" dirty="0" smtClean="0"/>
              <a:t>Use what you know about camping and nature as you read.</a:t>
            </a:r>
          </a:p>
          <a:p>
            <a:pPr lvl="1"/>
            <a:r>
              <a:rPr lang="en-US" sz="2200" dirty="0" smtClean="0"/>
              <a:t>Remember to draw conclusions, infer, and predict continuously as you read.</a:t>
            </a:r>
          </a:p>
          <a:p>
            <a:r>
              <a:rPr lang="en-US" sz="2400" b="1" dirty="0" smtClean="0"/>
              <a:t>During reading</a:t>
            </a:r>
          </a:p>
          <a:p>
            <a:pPr lvl="1"/>
            <a:r>
              <a:rPr lang="en-US" sz="2200" dirty="0" smtClean="0"/>
              <a:t>How do you know that the raccoon is not a serious threat to the campers?</a:t>
            </a:r>
          </a:p>
          <a:p>
            <a:pPr lvl="1"/>
            <a:r>
              <a:rPr lang="en-US" sz="2200" dirty="0" smtClean="0"/>
              <a:t>Do you think the campers will ever be able to eat the hot dogs and hamburgers?  Why or why not?</a:t>
            </a:r>
            <a:endParaRPr lang="en-US" sz="2200" dirty="0"/>
          </a:p>
        </p:txBody>
      </p:sp>
      <p:sp>
        <p:nvSpPr>
          <p:cNvPr id="4" name="TextBox 3"/>
          <p:cNvSpPr txBox="1"/>
          <p:nvPr/>
        </p:nvSpPr>
        <p:spPr>
          <a:xfrm>
            <a:off x="6157323" y="6488668"/>
            <a:ext cx="2326278"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Skunk Scout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lide(fromBottom)">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Conclusion/Generalizations</a:t>
            </a:r>
            <a:r>
              <a:rPr lang="en-US" dirty="0" smtClean="0"/>
              <a:t/>
            </a:r>
            <a:br>
              <a:rPr lang="en-US" dirty="0" smtClean="0"/>
            </a:br>
            <a:r>
              <a:rPr lang="en-US" sz="3200" dirty="0" smtClean="0"/>
              <a:t>Page T268</a:t>
            </a:r>
            <a:endParaRPr lang="en-US" dirty="0"/>
          </a:p>
        </p:txBody>
      </p:sp>
      <p:sp>
        <p:nvSpPr>
          <p:cNvPr id="3" name="Content Placeholder 2"/>
          <p:cNvSpPr>
            <a:spLocks noGrp="1"/>
          </p:cNvSpPr>
          <p:nvPr>
            <p:ph idx="1"/>
          </p:nvPr>
        </p:nvSpPr>
        <p:spPr/>
        <p:txBody>
          <a:bodyPr>
            <a:normAutofit/>
          </a:bodyPr>
          <a:lstStyle/>
          <a:p>
            <a:r>
              <a:rPr lang="en-US" sz="2200" dirty="0" smtClean="0"/>
              <a:t>Do you think Teddy is being fair to himself when he feels he made a fool out of himself by letting Bobby help him back to the tent?  Explain.</a:t>
            </a:r>
          </a:p>
          <a:p>
            <a:r>
              <a:rPr lang="en-US" sz="2200" dirty="0" smtClean="0"/>
              <a:t>Do you think that Teddy will end up being a clam?</a:t>
            </a:r>
          </a:p>
          <a:p>
            <a:r>
              <a:rPr lang="en-US" sz="2200" dirty="0" smtClean="0"/>
              <a:t>In what ways is Teddy changing?</a:t>
            </a:r>
          </a:p>
          <a:p>
            <a:r>
              <a:rPr lang="en-US" sz="2200" dirty="0" smtClean="0"/>
              <a:t>Explain why you think Teddy does not want to go on the hike.</a:t>
            </a:r>
            <a:endParaRPr lang="en-US" sz="2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to the Big Idea</a:t>
            </a:r>
            <a:br>
              <a:rPr lang="en-US" dirty="0" smtClean="0"/>
            </a:br>
            <a:r>
              <a:rPr lang="en-US" sz="3200" dirty="0" smtClean="0">
                <a:solidFill>
                  <a:srgbClr val="FF0000"/>
                </a:solidFill>
              </a:rPr>
              <a:t>How can discoveries surprise us?</a:t>
            </a:r>
            <a:endParaRPr lang="en-US" dirty="0"/>
          </a:p>
        </p:txBody>
      </p:sp>
      <p:sp>
        <p:nvSpPr>
          <p:cNvPr id="3" name="Content Placeholder 2"/>
          <p:cNvSpPr>
            <a:spLocks noGrp="1"/>
          </p:cNvSpPr>
          <p:nvPr>
            <p:ph sz="half" idx="1"/>
          </p:nvPr>
        </p:nvSpPr>
        <p:spPr/>
        <p:txBody>
          <a:bodyPr>
            <a:normAutofit fontScale="92500"/>
          </a:bodyPr>
          <a:lstStyle/>
          <a:p>
            <a:r>
              <a:rPr lang="en-US" sz="2200" dirty="0" smtClean="0"/>
              <a:t>How does the hike surprise Teddy in </a:t>
            </a:r>
            <a:r>
              <a:rPr lang="en-US" sz="2200" u="sng" dirty="0" smtClean="0"/>
              <a:t>Skunk Scout</a:t>
            </a:r>
            <a:r>
              <a:rPr lang="en-US" sz="2200" dirty="0" smtClean="0"/>
              <a:t>?</a:t>
            </a:r>
          </a:p>
          <a:p>
            <a:r>
              <a:rPr lang="en-US" sz="2200" dirty="0" smtClean="0"/>
              <a:t>What other surprises in nature did we read about this week?</a:t>
            </a:r>
          </a:p>
          <a:p>
            <a:r>
              <a:rPr lang="en-US" sz="2200" dirty="0" smtClean="0"/>
              <a:t>What could Teddy learn about nature if he were ever to visit Blake in “The Case of the Missing Deer”?</a:t>
            </a:r>
            <a:endParaRPr lang="en-US" sz="2200" dirty="0"/>
          </a:p>
        </p:txBody>
      </p:sp>
      <p:sp>
        <p:nvSpPr>
          <p:cNvPr id="4" name="Content Placeholder 3"/>
          <p:cNvSpPr>
            <a:spLocks noGrp="1"/>
          </p:cNvSpPr>
          <p:nvPr>
            <p:ph sz="half" idx="2"/>
          </p:nvPr>
        </p:nvSpPr>
        <p:spPr/>
        <p:txBody>
          <a:bodyPr>
            <a:normAutofit fontScale="92500"/>
          </a:bodyPr>
          <a:lstStyle/>
          <a:p>
            <a:r>
              <a:rPr lang="en-US" sz="2200" dirty="0" smtClean="0"/>
              <a:t>How might being open to exploration and new discoveries surprise you?</a:t>
            </a:r>
          </a:p>
          <a:p>
            <a:r>
              <a:rPr lang="en-US" sz="2200" dirty="0" smtClean="0"/>
              <a:t>Name some things you’d like to do that you have not tried before.</a:t>
            </a:r>
            <a:endParaRPr lang="en-US" sz="2200" dirty="0"/>
          </a:p>
        </p:txBody>
      </p:sp>
      <p:sp>
        <p:nvSpPr>
          <p:cNvPr id="5" name="TextBox 4"/>
          <p:cNvSpPr txBox="1"/>
          <p:nvPr/>
        </p:nvSpPr>
        <p:spPr>
          <a:xfrm>
            <a:off x="6009523" y="6521102"/>
            <a:ext cx="2326278"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Skunk Scout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slide(fromBottom)">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slide(fromBottom)">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lide(fromBottom)">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Frindle</a:t>
            </a:r>
            <a:endParaRPr lang="en-US" dirty="0"/>
          </a:p>
        </p:txBody>
      </p:sp>
      <p:pic>
        <p:nvPicPr>
          <p:cNvPr id="5" name="Content Placeholder 4" descr="Screen shot 2011-05-16 at 9.32.21 PM.png"/>
          <p:cNvPicPr>
            <a:picLocks noGrp="1" noChangeAspect="1"/>
          </p:cNvPicPr>
          <p:nvPr>
            <p:ph sz="half" idx="1"/>
          </p:nvPr>
        </p:nvPicPr>
        <p:blipFill>
          <a:blip r:embed="rId2"/>
          <a:srcRect l="-9198" r="-9198"/>
          <a:stretch>
            <a:fillRect/>
          </a:stretch>
        </p:blipFill>
        <p:spPr/>
      </p:pic>
      <p:sp>
        <p:nvSpPr>
          <p:cNvPr id="4" name="Content Placeholder 3"/>
          <p:cNvSpPr>
            <a:spLocks noGrp="1"/>
          </p:cNvSpPr>
          <p:nvPr>
            <p:ph sz="half" idx="2"/>
          </p:nvPr>
        </p:nvSpPr>
        <p:spPr/>
        <p:txBody>
          <a:bodyPr>
            <a:normAutofit/>
          </a:bodyPr>
          <a:lstStyle/>
          <a:p>
            <a:r>
              <a:rPr lang="en-US" sz="2200" dirty="0" smtClean="0">
                <a:hlinkClick r:id="rId3" action="ppaction://hlinksldjump"/>
              </a:rPr>
              <a:t>Day 1</a:t>
            </a:r>
            <a:endParaRPr lang="en-US" sz="2200" dirty="0" smtClean="0"/>
          </a:p>
          <a:p>
            <a:r>
              <a:rPr lang="en-US" sz="2200" dirty="0" smtClean="0">
                <a:hlinkClick r:id="rId4" action="ppaction://hlinksldjump"/>
              </a:rPr>
              <a:t>Day 2</a:t>
            </a:r>
            <a:endParaRPr lang="en-US" sz="2200" dirty="0" smtClean="0"/>
          </a:p>
          <a:p>
            <a:r>
              <a:rPr lang="en-US" sz="2200" dirty="0" smtClean="0">
                <a:hlinkClick r:id="rId5" action="ppaction://hlinksldjump"/>
              </a:rPr>
              <a:t>Day 3</a:t>
            </a:r>
            <a:endParaRPr lang="en-US" sz="2200" dirty="0" smtClean="0"/>
          </a:p>
          <a:p>
            <a:r>
              <a:rPr lang="en-US" sz="2200" dirty="0" smtClean="0">
                <a:hlinkClick r:id="rId6" action="ppaction://hlinksldjump"/>
              </a:rPr>
              <a:t>Day 4</a:t>
            </a:r>
            <a:endParaRPr lang="en-US" sz="2200" dirty="0" smtClean="0"/>
          </a:p>
          <a:p>
            <a:r>
              <a:rPr lang="en-US" sz="2200" dirty="0" smtClean="0">
                <a:hlinkClick r:id="rId7" action="ppaction://hlinksldjump"/>
              </a:rPr>
              <a:t>Day 5</a:t>
            </a:r>
            <a:endParaRPr lang="en-US" sz="2200" dirty="0"/>
          </a:p>
        </p:txBody>
      </p:sp>
      <p:sp>
        <p:nvSpPr>
          <p:cNvPr id="6" name="TextBox 5"/>
          <p:cNvSpPr txBox="1"/>
          <p:nvPr/>
        </p:nvSpPr>
        <p:spPr>
          <a:xfrm>
            <a:off x="6257338" y="6490123"/>
            <a:ext cx="1796999" cy="369332"/>
          </a:xfrm>
          <a:prstGeom prst="rect">
            <a:avLst/>
          </a:prstGeom>
          <a:noFill/>
        </p:spPr>
        <p:txBody>
          <a:bodyPr wrap="none" rtlCol="0">
            <a:spAutoFit/>
          </a:bodyPr>
          <a:lstStyle/>
          <a:p>
            <a:r>
              <a:rPr lang="en-US" dirty="0" smtClean="0">
                <a:hlinkClick r:id="rId8" action="ppaction://hlinksldjump"/>
              </a:rPr>
              <a:t>Back to Week 4</a:t>
            </a:r>
            <a:endParaRPr lang="en-US" dirty="0"/>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Text Placeholder 2"/>
          <p:cNvSpPr>
            <a:spLocks noGrp="1"/>
          </p:cNvSpPr>
          <p:nvPr>
            <p:ph type="body" idx="1"/>
          </p:nvPr>
        </p:nvSpPr>
        <p:spPr/>
        <p:txBody>
          <a:bodyPr/>
          <a:lstStyle/>
          <a:p>
            <a:r>
              <a:rPr lang="en-US" dirty="0" smtClean="0"/>
              <a:t>Review (</a:t>
            </a:r>
            <a:r>
              <a:rPr lang="en-US" dirty="0" err="1" smtClean="0"/>
              <a:t>ch</a:t>
            </a:r>
            <a:r>
              <a:rPr lang="en-US" dirty="0" smtClean="0"/>
              <a:t>. 7-9)</a:t>
            </a:r>
            <a:endParaRPr lang="en-US" dirty="0"/>
          </a:p>
        </p:txBody>
      </p:sp>
      <p:sp>
        <p:nvSpPr>
          <p:cNvPr id="4" name="Content Placeholder 3"/>
          <p:cNvSpPr>
            <a:spLocks noGrp="1"/>
          </p:cNvSpPr>
          <p:nvPr>
            <p:ph sz="half" idx="2"/>
          </p:nvPr>
        </p:nvSpPr>
        <p:spPr/>
        <p:txBody>
          <a:bodyPr>
            <a:normAutofit/>
          </a:bodyPr>
          <a:lstStyle/>
          <a:p>
            <a:r>
              <a:rPr lang="en-US" sz="2200" dirty="0" smtClean="0"/>
              <a:t>Why did Nick’s school principal pay a visit to his house?</a:t>
            </a:r>
          </a:p>
          <a:p>
            <a:r>
              <a:rPr lang="en-US" sz="2200" dirty="0" smtClean="0"/>
              <a:t>Who seems to be winning the war of the words so far?</a:t>
            </a:r>
            <a:endParaRPr lang="en-US" sz="2200" dirty="0"/>
          </a:p>
        </p:txBody>
      </p:sp>
      <p:sp>
        <p:nvSpPr>
          <p:cNvPr id="5" name="Text Placeholder 4"/>
          <p:cNvSpPr>
            <a:spLocks noGrp="1"/>
          </p:cNvSpPr>
          <p:nvPr>
            <p:ph type="body" sz="quarter" idx="3"/>
          </p:nvPr>
        </p:nvSpPr>
        <p:spPr/>
        <p:txBody>
          <a:bodyPr/>
          <a:lstStyle/>
          <a:p>
            <a:r>
              <a:rPr lang="en-US" dirty="0" smtClean="0"/>
              <a:t>Preview (</a:t>
            </a:r>
            <a:r>
              <a:rPr lang="en-US" dirty="0" err="1" smtClean="0"/>
              <a:t>ch</a:t>
            </a:r>
            <a:r>
              <a:rPr lang="en-US" dirty="0" smtClean="0"/>
              <a:t>. 10-12)</a:t>
            </a:r>
            <a:endParaRPr lang="en-US" dirty="0"/>
          </a:p>
        </p:txBody>
      </p:sp>
      <p:sp>
        <p:nvSpPr>
          <p:cNvPr id="6" name="Content Placeholder 5"/>
          <p:cNvSpPr>
            <a:spLocks noGrp="1"/>
          </p:cNvSpPr>
          <p:nvPr>
            <p:ph sz="quarter" idx="4"/>
          </p:nvPr>
        </p:nvSpPr>
        <p:spPr/>
        <p:txBody>
          <a:bodyPr>
            <a:normAutofit/>
          </a:bodyPr>
          <a:lstStyle/>
          <a:p>
            <a:r>
              <a:rPr lang="en-US" sz="2200" dirty="0" smtClean="0"/>
              <a:t>What does the picture on page 64 tell you about the story?</a:t>
            </a:r>
          </a:p>
          <a:p>
            <a:r>
              <a:rPr lang="en-US" sz="2200" dirty="0" smtClean="0"/>
              <a:t>What do you think the title of Chapter 12 means?</a:t>
            </a:r>
          </a:p>
          <a:p>
            <a:r>
              <a:rPr lang="en-US" sz="2200" dirty="0" smtClean="0"/>
              <a:t>What do you think will happen next?</a:t>
            </a:r>
            <a:endParaRPr lang="en-US" sz="2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Bottom)">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slide(fromBottom)">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slide(fromBottom)">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sz="half" idx="1"/>
          </p:nvPr>
        </p:nvSpPr>
        <p:spPr/>
        <p:txBody>
          <a:bodyPr>
            <a:normAutofit fontScale="92500" lnSpcReduction="20000"/>
          </a:bodyPr>
          <a:lstStyle/>
          <a:p>
            <a:r>
              <a:rPr lang="en-US" sz="2200" u="sng" dirty="0" smtClean="0"/>
              <a:t>Rowdy</a:t>
            </a:r>
            <a:r>
              <a:rPr lang="en-US" sz="2200" dirty="0" smtClean="0"/>
              <a:t>: loud, wild, and energetic</a:t>
            </a:r>
          </a:p>
          <a:p>
            <a:r>
              <a:rPr lang="en-US" sz="2200" u="sng" dirty="0" smtClean="0"/>
              <a:t>Pursed</a:t>
            </a:r>
            <a:r>
              <a:rPr lang="en-US" sz="2200" dirty="0" smtClean="0"/>
              <a:t>: lips drawn together</a:t>
            </a:r>
          </a:p>
          <a:p>
            <a:r>
              <a:rPr lang="en-US" sz="2200" u="sng" dirty="0" smtClean="0"/>
              <a:t>Fad</a:t>
            </a:r>
            <a:r>
              <a:rPr lang="en-US" sz="2200" dirty="0" smtClean="0"/>
              <a:t>: something that quickly becomes popular and then fades away</a:t>
            </a:r>
          </a:p>
          <a:p>
            <a:r>
              <a:rPr lang="en-US" sz="2200" u="sng" dirty="0" smtClean="0"/>
              <a:t>Merely</a:t>
            </a:r>
            <a:r>
              <a:rPr lang="en-US" sz="2200" dirty="0" smtClean="0"/>
              <a:t>: doing nothing more than necessary</a:t>
            </a:r>
          </a:p>
          <a:p>
            <a:r>
              <a:rPr lang="en-US" sz="2200" u="sng" dirty="0" smtClean="0"/>
              <a:t>Masterminded</a:t>
            </a:r>
            <a:r>
              <a:rPr lang="en-US" sz="2200" dirty="0" smtClean="0"/>
              <a:t>: one who comes up with and directs the plan</a:t>
            </a:r>
            <a:endParaRPr lang="en-US" sz="2200" u="sng" dirty="0"/>
          </a:p>
        </p:txBody>
      </p:sp>
      <p:sp>
        <p:nvSpPr>
          <p:cNvPr id="4" name="Content Placeholder 3"/>
          <p:cNvSpPr>
            <a:spLocks noGrp="1"/>
          </p:cNvSpPr>
          <p:nvPr>
            <p:ph sz="half" idx="2"/>
          </p:nvPr>
        </p:nvSpPr>
        <p:spPr/>
        <p:txBody>
          <a:bodyPr>
            <a:normAutofit fontScale="92500" lnSpcReduction="20000"/>
          </a:bodyPr>
          <a:lstStyle/>
          <a:p>
            <a:r>
              <a:rPr lang="en-US" sz="2200" u="sng" dirty="0" smtClean="0"/>
              <a:t>Awkward</a:t>
            </a:r>
            <a:r>
              <a:rPr lang="en-US" sz="2200" dirty="0" smtClean="0"/>
              <a:t>: someone who is clumsy or self-conscious</a:t>
            </a:r>
          </a:p>
          <a:p>
            <a:r>
              <a:rPr lang="en-US" sz="2200" u="sng" dirty="0" smtClean="0"/>
              <a:t>Investment</a:t>
            </a:r>
            <a:r>
              <a:rPr lang="en-US" sz="2200" dirty="0" smtClean="0"/>
              <a:t>: the act of putting in money or time</a:t>
            </a:r>
          </a:p>
          <a:p>
            <a:r>
              <a:rPr lang="en-US" sz="2200" u="sng" dirty="0" smtClean="0"/>
              <a:t>Subscribed</a:t>
            </a:r>
            <a:r>
              <a:rPr lang="en-US" sz="2200" dirty="0" smtClean="0"/>
              <a:t>: signed up to get a magazine regularly</a:t>
            </a:r>
            <a:endParaRPr lang="en-US" sz="2200" u="sng" dirty="0" smtClean="0"/>
          </a:p>
          <a:p>
            <a:r>
              <a:rPr lang="en-US" sz="2200" u="sng" dirty="0" smtClean="0"/>
              <a:t>Profit</a:t>
            </a:r>
            <a:r>
              <a:rPr lang="en-US" sz="2200" dirty="0" smtClean="0"/>
              <a:t>: to get back more of something than is put in</a:t>
            </a:r>
          </a:p>
          <a:p>
            <a:r>
              <a:rPr lang="en-US" sz="2200" u="sng" dirty="0" smtClean="0"/>
              <a:t>Ruckus</a:t>
            </a:r>
            <a:r>
              <a:rPr lang="en-US" sz="2200" dirty="0" smtClean="0"/>
              <a:t>: a noisy disturbance or an uproar</a:t>
            </a:r>
            <a:endParaRPr lang="en-US" sz="2200" u="sng" dirty="0" smtClean="0"/>
          </a:p>
          <a:p>
            <a:endParaRPr lang="en-US" sz="2200" dirty="0" smtClean="0"/>
          </a:p>
        </p:txBody>
      </p:sp>
      <p:sp>
        <p:nvSpPr>
          <p:cNvPr id="5" name="TextBox 4"/>
          <p:cNvSpPr txBox="1"/>
          <p:nvPr/>
        </p:nvSpPr>
        <p:spPr>
          <a:xfrm>
            <a:off x="6764721" y="6488668"/>
            <a:ext cx="1724187" cy="369332"/>
          </a:xfrm>
          <a:prstGeom prst="rect">
            <a:avLst/>
          </a:prstGeom>
          <a:noFill/>
        </p:spPr>
        <p:txBody>
          <a:bodyPr wrap="none" rtlCol="0">
            <a:spAutoFit/>
          </a:bodyPr>
          <a:lstStyle/>
          <a:p>
            <a:r>
              <a:rPr lang="en-US" dirty="0" smtClean="0">
                <a:hlinkClick r:id="rId2" action="ppaction://hlinksldjump"/>
              </a:rPr>
              <a:t>Back to </a:t>
            </a:r>
            <a:r>
              <a:rPr lang="en-US" i="1" dirty="0" err="1" smtClean="0">
                <a:hlinkClick r:id="rId2" action="ppaction://hlinksldjump"/>
              </a:rPr>
              <a:t>Frindle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slide(fromBottom)">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slide(fromBottom)">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slide(fromBottom)">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slide(fromBottom)">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slide(fromBottom)">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slide(fromBottom)">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200" u="sng" smtClean="0"/>
              <a:t>Vocabulary</a:t>
            </a:r>
            <a:r>
              <a:rPr lang="en-US" sz="4200" smtClean="0"/>
              <a:t>: we will insert words where they best fit the context</a:t>
            </a:r>
            <a:endParaRPr lang="en-US" sz="4200" dirty="0"/>
          </a:p>
        </p:txBody>
      </p:sp>
      <p:sp>
        <p:nvSpPr>
          <p:cNvPr id="3" name="Content Placeholder 2"/>
          <p:cNvSpPr>
            <a:spLocks noGrp="1"/>
          </p:cNvSpPr>
          <p:nvPr>
            <p:ph idx="1"/>
          </p:nvPr>
        </p:nvSpPr>
        <p:spPr>
          <a:xfrm>
            <a:off x="2285999" y="1548955"/>
            <a:ext cx="6635353" cy="5096064"/>
          </a:xfrm>
        </p:spPr>
        <p:txBody>
          <a:bodyPr>
            <a:normAutofit fontScale="77500" lnSpcReduction="20000"/>
          </a:bodyPr>
          <a:lstStyle/>
          <a:p>
            <a:pPr>
              <a:buNone/>
            </a:pPr>
            <a:endParaRPr lang="en-US" sz="2000" dirty="0" smtClean="0"/>
          </a:p>
          <a:p>
            <a:r>
              <a:rPr lang="en-US" sz="2000" dirty="0" smtClean="0"/>
              <a:t>I was </a:t>
            </a:r>
            <a:r>
              <a:rPr lang="en-US" sz="2000" u="sng" dirty="0" smtClean="0"/>
              <a:t>		</a:t>
            </a:r>
            <a:r>
              <a:rPr lang="en-US" sz="2000" dirty="0" smtClean="0"/>
              <a:t> trying to help </a:t>
            </a:r>
            <a:r>
              <a:rPr lang="en-US" dirty="0" smtClean="0"/>
              <a:t>carry the groceries.</a:t>
            </a:r>
          </a:p>
          <a:p>
            <a:r>
              <a:rPr lang="en-US" sz="2000" dirty="0" smtClean="0"/>
              <a:t>Mrs. Freed </a:t>
            </a:r>
            <a:r>
              <a:rPr lang="en-US" sz="2000" u="sng" dirty="0" smtClean="0"/>
              <a:t>		</a:t>
            </a:r>
            <a:r>
              <a:rPr lang="en-US" sz="2000" dirty="0" smtClean="0"/>
              <a:t> her lips during her interview.</a:t>
            </a:r>
          </a:p>
          <a:p>
            <a:r>
              <a:rPr lang="en-US" dirty="0" smtClean="0"/>
              <a:t>When a rat ran into the classroom, it caused quite a </a:t>
            </a:r>
            <a:r>
              <a:rPr lang="en-US" u="sng" dirty="0" smtClean="0"/>
              <a:t>		</a:t>
            </a:r>
            <a:r>
              <a:rPr lang="en-US" dirty="0" smtClean="0"/>
              <a:t>.</a:t>
            </a:r>
          </a:p>
          <a:p>
            <a:r>
              <a:rPr lang="en-US" sz="2000" dirty="0" smtClean="0"/>
              <a:t>Wearing </a:t>
            </a:r>
            <a:r>
              <a:rPr lang="en-US" sz="2000" i="1" dirty="0" smtClean="0"/>
              <a:t>Silly Bands</a:t>
            </a:r>
            <a:r>
              <a:rPr lang="en-US" sz="2000" dirty="0" smtClean="0"/>
              <a:t> was a </a:t>
            </a:r>
            <a:r>
              <a:rPr lang="en-US" sz="2000" u="sng" dirty="0" smtClean="0"/>
              <a:t>		</a:t>
            </a:r>
            <a:r>
              <a:rPr lang="en-US" sz="2000" dirty="0" smtClean="0"/>
              <a:t> this year.</a:t>
            </a:r>
          </a:p>
          <a:p>
            <a:r>
              <a:rPr lang="en-US" dirty="0" smtClean="0"/>
              <a:t>Who </a:t>
            </a:r>
            <a:r>
              <a:rPr lang="en-US" u="sng" dirty="0" smtClean="0"/>
              <a:t>			</a:t>
            </a:r>
            <a:r>
              <a:rPr lang="en-US" dirty="0" smtClean="0"/>
              <a:t> a plot that raised issues of free speech?</a:t>
            </a:r>
          </a:p>
          <a:p>
            <a:r>
              <a:rPr lang="en-US" dirty="0" smtClean="0"/>
              <a:t>We made a </a:t>
            </a:r>
            <a:r>
              <a:rPr lang="en-US" u="sng" dirty="0" smtClean="0"/>
              <a:t>			</a:t>
            </a:r>
            <a:r>
              <a:rPr lang="en-US" dirty="0" smtClean="0"/>
              <a:t> when we sold our candy grams.</a:t>
            </a:r>
          </a:p>
          <a:p>
            <a:r>
              <a:rPr lang="en-US" dirty="0" smtClean="0"/>
              <a:t>The crowd got </a:t>
            </a:r>
            <a:r>
              <a:rPr lang="en-US" u="sng" dirty="0" smtClean="0"/>
              <a:t>		</a:t>
            </a:r>
            <a:r>
              <a:rPr lang="en-US" dirty="0" smtClean="0"/>
              <a:t> when the grand slam was hit in the 9</a:t>
            </a:r>
            <a:r>
              <a:rPr lang="en-US" baseline="30000" dirty="0" smtClean="0"/>
              <a:t>th</a:t>
            </a:r>
            <a:r>
              <a:rPr lang="en-US" dirty="0" smtClean="0"/>
              <a:t> inning.</a:t>
            </a:r>
          </a:p>
          <a:p>
            <a:r>
              <a:rPr lang="en-US" dirty="0" smtClean="0"/>
              <a:t>Have you </a:t>
            </a:r>
            <a:r>
              <a:rPr lang="en-US" u="sng" dirty="0" smtClean="0"/>
              <a:t>		</a:t>
            </a:r>
            <a:r>
              <a:rPr lang="en-US" dirty="0" smtClean="0"/>
              <a:t>to any magazines or newspapers?</a:t>
            </a:r>
          </a:p>
          <a:p>
            <a:r>
              <a:rPr lang="en-US" dirty="0" smtClean="0"/>
              <a:t>Making </a:t>
            </a:r>
            <a:r>
              <a:rPr lang="en-US" u="sng" dirty="0" smtClean="0"/>
              <a:t>		</a:t>
            </a:r>
            <a:r>
              <a:rPr lang="en-US" i="1" u="sng" dirty="0" smtClean="0"/>
              <a:t> </a:t>
            </a:r>
            <a:r>
              <a:rPr lang="en-US" dirty="0" smtClean="0"/>
              <a:t> now will help you in the future.</a:t>
            </a:r>
          </a:p>
          <a:p>
            <a:r>
              <a:rPr lang="en-US" dirty="0" smtClean="0"/>
              <a:t>What kind of situation would make you feel </a:t>
            </a:r>
            <a:r>
              <a:rPr lang="en-US" u="sng" dirty="0" smtClean="0"/>
              <a:t>		</a:t>
            </a:r>
            <a:r>
              <a:rPr lang="en-US" dirty="0" smtClean="0"/>
              <a:t>?</a:t>
            </a:r>
          </a:p>
          <a:p>
            <a:endParaRPr lang="en-US" dirty="0" smtClean="0"/>
          </a:p>
          <a:p>
            <a:endParaRPr lang="en-US" sz="2000" dirty="0"/>
          </a:p>
        </p:txBody>
      </p:sp>
      <p:sp>
        <p:nvSpPr>
          <p:cNvPr id="4" name="Text Placeholder 3"/>
          <p:cNvSpPr>
            <a:spLocks noGrp="1"/>
          </p:cNvSpPr>
          <p:nvPr>
            <p:ph type="body" sz="half" idx="4294967295"/>
          </p:nvPr>
        </p:nvSpPr>
        <p:spPr>
          <a:xfrm>
            <a:off x="0" y="2090738"/>
            <a:ext cx="2286000" cy="4767262"/>
          </a:xfrm>
        </p:spPr>
        <p:txBody>
          <a:bodyPr>
            <a:normAutofit fontScale="92500" lnSpcReduction="10000"/>
          </a:bodyPr>
          <a:lstStyle/>
          <a:p>
            <a:r>
              <a:rPr lang="en-US" dirty="0" smtClean="0"/>
              <a:t>Rowdy</a:t>
            </a:r>
          </a:p>
          <a:p>
            <a:r>
              <a:rPr lang="en-US" dirty="0" smtClean="0"/>
              <a:t>Pursed</a:t>
            </a:r>
          </a:p>
          <a:p>
            <a:r>
              <a:rPr lang="en-US" dirty="0" smtClean="0"/>
              <a:t>Fad</a:t>
            </a:r>
          </a:p>
          <a:p>
            <a:r>
              <a:rPr lang="en-US" dirty="0" smtClean="0"/>
              <a:t>Merely</a:t>
            </a:r>
          </a:p>
          <a:p>
            <a:r>
              <a:rPr lang="en-US" dirty="0" smtClean="0"/>
              <a:t>Masterminded</a:t>
            </a:r>
          </a:p>
          <a:p>
            <a:r>
              <a:rPr lang="en-US" dirty="0" smtClean="0"/>
              <a:t>Awkward</a:t>
            </a:r>
          </a:p>
          <a:p>
            <a:r>
              <a:rPr lang="en-US" dirty="0" smtClean="0"/>
              <a:t>Investment</a:t>
            </a:r>
          </a:p>
          <a:p>
            <a:r>
              <a:rPr lang="en-US" dirty="0" smtClean="0"/>
              <a:t>Subscribed</a:t>
            </a:r>
          </a:p>
          <a:p>
            <a:r>
              <a:rPr lang="en-US" dirty="0" smtClean="0"/>
              <a:t>Profit</a:t>
            </a:r>
          </a:p>
          <a:p>
            <a:r>
              <a:rPr lang="en-US" dirty="0" smtClean="0"/>
              <a:t>Ruckus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2000" dirty="0" smtClean="0"/>
          </a:p>
          <a:p>
            <a:endParaRPr lang="en-US" sz="2000" dirty="0" smtClean="0"/>
          </a:p>
          <a:p>
            <a:endParaRPr lang="en-US" sz="2000" dirty="0"/>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3400" dirty="0" smtClean="0"/>
              <a:t>Chapter 10</a:t>
            </a:r>
            <a:endParaRPr lang="en-US" dirty="0"/>
          </a:p>
        </p:txBody>
      </p:sp>
      <p:sp>
        <p:nvSpPr>
          <p:cNvPr id="3" name="Content Placeholder 2"/>
          <p:cNvSpPr>
            <a:spLocks noGrp="1"/>
          </p:cNvSpPr>
          <p:nvPr>
            <p:ph idx="1"/>
          </p:nvPr>
        </p:nvSpPr>
        <p:spPr>
          <a:xfrm>
            <a:off x="658814" y="2286000"/>
            <a:ext cx="7824786" cy="4080207"/>
          </a:xfrm>
        </p:spPr>
        <p:txBody>
          <a:bodyPr>
            <a:normAutofit lnSpcReduction="10000"/>
          </a:bodyPr>
          <a:lstStyle/>
          <a:p>
            <a:r>
              <a:rPr lang="en-US" sz="2400" b="1" dirty="0" smtClean="0"/>
              <a:t>Before Reading</a:t>
            </a:r>
          </a:p>
          <a:p>
            <a:pPr lvl="1"/>
            <a:r>
              <a:rPr lang="en-US" sz="2200" dirty="0" smtClean="0"/>
              <a:t>Authors expect readers to “read between the lines” – use your experience and text clues to find information the author hasn’t clearly stated.</a:t>
            </a:r>
          </a:p>
          <a:p>
            <a:pPr lvl="1"/>
            <a:r>
              <a:rPr lang="en-US" sz="2200" dirty="0" smtClean="0"/>
              <a:t>A conclusion is a smart, reasonable guess about what’s left out based on text clues and experience.</a:t>
            </a:r>
          </a:p>
          <a:p>
            <a:r>
              <a:rPr lang="en-US" sz="2400" b="1" dirty="0" smtClean="0"/>
              <a:t>During Reading</a:t>
            </a:r>
          </a:p>
          <a:p>
            <a:pPr lvl="1"/>
            <a:r>
              <a:rPr lang="en-US" sz="2200" dirty="0" smtClean="0"/>
              <a:t>Why are the news media interested in the </a:t>
            </a:r>
            <a:r>
              <a:rPr lang="en-US" sz="2200" dirty="0" err="1" smtClean="0"/>
              <a:t>frindle</a:t>
            </a:r>
            <a:r>
              <a:rPr lang="en-US" sz="2200" dirty="0" smtClean="0"/>
              <a:t> story?</a:t>
            </a:r>
          </a:p>
          <a:p>
            <a:pPr lvl="1"/>
            <a:r>
              <a:rPr lang="en-US" sz="2200" dirty="0" smtClean="0"/>
              <a:t>How</a:t>
            </a:r>
          </a:p>
          <a:p>
            <a:pPr lvl="1"/>
            <a:r>
              <a:rPr lang="en-US" sz="2200" dirty="0" smtClean="0"/>
              <a:t>Even though he isn’t named, how do we know the identity of the boy who speaks to the reporter?</a:t>
            </a:r>
            <a:endParaRPr lang="en-US" sz="2200" dirty="0"/>
          </a:p>
        </p:txBody>
      </p:sp>
      <p:sp>
        <p:nvSpPr>
          <p:cNvPr id="4" name="TextBox 3"/>
          <p:cNvSpPr txBox="1"/>
          <p:nvPr/>
        </p:nvSpPr>
        <p:spPr>
          <a:xfrm>
            <a:off x="6759414" y="6488668"/>
            <a:ext cx="1724187" cy="369332"/>
          </a:xfrm>
          <a:prstGeom prst="rect">
            <a:avLst/>
          </a:prstGeom>
          <a:noFill/>
        </p:spPr>
        <p:txBody>
          <a:bodyPr wrap="none" rtlCol="0">
            <a:spAutoFit/>
          </a:bodyPr>
          <a:lstStyle/>
          <a:p>
            <a:r>
              <a:rPr lang="en-US" dirty="0" smtClean="0">
                <a:hlinkClick r:id="rId2" action="ppaction://hlinksldjump"/>
              </a:rPr>
              <a:t>Back to </a:t>
            </a:r>
            <a:r>
              <a:rPr lang="en-US" i="1" dirty="0" err="1" smtClean="0">
                <a:hlinkClick r:id="rId2" action="ppaction://hlinksldjump"/>
              </a:rPr>
              <a:t>Frindle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lide(fromBottom)">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Appositives</a:t>
            </a:r>
            <a:endParaRPr lang="en-US" dirty="0"/>
          </a:p>
        </p:txBody>
      </p:sp>
      <p:sp>
        <p:nvSpPr>
          <p:cNvPr id="3" name="Text Placeholder 2"/>
          <p:cNvSpPr>
            <a:spLocks noGrp="1"/>
          </p:cNvSpPr>
          <p:nvPr>
            <p:ph type="body" idx="1"/>
          </p:nvPr>
        </p:nvSpPr>
        <p:spPr/>
        <p:txBody>
          <a:bodyPr/>
          <a:lstStyle/>
          <a:p>
            <a:r>
              <a:rPr lang="en-US" smtClean="0"/>
              <a:t>Objective</a:t>
            </a:r>
            <a:endParaRPr lang="en-US" dirty="0"/>
          </a:p>
        </p:txBody>
      </p:sp>
      <p:sp>
        <p:nvSpPr>
          <p:cNvPr id="4" name="Content Placeholder 3"/>
          <p:cNvSpPr>
            <a:spLocks noGrp="1"/>
          </p:cNvSpPr>
          <p:nvPr>
            <p:ph sz="half" idx="2"/>
          </p:nvPr>
        </p:nvSpPr>
        <p:spPr/>
        <p:txBody>
          <a:bodyPr>
            <a:normAutofit fontScale="92500"/>
          </a:bodyPr>
          <a:lstStyle/>
          <a:p>
            <a:r>
              <a:rPr lang="en-US" sz="2400" dirty="0" smtClean="0"/>
              <a:t>We will correctly use commas with appositives.</a:t>
            </a:r>
          </a:p>
          <a:p>
            <a:r>
              <a:rPr lang="en-US" sz="2400" b="1" dirty="0" smtClean="0">
                <a:solidFill>
                  <a:srgbClr val="990000"/>
                </a:solidFill>
              </a:rPr>
              <a:t>Importance:</a:t>
            </a:r>
          </a:p>
          <a:p>
            <a:pPr lvl="1"/>
            <a:r>
              <a:rPr lang="en-US" sz="2400" dirty="0" smtClean="0">
                <a:solidFill>
                  <a:schemeClr val="tx1"/>
                </a:solidFill>
              </a:rPr>
              <a:t>Identifying appositives will help you know where to correctly place commas in a sentence.</a:t>
            </a:r>
            <a:endParaRPr lang="en-US" sz="2400" dirty="0">
              <a:solidFill>
                <a:schemeClr val="tx1"/>
              </a:solidFill>
            </a:endParaRPr>
          </a:p>
        </p:txBody>
      </p:sp>
      <p:sp>
        <p:nvSpPr>
          <p:cNvPr id="5" name="Text Placeholder 4"/>
          <p:cNvSpPr>
            <a:spLocks noGrp="1"/>
          </p:cNvSpPr>
          <p:nvPr>
            <p:ph type="body" sz="quarter" idx="3"/>
          </p:nvPr>
        </p:nvSpPr>
        <p:spPr/>
        <p:txBody>
          <a:bodyPr/>
          <a:lstStyle/>
          <a:p>
            <a:r>
              <a:rPr lang="en-US" smtClean="0"/>
              <a:t>Concept</a:t>
            </a:r>
            <a:endParaRPr lang="en-US" dirty="0"/>
          </a:p>
        </p:txBody>
      </p:sp>
      <p:sp>
        <p:nvSpPr>
          <p:cNvPr id="6" name="Content Placeholder 5"/>
          <p:cNvSpPr>
            <a:spLocks noGrp="1"/>
          </p:cNvSpPr>
          <p:nvPr>
            <p:ph sz="quarter" idx="4"/>
          </p:nvPr>
        </p:nvSpPr>
        <p:spPr/>
        <p:txBody>
          <a:bodyPr>
            <a:normAutofit/>
          </a:bodyPr>
          <a:lstStyle/>
          <a:p>
            <a:r>
              <a:rPr lang="en-US" sz="2400" u="sng" smtClean="0"/>
              <a:t>Appositive</a:t>
            </a:r>
            <a:r>
              <a:rPr lang="en-US" sz="2400" smtClean="0"/>
              <a:t>: a phrase placed after a noun to identify or explain it.</a:t>
            </a:r>
          </a:p>
          <a:p>
            <a:r>
              <a:rPr lang="en-US" sz="2400" b="1" u="sng" smtClean="0">
                <a:solidFill>
                  <a:schemeClr val="accent1"/>
                </a:solidFill>
              </a:rPr>
              <a:t>Example:</a:t>
            </a:r>
            <a:endParaRPr lang="en-US" sz="2400" b="1" smtClean="0">
              <a:solidFill>
                <a:schemeClr val="accent1"/>
              </a:solidFill>
            </a:endParaRPr>
          </a:p>
          <a:p>
            <a:pPr lvl="1"/>
            <a:r>
              <a:rPr lang="en-US" sz="2400" smtClean="0"/>
              <a:t>The red deer, </a:t>
            </a:r>
            <a:r>
              <a:rPr lang="en-US" sz="2400" u="sng" smtClean="0"/>
              <a:t>a large impressive looking animal</a:t>
            </a:r>
            <a:r>
              <a:rPr lang="en-US" sz="2400" smtClean="0"/>
              <a:t>, has a slender body and long legs.</a:t>
            </a:r>
            <a:endParaRPr lang="en-US"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slide(fromBottom)">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slide(fromBottom)">
                                      <p:cBhvr>
                                        <p:cTn id="20" dur="500"/>
                                        <p:tgtEl>
                                          <p:spTgt spid="4">
                                            <p:txEl>
                                              <p:pRg st="1" end="1"/>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slide(fromBottom)">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3400" dirty="0" smtClean="0"/>
              <a:t>Chapter 11</a:t>
            </a:r>
            <a:endParaRPr lang="en-US" dirty="0"/>
          </a:p>
        </p:txBody>
      </p:sp>
      <p:sp>
        <p:nvSpPr>
          <p:cNvPr id="3" name="Content Placeholder 2"/>
          <p:cNvSpPr>
            <a:spLocks noGrp="1"/>
          </p:cNvSpPr>
          <p:nvPr>
            <p:ph idx="1"/>
          </p:nvPr>
        </p:nvSpPr>
        <p:spPr>
          <a:xfrm>
            <a:off x="658814" y="2286000"/>
            <a:ext cx="7824786" cy="4080207"/>
          </a:xfrm>
        </p:spPr>
        <p:txBody>
          <a:bodyPr>
            <a:normAutofit lnSpcReduction="10000"/>
          </a:bodyPr>
          <a:lstStyle/>
          <a:p>
            <a:r>
              <a:rPr lang="en-US" sz="2400" b="1" dirty="0" smtClean="0"/>
              <a:t>Before Reading</a:t>
            </a:r>
          </a:p>
          <a:p>
            <a:pPr lvl="1"/>
            <a:r>
              <a:rPr lang="en-US" sz="2200" dirty="0" smtClean="0"/>
              <a:t>Authors expect readers to “read between the lines” – use your experience and text clues to find information the author hasn’t clearly stated.</a:t>
            </a:r>
          </a:p>
          <a:p>
            <a:pPr lvl="1"/>
            <a:r>
              <a:rPr lang="en-US" sz="2200" dirty="0" smtClean="0"/>
              <a:t>A conclusion is a smart, reasonable guess about what’s left out based on text clues and experience.</a:t>
            </a:r>
          </a:p>
          <a:p>
            <a:r>
              <a:rPr lang="en-US" sz="2400" b="1" dirty="0" smtClean="0"/>
              <a:t>During Reading</a:t>
            </a:r>
          </a:p>
          <a:p>
            <a:pPr lvl="1"/>
            <a:r>
              <a:rPr lang="en-US" sz="2200" dirty="0" smtClean="0"/>
              <a:t>Why are the news media interested in the </a:t>
            </a:r>
            <a:r>
              <a:rPr lang="en-US" sz="2200" dirty="0" err="1" smtClean="0"/>
              <a:t>frindle</a:t>
            </a:r>
            <a:r>
              <a:rPr lang="en-US" sz="2200" dirty="0" smtClean="0"/>
              <a:t> story?</a:t>
            </a:r>
          </a:p>
          <a:p>
            <a:pPr lvl="1"/>
            <a:r>
              <a:rPr lang="en-US" sz="2200" dirty="0" smtClean="0"/>
              <a:t>How</a:t>
            </a:r>
          </a:p>
          <a:p>
            <a:pPr lvl="1"/>
            <a:r>
              <a:rPr lang="en-US" sz="2200" dirty="0" smtClean="0"/>
              <a:t>Even though he isn’t named, how do we know the identity of the boy who speaks to the reporter?</a:t>
            </a:r>
            <a:endParaRPr lang="en-US" sz="2200" dirty="0"/>
          </a:p>
        </p:txBody>
      </p:sp>
      <p:sp>
        <p:nvSpPr>
          <p:cNvPr id="4" name="TextBox 3"/>
          <p:cNvSpPr txBox="1"/>
          <p:nvPr/>
        </p:nvSpPr>
        <p:spPr>
          <a:xfrm>
            <a:off x="6759414" y="6488668"/>
            <a:ext cx="1724187" cy="369332"/>
          </a:xfrm>
          <a:prstGeom prst="rect">
            <a:avLst/>
          </a:prstGeom>
          <a:noFill/>
        </p:spPr>
        <p:txBody>
          <a:bodyPr wrap="none" rtlCol="0">
            <a:spAutoFit/>
          </a:bodyPr>
          <a:lstStyle/>
          <a:p>
            <a:r>
              <a:rPr lang="en-US" dirty="0" smtClean="0">
                <a:hlinkClick r:id="rId2" action="ppaction://hlinksldjump"/>
              </a:rPr>
              <a:t>Back to </a:t>
            </a:r>
            <a:r>
              <a:rPr lang="en-US" i="1" dirty="0" err="1" smtClean="0">
                <a:hlinkClick r:id="rId2" action="ppaction://hlinksldjump"/>
              </a:rPr>
              <a:t>Frindle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lide(fromBottom)">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Map</a:t>
            </a:r>
            <a:br>
              <a:rPr lang="en-US" dirty="0" smtClean="0"/>
            </a:br>
            <a:r>
              <a:rPr lang="en-US" sz="3400" dirty="0" smtClean="0"/>
              <a:t>Page T322</a:t>
            </a:r>
            <a:endParaRPr lang="en-US" dirty="0"/>
          </a:p>
        </p:txBody>
      </p:sp>
      <p:graphicFrame>
        <p:nvGraphicFramePr>
          <p:cNvPr id="4" name="Content Placeholder 3"/>
          <p:cNvGraphicFramePr>
            <a:graphicFrameLocks noGrp="1"/>
          </p:cNvGraphicFramePr>
          <p:nvPr>
            <p:ph idx="1"/>
          </p:nvPr>
        </p:nvGraphicFramePr>
        <p:xfrm>
          <a:off x="658813" y="2286000"/>
          <a:ext cx="7824787" cy="38401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a:t>
            </a:r>
            <a:br>
              <a:rPr lang="en-US" dirty="0" smtClean="0"/>
            </a:br>
            <a:r>
              <a:rPr lang="en-US" sz="3400" dirty="0" smtClean="0"/>
              <a:t>Chapter 12</a:t>
            </a:r>
            <a:endParaRPr lang="en-US" dirty="0"/>
          </a:p>
        </p:txBody>
      </p:sp>
      <p:sp>
        <p:nvSpPr>
          <p:cNvPr id="3" name="Content Placeholder 2"/>
          <p:cNvSpPr>
            <a:spLocks noGrp="1"/>
          </p:cNvSpPr>
          <p:nvPr>
            <p:ph idx="1"/>
          </p:nvPr>
        </p:nvSpPr>
        <p:spPr>
          <a:xfrm>
            <a:off x="658814" y="2286000"/>
            <a:ext cx="7824786" cy="4080207"/>
          </a:xfrm>
        </p:spPr>
        <p:txBody>
          <a:bodyPr>
            <a:normAutofit lnSpcReduction="10000"/>
          </a:bodyPr>
          <a:lstStyle/>
          <a:p>
            <a:r>
              <a:rPr lang="en-US" sz="2400" b="1" dirty="0" smtClean="0"/>
              <a:t>Before Reading</a:t>
            </a:r>
          </a:p>
          <a:p>
            <a:pPr lvl="1"/>
            <a:r>
              <a:rPr lang="en-US" sz="2200" dirty="0" smtClean="0"/>
              <a:t>Authors expect readers to “read between the lines” – use your experience and text clues to find information the author hasn’t clearly stated.</a:t>
            </a:r>
          </a:p>
          <a:p>
            <a:pPr lvl="1"/>
            <a:r>
              <a:rPr lang="en-US" sz="2200" dirty="0" smtClean="0"/>
              <a:t>A conclusion is a smart, reasonable guess about what’s left out based on text clues and experience.</a:t>
            </a:r>
          </a:p>
          <a:p>
            <a:r>
              <a:rPr lang="en-US" sz="2400" b="1" dirty="0" smtClean="0"/>
              <a:t>During Reading</a:t>
            </a:r>
          </a:p>
          <a:p>
            <a:pPr lvl="1"/>
            <a:r>
              <a:rPr lang="en-US" sz="2200" dirty="0" smtClean="0"/>
              <a:t>Why are the news media interested in the </a:t>
            </a:r>
            <a:r>
              <a:rPr lang="en-US" sz="2200" dirty="0" err="1" smtClean="0"/>
              <a:t>frindle</a:t>
            </a:r>
            <a:r>
              <a:rPr lang="en-US" sz="2200" dirty="0" smtClean="0"/>
              <a:t> story?</a:t>
            </a:r>
          </a:p>
          <a:p>
            <a:pPr lvl="1"/>
            <a:r>
              <a:rPr lang="en-US" sz="2200" dirty="0" smtClean="0"/>
              <a:t>How</a:t>
            </a:r>
          </a:p>
          <a:p>
            <a:pPr lvl="1"/>
            <a:r>
              <a:rPr lang="en-US" sz="2200" dirty="0" smtClean="0"/>
              <a:t>Even though he isn’t named, how do we know the identity of the boy who speaks to the reporter?</a:t>
            </a:r>
            <a:endParaRPr lang="en-US" sz="2200" dirty="0"/>
          </a:p>
        </p:txBody>
      </p:sp>
      <p:sp>
        <p:nvSpPr>
          <p:cNvPr id="4" name="TextBox 3"/>
          <p:cNvSpPr txBox="1"/>
          <p:nvPr/>
        </p:nvSpPr>
        <p:spPr>
          <a:xfrm>
            <a:off x="6759414" y="6488668"/>
            <a:ext cx="1724187" cy="369332"/>
          </a:xfrm>
          <a:prstGeom prst="rect">
            <a:avLst/>
          </a:prstGeom>
          <a:noFill/>
        </p:spPr>
        <p:txBody>
          <a:bodyPr wrap="none" rtlCol="0">
            <a:spAutoFit/>
          </a:bodyPr>
          <a:lstStyle/>
          <a:p>
            <a:r>
              <a:rPr lang="en-US" dirty="0" smtClean="0">
                <a:hlinkClick r:id="rId2" action="ppaction://hlinksldjump"/>
              </a:rPr>
              <a:t>Back to </a:t>
            </a:r>
            <a:r>
              <a:rPr lang="en-US" i="1" dirty="0" err="1" smtClean="0">
                <a:hlinkClick r:id="rId2" action="ppaction://hlinksldjump"/>
              </a:rPr>
              <a:t>Frindle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lide(fromBottom)">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Conclusions</a:t>
            </a:r>
            <a:br>
              <a:rPr lang="en-US" dirty="0" smtClean="0"/>
            </a:br>
            <a:r>
              <a:rPr lang="en-US" sz="3200" dirty="0" smtClean="0"/>
              <a:t>Page T324</a:t>
            </a:r>
            <a:endParaRPr lang="en-US" dirty="0"/>
          </a:p>
        </p:txBody>
      </p:sp>
      <p:sp>
        <p:nvSpPr>
          <p:cNvPr id="3" name="Content Placeholder 2"/>
          <p:cNvSpPr>
            <a:spLocks noGrp="1"/>
          </p:cNvSpPr>
          <p:nvPr>
            <p:ph idx="1"/>
          </p:nvPr>
        </p:nvSpPr>
        <p:spPr>
          <a:xfrm>
            <a:off x="658813" y="2286000"/>
            <a:ext cx="7824787" cy="3840163"/>
          </a:xfrm>
        </p:spPr>
        <p:txBody>
          <a:bodyPr>
            <a:normAutofit/>
          </a:bodyPr>
          <a:lstStyle/>
          <a:p>
            <a:r>
              <a:rPr lang="en-US" sz="2200" dirty="0" smtClean="0"/>
              <a:t>Is the reporter, Judy Morgan, for or against the “student rebellion”?</a:t>
            </a:r>
          </a:p>
          <a:p>
            <a:r>
              <a:rPr lang="en-US" sz="2200" dirty="0" smtClean="0"/>
              <a:t>What were the results of Judy Morgan’s interviews at Lincoln Elementary School?</a:t>
            </a:r>
          </a:p>
          <a:p>
            <a:r>
              <a:rPr lang="en-US" sz="2200" dirty="0" smtClean="0"/>
              <a:t>How is the spread of the new word a good thing?  How is it not so good?</a:t>
            </a:r>
          </a:p>
          <a:p>
            <a:r>
              <a:rPr lang="en-US" sz="2200" dirty="0" smtClean="0"/>
              <a:t>Who benefits from “</a:t>
            </a:r>
            <a:r>
              <a:rPr lang="en-US" sz="2200" dirty="0" err="1" smtClean="0"/>
              <a:t>frindle</a:t>
            </a:r>
            <a:r>
              <a:rPr lang="en-US" sz="2200" dirty="0" smtClean="0"/>
              <a:t>” becoming a well-known word, and why?</a:t>
            </a:r>
            <a:endParaRPr lang="en-US" sz="2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to the Big Idea</a:t>
            </a:r>
            <a:br>
              <a:rPr lang="en-US" dirty="0" smtClean="0"/>
            </a:br>
            <a:r>
              <a:rPr lang="en-US" sz="3200" dirty="0" smtClean="0">
                <a:solidFill>
                  <a:srgbClr val="FF0000"/>
                </a:solidFill>
              </a:rPr>
              <a:t>How can discoveries surprise us?</a:t>
            </a:r>
            <a:endParaRPr lang="en-US" dirty="0"/>
          </a:p>
        </p:txBody>
      </p:sp>
      <p:sp>
        <p:nvSpPr>
          <p:cNvPr id="3" name="Content Placeholder 2"/>
          <p:cNvSpPr>
            <a:spLocks noGrp="1"/>
          </p:cNvSpPr>
          <p:nvPr>
            <p:ph sz="half" idx="1"/>
          </p:nvPr>
        </p:nvSpPr>
        <p:spPr/>
        <p:txBody>
          <a:bodyPr>
            <a:normAutofit/>
          </a:bodyPr>
          <a:lstStyle/>
          <a:p>
            <a:r>
              <a:rPr lang="en-US" sz="2200" dirty="0" smtClean="0"/>
              <a:t>How did Nick’s discoveries about the origin of words lead to some surprises?  Who was surprised and why?</a:t>
            </a:r>
          </a:p>
          <a:p>
            <a:r>
              <a:rPr lang="en-US" sz="2200" dirty="0" smtClean="0"/>
              <a:t>In </a:t>
            </a:r>
            <a:r>
              <a:rPr lang="en-US" sz="2200" i="1" dirty="0" smtClean="0"/>
              <a:t>Fossil Fish Found</a:t>
            </a:r>
            <a:r>
              <a:rPr lang="en-US" sz="2200" dirty="0" smtClean="0"/>
              <a:t>, what was the discovery that surprised Dr. Smith?</a:t>
            </a:r>
            <a:endParaRPr lang="en-US" sz="2200" dirty="0"/>
          </a:p>
        </p:txBody>
      </p:sp>
      <p:sp>
        <p:nvSpPr>
          <p:cNvPr id="4" name="Content Placeholder 3"/>
          <p:cNvSpPr>
            <a:spLocks noGrp="1"/>
          </p:cNvSpPr>
          <p:nvPr>
            <p:ph sz="half" idx="2"/>
          </p:nvPr>
        </p:nvSpPr>
        <p:spPr/>
        <p:txBody>
          <a:bodyPr>
            <a:normAutofit/>
          </a:bodyPr>
          <a:lstStyle/>
          <a:p>
            <a:r>
              <a:rPr lang="en-US" sz="2200" dirty="0" smtClean="0"/>
              <a:t>What discoveries in past times have surprised people?</a:t>
            </a:r>
          </a:p>
          <a:p>
            <a:r>
              <a:rPr lang="en-US" sz="2200" dirty="0" smtClean="0"/>
              <a:t>How do people often respond to unexpected discoveries or surprises?</a:t>
            </a:r>
          </a:p>
          <a:p>
            <a:r>
              <a:rPr lang="en-US" sz="2200" dirty="0" smtClean="0"/>
              <a:t>What discovery have you made that surprised you?</a:t>
            </a:r>
            <a:endParaRPr lang="en-US" sz="2200" dirty="0"/>
          </a:p>
        </p:txBody>
      </p:sp>
      <p:sp>
        <p:nvSpPr>
          <p:cNvPr id="5" name="TextBox 4"/>
          <p:cNvSpPr txBox="1"/>
          <p:nvPr/>
        </p:nvSpPr>
        <p:spPr>
          <a:xfrm>
            <a:off x="6764721" y="6488668"/>
            <a:ext cx="1724187" cy="369332"/>
          </a:xfrm>
          <a:prstGeom prst="rect">
            <a:avLst/>
          </a:prstGeom>
          <a:noFill/>
        </p:spPr>
        <p:txBody>
          <a:bodyPr wrap="none" rtlCol="0">
            <a:spAutoFit/>
          </a:bodyPr>
          <a:lstStyle/>
          <a:p>
            <a:r>
              <a:rPr lang="en-US" dirty="0" smtClean="0">
                <a:hlinkClick r:id="rId2" action="ppaction://hlinksldjump"/>
              </a:rPr>
              <a:t>Back to </a:t>
            </a:r>
            <a:r>
              <a:rPr lang="en-US" i="1" dirty="0" err="1" smtClean="0">
                <a:hlinkClick r:id="rId2" action="ppaction://hlinksldjump"/>
              </a:rPr>
              <a:t>Frindle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lide(fromBottom)">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slide(fromBottom)">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slide(fromBottom)">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lide(fromBottom)">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Appositives</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a:xfrm>
            <a:off x="663388" y="2797174"/>
            <a:ext cx="3657600" cy="3785885"/>
          </a:xfrm>
        </p:spPr>
        <p:txBody>
          <a:bodyPr>
            <a:normAutofit fontScale="92500" lnSpcReduction="20000"/>
          </a:bodyPr>
          <a:lstStyle/>
          <a:p>
            <a:r>
              <a:rPr lang="en-US" sz="2200" dirty="0" smtClean="0"/>
              <a:t>Ask yourself these Thinking Questions:</a:t>
            </a:r>
          </a:p>
          <a:p>
            <a:pPr lvl="1"/>
            <a:r>
              <a:rPr lang="en-US" sz="2200" dirty="0" smtClean="0"/>
              <a:t>Is there a phrase that follows a noun in the sentence?</a:t>
            </a:r>
          </a:p>
          <a:p>
            <a:pPr lvl="1"/>
            <a:r>
              <a:rPr lang="en-US" sz="2200" dirty="0" smtClean="0"/>
              <a:t>Does the phrase identify or explain the noun before it?</a:t>
            </a:r>
          </a:p>
          <a:p>
            <a:r>
              <a:rPr lang="en-US" sz="2200" dirty="0" smtClean="0"/>
              <a:t>Place a comma before the appositive.</a:t>
            </a:r>
          </a:p>
          <a:p>
            <a:r>
              <a:rPr lang="en-US" sz="2200" dirty="0" smtClean="0"/>
              <a:t>Place a comma after the appositive.</a:t>
            </a:r>
            <a:endParaRPr lang="en-US" sz="2200" dirty="0"/>
          </a:p>
        </p:txBody>
      </p:sp>
      <p:sp>
        <p:nvSpPr>
          <p:cNvPr id="5" name="Text Placeholder 4"/>
          <p:cNvSpPr>
            <a:spLocks noGrp="1"/>
          </p:cNvSpPr>
          <p:nvPr>
            <p:ph type="body" sz="quarter" idx="3"/>
          </p:nvPr>
        </p:nvSpPr>
        <p:spPr>
          <a:xfrm>
            <a:off x="4828032" y="1779293"/>
            <a:ext cx="3657600" cy="730415"/>
          </a:xfrm>
        </p:spPr>
        <p:txBody>
          <a:bodyPr/>
          <a:lstStyle/>
          <a:p>
            <a:r>
              <a:rPr lang="en-US" dirty="0" smtClean="0"/>
              <a:t>I do</a:t>
            </a:r>
            <a:endParaRPr lang="en-US" dirty="0"/>
          </a:p>
        </p:txBody>
      </p:sp>
      <p:sp>
        <p:nvSpPr>
          <p:cNvPr id="6" name="Content Placeholder 5"/>
          <p:cNvSpPr>
            <a:spLocks noGrp="1"/>
          </p:cNvSpPr>
          <p:nvPr>
            <p:ph sz="quarter" idx="4"/>
          </p:nvPr>
        </p:nvSpPr>
        <p:spPr>
          <a:xfrm>
            <a:off x="4828032" y="2345392"/>
            <a:ext cx="3657600" cy="4512608"/>
          </a:xfrm>
        </p:spPr>
        <p:txBody>
          <a:bodyPr>
            <a:normAutofit fontScale="77500" lnSpcReduction="20000"/>
          </a:bodyPr>
          <a:lstStyle/>
          <a:p>
            <a:r>
              <a:rPr lang="en-US" sz="2571" dirty="0" smtClean="0"/>
              <a:t>The caribou of North America famous for their long migrations often travel in herds numbering tens of thousands.</a:t>
            </a:r>
          </a:p>
          <a:p>
            <a:pPr lvl="1"/>
            <a:r>
              <a:rPr lang="en-US" sz="2571" dirty="0" smtClean="0"/>
              <a:t>I ask myself the Thinking Questions.</a:t>
            </a:r>
          </a:p>
          <a:p>
            <a:pPr lvl="2"/>
            <a:r>
              <a:rPr lang="en-US" sz="2200" dirty="0" smtClean="0"/>
              <a:t>Yes, a phrase follows a noun in the sentence.</a:t>
            </a:r>
          </a:p>
          <a:p>
            <a:pPr lvl="2"/>
            <a:r>
              <a:rPr lang="en-US" sz="2200" dirty="0" smtClean="0"/>
              <a:t>Yes, it explains the noun.</a:t>
            </a:r>
          </a:p>
          <a:p>
            <a:pPr lvl="1"/>
            <a:r>
              <a:rPr lang="en-US" sz="2571" dirty="0" smtClean="0"/>
              <a:t>I place a comma before and after the appositive.</a:t>
            </a:r>
          </a:p>
          <a:p>
            <a:pPr lvl="1"/>
            <a:r>
              <a:rPr lang="en-US" sz="2571" dirty="0" smtClean="0">
                <a:solidFill>
                  <a:srgbClr val="2B80E2"/>
                </a:solidFill>
              </a:rPr>
              <a:t>The caribou of North America</a:t>
            </a:r>
            <a:r>
              <a:rPr lang="en-US" sz="2571" b="1" dirty="0" smtClean="0">
                <a:solidFill>
                  <a:srgbClr val="FF0000"/>
                </a:solidFill>
              </a:rPr>
              <a:t>,</a:t>
            </a:r>
            <a:r>
              <a:rPr lang="en-US" sz="2571" dirty="0" smtClean="0">
                <a:solidFill>
                  <a:schemeClr val="accent6">
                    <a:lumMod val="60000"/>
                    <a:lumOff val="40000"/>
                  </a:schemeClr>
                </a:solidFill>
              </a:rPr>
              <a:t> famous for their long migrations</a:t>
            </a:r>
            <a:r>
              <a:rPr lang="en-US" sz="2571" b="1" dirty="0" smtClean="0">
                <a:solidFill>
                  <a:srgbClr val="FF0000"/>
                </a:solidFill>
              </a:rPr>
              <a:t>,</a:t>
            </a:r>
            <a:r>
              <a:rPr lang="en-US" sz="2571" dirty="0" smtClean="0">
                <a:solidFill>
                  <a:schemeClr val="accent6">
                    <a:lumMod val="60000"/>
                    <a:lumOff val="40000"/>
                  </a:schemeClr>
                </a:solidFill>
              </a:rPr>
              <a:t> often travel in herds numbering tens of thousands.</a:t>
            </a:r>
            <a:endParaRPr lang="en-US" sz="2571" dirty="0" smtClean="0">
              <a:solidFill>
                <a:srgbClr val="2B80E2"/>
              </a:solidFill>
            </a:endParaRPr>
          </a:p>
        </p:txBody>
      </p:sp>
      <p:cxnSp>
        <p:nvCxnSpPr>
          <p:cNvPr id="8" name="Straight Connector 7"/>
          <p:cNvCxnSpPr/>
          <p:nvPr/>
        </p:nvCxnSpPr>
        <p:spPr>
          <a:xfrm>
            <a:off x="6119892" y="2823090"/>
            <a:ext cx="1956768" cy="1295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141508" y="3135826"/>
            <a:ext cx="1778451"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lide(fromBottom)">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slide(fromBottom)">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Bottom)">
                                      <p:cBhvr>
                                        <p:cTn id="20" dur="500"/>
                                        <p:tgtEl>
                                          <p:spTgt spid="8"/>
                                        </p:tgtEl>
                                      </p:cBhvr>
                                    </p:animEffect>
                                  </p:childTnLst>
                                </p:cTn>
                              </p:par>
                              <p:par>
                                <p:cTn id="21" presetID="1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slide(fromBottom)">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slide(fromBottom)">
                                      <p:cBhvr>
                                        <p:cTn id="33" dur="500"/>
                                        <p:tgtEl>
                                          <p:spTgt spid="6">
                                            <p:txEl>
                                              <p:pRg st="4" end="4"/>
                                            </p:txEl>
                                          </p:spTgt>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slide(fromBottom)">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Appositives</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a:xfrm>
            <a:off x="663388" y="2797174"/>
            <a:ext cx="3657600" cy="3785885"/>
          </a:xfrm>
        </p:spPr>
        <p:txBody>
          <a:bodyPr>
            <a:normAutofit fontScale="92500" lnSpcReduction="20000"/>
          </a:bodyPr>
          <a:lstStyle/>
          <a:p>
            <a:r>
              <a:rPr lang="en-US" sz="2200" dirty="0" smtClean="0"/>
              <a:t>Ask yourself these Thinking Questions:</a:t>
            </a:r>
          </a:p>
          <a:p>
            <a:pPr lvl="1"/>
            <a:r>
              <a:rPr lang="en-US" sz="2200" dirty="0" smtClean="0"/>
              <a:t>Is there a phrase that follows a noun in the sentence?</a:t>
            </a:r>
          </a:p>
          <a:p>
            <a:pPr lvl="1"/>
            <a:r>
              <a:rPr lang="en-US" sz="2200" dirty="0" smtClean="0"/>
              <a:t>Does the phrase identify or explain the noun before it?</a:t>
            </a:r>
          </a:p>
          <a:p>
            <a:r>
              <a:rPr lang="en-US" sz="2200" dirty="0" smtClean="0"/>
              <a:t>Place a comma before the appositive.</a:t>
            </a:r>
          </a:p>
          <a:p>
            <a:r>
              <a:rPr lang="en-US" sz="2200" dirty="0" smtClean="0"/>
              <a:t>Place a comma after the appositive.</a:t>
            </a:r>
            <a:endParaRPr lang="en-US" sz="2200" dirty="0"/>
          </a:p>
        </p:txBody>
      </p:sp>
      <p:sp>
        <p:nvSpPr>
          <p:cNvPr id="5" name="Text Placeholder 4"/>
          <p:cNvSpPr>
            <a:spLocks noGrp="1"/>
          </p:cNvSpPr>
          <p:nvPr>
            <p:ph type="body" sz="quarter" idx="3"/>
          </p:nvPr>
        </p:nvSpPr>
        <p:spPr/>
        <p:txBody>
          <a:bodyPr/>
          <a:lstStyle/>
          <a:p>
            <a:r>
              <a:rPr lang="en-US" dirty="0" smtClean="0"/>
              <a:t>We do</a:t>
            </a:r>
            <a:endParaRPr lang="en-US" dirty="0"/>
          </a:p>
        </p:txBody>
      </p:sp>
      <p:sp>
        <p:nvSpPr>
          <p:cNvPr id="6" name="Content Placeholder 5"/>
          <p:cNvSpPr>
            <a:spLocks noGrp="1"/>
          </p:cNvSpPr>
          <p:nvPr>
            <p:ph sz="quarter" idx="4"/>
          </p:nvPr>
        </p:nvSpPr>
        <p:spPr/>
        <p:txBody>
          <a:bodyPr/>
          <a:lstStyle/>
          <a:p>
            <a:r>
              <a:rPr lang="en-US" dirty="0" smtClean="0"/>
              <a:t>The elk the largest species of deer has a humped back and long, thin legs.</a:t>
            </a:r>
          </a:p>
          <a:p>
            <a:pPr lvl="1"/>
            <a:r>
              <a:rPr lang="en-US" dirty="0" smtClean="0"/>
              <a:t>What is the noun (subject) of the sentence?</a:t>
            </a:r>
          </a:p>
          <a:p>
            <a:pPr lvl="1"/>
            <a:r>
              <a:rPr lang="en-US" dirty="0" smtClean="0"/>
              <a:t>Is there a phrase that follows the noun and explains it?</a:t>
            </a:r>
          </a:p>
          <a:p>
            <a:pPr lvl="1"/>
            <a:r>
              <a:rPr lang="en-US" dirty="0" smtClean="0"/>
              <a:t>Place commas around the appositive.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Bottom)">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lide(fromBottom)">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906</TotalTime>
  <Words>5925</Words>
  <Application>Microsoft Macintosh PowerPoint</Application>
  <PresentationFormat>On-screen Show (4:3)</PresentationFormat>
  <Paragraphs>728</Paragraphs>
  <Slides>74</Slides>
  <Notes>0</Notes>
  <HiddenSlides>0</HiddenSlides>
  <MMClips>0</MMClips>
  <ScaleCrop>false</ScaleCrop>
  <HeadingPairs>
    <vt:vector size="4" baseType="variant">
      <vt:variant>
        <vt:lpstr>Design Template</vt:lpstr>
      </vt:variant>
      <vt:variant>
        <vt:i4>1</vt:i4>
      </vt:variant>
      <vt:variant>
        <vt:lpstr>Slide Titles</vt:lpstr>
      </vt:variant>
      <vt:variant>
        <vt:i4>74</vt:i4>
      </vt:variant>
    </vt:vector>
  </HeadingPairs>
  <TitlesOfParts>
    <vt:vector size="75" baseType="lpstr">
      <vt:lpstr>Codex</vt:lpstr>
      <vt:lpstr>Week 4 How Can Discoveries Surprise Us?</vt:lpstr>
      <vt:lpstr>Day 1</vt:lpstr>
      <vt:lpstr>T-Map Deer</vt:lpstr>
      <vt:lpstr>Conclusions/Generalization</vt:lpstr>
      <vt:lpstr>Slide 5</vt:lpstr>
      <vt:lpstr>T-Map Conclusions/Generalizations</vt:lpstr>
      <vt:lpstr>Appositives</vt:lpstr>
      <vt:lpstr>Appositives</vt:lpstr>
      <vt:lpstr>Appositives</vt:lpstr>
      <vt:lpstr>Appositives</vt:lpstr>
      <vt:lpstr>Appositives</vt:lpstr>
      <vt:lpstr>Persuasive essay</vt:lpstr>
      <vt:lpstr>What makes a great persuasive essay?</vt:lpstr>
      <vt:lpstr>Persuasive Essay</vt:lpstr>
      <vt:lpstr>Slide 15</vt:lpstr>
      <vt:lpstr>Slide 16</vt:lpstr>
      <vt:lpstr>Day 2</vt:lpstr>
      <vt:lpstr>Other Uses for Commas</vt:lpstr>
      <vt:lpstr>Other Uses for Commas</vt:lpstr>
      <vt:lpstr>Other Uses for Commas</vt:lpstr>
      <vt:lpstr>Other Uses for Commas</vt:lpstr>
      <vt:lpstr>Introduce the Focus Trait: Predicting Possible Objections</vt:lpstr>
      <vt:lpstr>Introduce the Focus Trait: Predicting Possible Objections</vt:lpstr>
      <vt:lpstr>Introduce the Focus Trait: Predicting Possible Objections</vt:lpstr>
      <vt:lpstr>Day 3</vt:lpstr>
      <vt:lpstr>Commas in a Sentence Review</vt:lpstr>
      <vt:lpstr>Commas in a Sentence Review</vt:lpstr>
      <vt:lpstr>Commas in a Sentence Review</vt:lpstr>
      <vt:lpstr>Commas in a Sentence Review</vt:lpstr>
      <vt:lpstr>Commas in a Sentence Review</vt:lpstr>
      <vt:lpstr>Prewriting: Exploring a Topic (T177)</vt:lpstr>
      <vt:lpstr>Prewriting: Exploring a Topic (T177)</vt:lpstr>
      <vt:lpstr>Day 4</vt:lpstr>
      <vt:lpstr>Latin Roots</vt:lpstr>
      <vt:lpstr>Latin Roots</vt:lpstr>
      <vt:lpstr>Latin Roots</vt:lpstr>
      <vt:lpstr>Latin Roots</vt:lpstr>
      <vt:lpstr>Making Comparisons Spiral Review</vt:lpstr>
      <vt:lpstr>Guided Practice</vt:lpstr>
      <vt:lpstr>Writing Transparency 35</vt:lpstr>
      <vt:lpstr>Day 5</vt:lpstr>
      <vt:lpstr>Discuss Literature</vt:lpstr>
      <vt:lpstr>Discuss Literature</vt:lpstr>
      <vt:lpstr>Writing Transparency 36</vt:lpstr>
      <vt:lpstr>Mysteries of the Mummy Kids</vt:lpstr>
      <vt:lpstr>Day 1</vt:lpstr>
      <vt:lpstr>Vocabulary</vt:lpstr>
      <vt:lpstr>Vocabulary: we will insert words where they best fit the context</vt:lpstr>
      <vt:lpstr>Reading the Book Pages 41-45</vt:lpstr>
      <vt:lpstr>Reading the Book Pages 46-49 </vt:lpstr>
      <vt:lpstr>Inference Map Page T378 </vt:lpstr>
      <vt:lpstr>Reading the Book Pages 50-53 </vt:lpstr>
      <vt:lpstr>Inferring Page T380</vt:lpstr>
      <vt:lpstr>Connect to the Big Idea How can discoveries surprise us?</vt:lpstr>
      <vt:lpstr>Skunk Scout</vt:lpstr>
      <vt:lpstr>Day 1</vt:lpstr>
      <vt:lpstr>Vocabulary</vt:lpstr>
      <vt:lpstr>Vocabulary: we will insert words where they best fit the context</vt:lpstr>
      <vt:lpstr>Reading the Book Chapter 11</vt:lpstr>
      <vt:lpstr>Reading the Book Chapter 12</vt:lpstr>
      <vt:lpstr>Inference Map Page T266 </vt:lpstr>
      <vt:lpstr>Reading the Book Chapter 13</vt:lpstr>
      <vt:lpstr>Conclusion/Generalizations Page T268</vt:lpstr>
      <vt:lpstr>Connect to the Big Idea How can discoveries surprise us?</vt:lpstr>
      <vt:lpstr>Frindle</vt:lpstr>
      <vt:lpstr>Day 1</vt:lpstr>
      <vt:lpstr>Vocabulary</vt:lpstr>
      <vt:lpstr>Vocabulary: we will insert words where they best fit the context</vt:lpstr>
      <vt:lpstr>Reading the Book Chapter 10</vt:lpstr>
      <vt:lpstr>Reading the Book Chapter 11</vt:lpstr>
      <vt:lpstr>Inference Map Page T322</vt:lpstr>
      <vt:lpstr>Reading the Book Chapter 12</vt:lpstr>
      <vt:lpstr>Evaluate Conclusions Page T324</vt:lpstr>
      <vt:lpstr>Connect to the Big Idea How can discoveries surprise us?</vt:lpstr>
    </vt:vector>
  </TitlesOfParts>
  <Company>Madera Unified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 How Can Discoveries Surprise Us?</dc:title>
  <dc:creator>Megan Kitt</dc:creator>
  <cp:lastModifiedBy>Megan Kitt</cp:lastModifiedBy>
  <cp:revision>9</cp:revision>
  <dcterms:created xsi:type="dcterms:W3CDTF">2011-05-17T18:37:57Z</dcterms:created>
  <dcterms:modified xsi:type="dcterms:W3CDTF">2011-05-17T19:42:05Z</dcterms:modified>
</cp:coreProperties>
</file>