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77" r:id="rId5"/>
    <p:sldId id="259" r:id="rId6"/>
    <p:sldId id="278" r:id="rId7"/>
    <p:sldId id="279" r:id="rId8"/>
    <p:sldId id="280" r:id="rId9"/>
    <p:sldId id="260" r:id="rId10"/>
    <p:sldId id="281" r:id="rId11"/>
    <p:sldId id="282" r:id="rId12"/>
    <p:sldId id="283" r:id="rId13"/>
    <p:sldId id="261" r:id="rId14"/>
    <p:sldId id="262" r:id="rId15"/>
    <p:sldId id="263" r:id="rId16"/>
    <p:sldId id="264" r:id="rId17"/>
    <p:sldId id="284" r:id="rId18"/>
    <p:sldId id="285" r:id="rId19"/>
    <p:sldId id="265" r:id="rId20"/>
    <p:sldId id="266" r:id="rId21"/>
    <p:sldId id="286" r:id="rId22"/>
    <p:sldId id="287" r:id="rId23"/>
    <p:sldId id="267" r:id="rId24"/>
    <p:sldId id="268" r:id="rId25"/>
    <p:sldId id="269" r:id="rId26"/>
    <p:sldId id="270" r:id="rId27"/>
    <p:sldId id="271" r:id="rId28"/>
    <p:sldId id="288" r:id="rId29"/>
    <p:sldId id="289" r:id="rId30"/>
    <p:sldId id="274" r:id="rId31"/>
    <p:sldId id="27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BDD930-CE5D-E147-B8B1-F7D1EF408256}" type="datetimeFigureOut">
              <a:rPr lang="en-US" smtClean="0"/>
              <a:pPr/>
              <a:t>9/12/10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DD930-CE5D-E147-B8B1-F7D1EF408256}" type="datetimeFigureOut">
              <a:rPr lang="en-US" smtClean="0"/>
              <a:pPr/>
              <a:t>9/12/10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DD930-CE5D-E147-B8B1-F7D1EF408256}" type="datetimeFigureOut">
              <a:rPr lang="en-US" smtClean="0"/>
              <a:pPr/>
              <a:t>9/12/10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DD930-CE5D-E147-B8B1-F7D1EF408256}" type="datetimeFigureOut">
              <a:rPr lang="en-US" smtClean="0"/>
              <a:pPr/>
              <a:t>9/12/10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BDD930-CE5D-E147-B8B1-F7D1EF408256}" type="datetimeFigureOut">
              <a:rPr lang="en-US" smtClean="0"/>
              <a:pPr/>
              <a:t>9/12/10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BDD930-CE5D-E147-B8B1-F7D1EF408256}" type="datetimeFigureOut">
              <a:rPr lang="en-US" smtClean="0"/>
              <a:pPr/>
              <a:t>9/12/10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BDD930-CE5D-E147-B8B1-F7D1EF408256}" type="datetimeFigureOut">
              <a:rPr lang="en-US" smtClean="0"/>
              <a:pPr/>
              <a:t>9/12/10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BDD930-CE5D-E147-B8B1-F7D1EF408256}" type="datetimeFigureOut">
              <a:rPr lang="en-US" smtClean="0"/>
              <a:pPr/>
              <a:t>9/12/10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DD930-CE5D-E147-B8B1-F7D1EF408256}" type="datetimeFigureOut">
              <a:rPr lang="en-US" smtClean="0"/>
              <a:pPr/>
              <a:t>9/12/10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D930-CE5D-E147-B8B1-F7D1EF408256}" type="datetimeFigureOut">
              <a:rPr lang="en-US" smtClean="0"/>
              <a:pPr/>
              <a:t>9/12/10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D930-CE5D-E147-B8B1-F7D1EF408256}" type="datetimeFigureOut">
              <a:rPr lang="en-US" smtClean="0"/>
              <a:pPr/>
              <a:t>9/12/10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302E6-B0D9-EC41-844D-1E77429093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DD930-CE5D-E147-B8B1-F7D1EF408256}" type="datetimeFigureOut">
              <a:rPr lang="en-US" smtClean="0"/>
              <a:pPr/>
              <a:t>9/12/10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302E6-B0D9-EC41-844D-1E77429093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4" Type="http://schemas.openxmlformats.org/officeDocument/2006/relationships/slide" Target="slide15.xml"/><Relationship Id="rId5" Type="http://schemas.openxmlformats.org/officeDocument/2006/relationships/slide" Target="slide23.xml"/><Relationship Id="rId6" Type="http://schemas.openxmlformats.org/officeDocument/2006/relationships/slide" Target="slide27.xml"/><Relationship Id="rId7" Type="http://schemas.openxmlformats.org/officeDocument/2006/relationships/slide" Target="slide31.xml"/><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slide" Target="slide19.xml"/><Relationship Id="rId4" Type="http://schemas.openxmlformats.org/officeDocument/2006/relationships/slide" Target="slide20.xml"/><Relationship Id="rId5"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slide" Target="slide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5.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slide" Target="slide9.xml"/><Relationship Id="rId5" Type="http://schemas.openxmlformats.org/officeDocument/2006/relationships/slide" Target="slide13.xml"/><Relationship Id="rId6" Type="http://schemas.openxmlformats.org/officeDocument/2006/relationships/slide" Target="slide14.xml"/><Relationship Id="rId7"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5.xml"/></Relationships>
</file>

<file path=ppt/slides/_rels/slide23.xml.rels><?xml version="1.0" encoding="UTF-8" standalone="yes"?>
<Relationships xmlns="http://schemas.openxmlformats.org/package/2006/relationships"><Relationship Id="rId3" Type="http://schemas.openxmlformats.org/officeDocument/2006/relationships/slide" Target="slide25.xml"/><Relationship Id="rId4" Type="http://schemas.openxmlformats.org/officeDocument/2006/relationships/slide" Target="slide26.xml"/><Relationship Id="rId5"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slide" Target="slide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27.xml.rels><?xml version="1.0" encoding="UTF-8" standalone="yes"?>
<Relationships xmlns="http://schemas.openxmlformats.org/package/2006/relationships"><Relationship Id="rId3" Type="http://schemas.openxmlformats.org/officeDocument/2006/relationships/slide" Target="slide30.xml"/><Relationship Id="rId4"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slide" Target="slide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slide" Target="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La </a:t>
            </a:r>
            <a:r>
              <a:rPr lang="en-US" dirty="0" err="1" smtClean="0"/>
              <a:t>Bamba</a:t>
            </a:r>
            <a:endParaRPr lang="en-US" dirty="0"/>
          </a:p>
        </p:txBody>
      </p:sp>
      <p:pic>
        <p:nvPicPr>
          <p:cNvPr id="12" name="Content Placeholder 11" descr="La Bamba.jpg"/>
          <p:cNvPicPr>
            <a:picLocks noGrp="1" noChangeAspect="1"/>
          </p:cNvPicPr>
          <p:nvPr>
            <p:ph sz="half" idx="1"/>
          </p:nvPr>
        </p:nvPicPr>
        <p:blipFill>
          <a:blip r:embed="rId2"/>
          <a:srcRect t="-34909" b="-34909"/>
          <a:stretch>
            <a:fillRect/>
          </a:stretch>
        </p:blipFill>
        <p:spPr>
          <a:xfrm>
            <a:off x="457200" y="1200784"/>
            <a:ext cx="4038600" cy="5196402"/>
          </a:xfrm>
        </p:spPr>
      </p:pic>
      <p:sp>
        <p:nvSpPr>
          <p:cNvPr id="11" name="Content Placeholder 10"/>
          <p:cNvSpPr>
            <a:spLocks noGrp="1"/>
          </p:cNvSpPr>
          <p:nvPr>
            <p:ph sz="half" idx="2"/>
          </p:nvPr>
        </p:nvSpPr>
        <p:spPr>
          <a:xfrm>
            <a:off x="4648200" y="1600200"/>
            <a:ext cx="4226688" cy="4525963"/>
          </a:xfrm>
        </p:spPr>
        <p:txBody>
          <a:bodyPr>
            <a:normAutofit lnSpcReduction="10000"/>
          </a:bodyPr>
          <a:lstStyle/>
          <a:p>
            <a:r>
              <a:rPr lang="en-US" dirty="0" smtClean="0"/>
              <a:t>From </a:t>
            </a:r>
            <a:r>
              <a:rPr lang="en-US" b="1" dirty="0" smtClean="0"/>
              <a:t>Baseball in April</a:t>
            </a:r>
          </a:p>
          <a:p>
            <a:r>
              <a:rPr lang="en-US" u="sng" dirty="0" smtClean="0"/>
              <a:t>Author</a:t>
            </a:r>
            <a:r>
              <a:rPr lang="en-US" dirty="0" smtClean="0"/>
              <a:t>: Gary Soto</a:t>
            </a:r>
          </a:p>
          <a:p>
            <a:r>
              <a:rPr lang="en-US" u="sng" dirty="0" smtClean="0"/>
              <a:t>Illustrator</a:t>
            </a:r>
            <a:r>
              <a:rPr lang="en-US" dirty="0" smtClean="0"/>
              <a:t>: Jose Ortega</a:t>
            </a:r>
          </a:p>
          <a:p>
            <a:r>
              <a:rPr lang="en-US" u="sng" dirty="0" smtClean="0"/>
              <a:t>Genre</a:t>
            </a:r>
            <a:r>
              <a:rPr lang="en-US" dirty="0" smtClean="0"/>
              <a:t>: realistic fiction</a:t>
            </a:r>
          </a:p>
          <a:p>
            <a:r>
              <a:rPr lang="en-US" dirty="0" smtClean="0">
                <a:hlinkClick r:id="rId3" action="ppaction://hlinksldjump"/>
              </a:rPr>
              <a:t>Day 1</a:t>
            </a:r>
            <a:endParaRPr lang="en-US" dirty="0" smtClean="0"/>
          </a:p>
          <a:p>
            <a:r>
              <a:rPr lang="en-US" dirty="0" smtClean="0">
                <a:hlinkClick r:id="rId4" action="ppaction://hlinksldjump"/>
              </a:rPr>
              <a:t>Day 2</a:t>
            </a:r>
            <a:endParaRPr lang="en-US" dirty="0" smtClean="0"/>
          </a:p>
          <a:p>
            <a:r>
              <a:rPr lang="en-US" dirty="0" smtClean="0">
                <a:hlinkClick r:id="rId5" action="ppaction://hlinksldjump"/>
              </a:rPr>
              <a:t>Day 3</a:t>
            </a:r>
            <a:endParaRPr lang="en-US" dirty="0" smtClean="0"/>
          </a:p>
          <a:p>
            <a:r>
              <a:rPr lang="en-US" dirty="0" smtClean="0">
                <a:hlinkClick r:id="rId6" action="ppaction://hlinksldjump"/>
              </a:rPr>
              <a:t>Day 4</a:t>
            </a:r>
            <a:endParaRPr lang="en-US" dirty="0" smtClean="0"/>
          </a:p>
          <a:p>
            <a:r>
              <a:rPr lang="en-US" dirty="0" smtClean="0">
                <a:hlinkClick r:id="rId7" action="ppaction://hlinksldjump"/>
              </a:rPr>
              <a:t>Day 5</a:t>
            </a:r>
            <a:endParaRPr lang="en-US" dirty="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Making Predictions</a:t>
            </a:r>
            <a:r>
              <a:rPr lang="en-US" dirty="0" smtClean="0"/>
              <a:t/>
            </a:r>
            <a:br>
              <a:rPr lang="en-US" dirty="0" smtClean="0"/>
            </a:br>
            <a:r>
              <a:rPr lang="en-US" sz="3111" dirty="0" smtClean="0"/>
              <a:t>We will use story events and what we know to predict what a character will do in a new situation</a:t>
            </a:r>
            <a:endParaRPr lang="en-US" sz="3111" dirty="0"/>
          </a:p>
        </p:txBody>
      </p:sp>
      <p:sp>
        <p:nvSpPr>
          <p:cNvPr id="3" name="Text Placeholder 2"/>
          <p:cNvSpPr>
            <a:spLocks noGrp="1"/>
          </p:cNvSpPr>
          <p:nvPr>
            <p:ph type="body" idx="1"/>
          </p:nvPr>
        </p:nvSpPr>
        <p:spPr/>
        <p:txBody>
          <a:bodyPr/>
          <a:lstStyle/>
          <a:p>
            <a:r>
              <a:rPr lang="en-US" dirty="0" smtClean="0"/>
              <a:t>Example</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“According to the World Wildlife Federation, one-quarter of the world’s coral reefs have been damaged beyond repair, and two-thirds more are seriously threatened.  Urgent action is needed!”</a:t>
            </a:r>
          </a:p>
          <a:p>
            <a:r>
              <a:rPr lang="en-US" dirty="0" smtClean="0"/>
              <a:t>What can you </a:t>
            </a:r>
            <a:r>
              <a:rPr lang="en-US" u="sng" dirty="0" smtClean="0"/>
              <a:t>predict</a:t>
            </a:r>
            <a:r>
              <a:rPr lang="en-US" dirty="0" smtClean="0"/>
              <a:t> about the future of the world’s reefs?</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Making </a:t>
            </a:r>
            <a:r>
              <a:rPr lang="en-US" u="sng" dirty="0" smtClean="0"/>
              <a:t>predictions</a:t>
            </a:r>
            <a:r>
              <a:rPr lang="en-US" dirty="0" smtClean="0"/>
              <a:t> can help you understand what you read.</a:t>
            </a:r>
          </a:p>
          <a:p>
            <a:r>
              <a:rPr lang="en-US" dirty="0" smtClean="0"/>
              <a:t>Making </a:t>
            </a:r>
            <a:r>
              <a:rPr lang="en-US" u="sng" dirty="0" smtClean="0"/>
              <a:t>predictions</a:t>
            </a:r>
            <a:r>
              <a:rPr lang="en-US" dirty="0" smtClean="0"/>
              <a:t> can help you understand nonfiction text as well.</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slide(fromBottom)">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slide(fromBottom)">
                                      <p:cBhvr>
                                        <p:cTn id="2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Making Predictions</a:t>
            </a:r>
            <a:r>
              <a:rPr lang="en-US" dirty="0" smtClean="0"/>
              <a:t/>
            </a:r>
            <a:br>
              <a:rPr lang="en-US" dirty="0" smtClean="0"/>
            </a:br>
            <a:r>
              <a:rPr lang="en-US" sz="3111" dirty="0" smtClean="0"/>
              <a:t>We will use story events and what we know to predict what a character will do in a new situation</a:t>
            </a:r>
            <a:endParaRPr lang="en-US" sz="3111"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Think about facts and details given by the author.</a:t>
            </a:r>
          </a:p>
          <a:p>
            <a:r>
              <a:rPr lang="en-US" dirty="0" smtClean="0"/>
              <a:t>Look for clues in illustrations.</a:t>
            </a:r>
          </a:p>
          <a:p>
            <a:r>
              <a:rPr lang="en-US" dirty="0" smtClean="0"/>
              <a:t>Think about what you know from your own experiences.</a:t>
            </a:r>
          </a:p>
          <a:p>
            <a:r>
              <a:rPr lang="en-US" dirty="0" smtClean="0"/>
              <a:t>Use this information to </a:t>
            </a:r>
            <a:r>
              <a:rPr lang="en-US" u="sng" dirty="0" smtClean="0"/>
              <a:t>predict</a:t>
            </a:r>
            <a:r>
              <a:rPr lang="en-US" dirty="0" smtClean="0"/>
              <a:t> what might happen next.</a:t>
            </a:r>
            <a:endParaRPr lang="en-US" dirty="0"/>
          </a:p>
        </p:txBody>
      </p:sp>
      <p:sp>
        <p:nvSpPr>
          <p:cNvPr id="5" name="Text Placeholder 4"/>
          <p:cNvSpPr>
            <a:spLocks noGrp="1"/>
          </p:cNvSpPr>
          <p:nvPr>
            <p:ph type="body" sz="quarter" idx="3"/>
          </p:nvPr>
        </p:nvSpPr>
        <p:spPr/>
        <p:txBody>
          <a:bodyPr/>
          <a:lstStyle/>
          <a:p>
            <a:r>
              <a:rPr lang="en-US" dirty="0" smtClean="0"/>
              <a:t>Guided Practice</a:t>
            </a:r>
            <a:endParaRPr lang="en-US" dirty="0"/>
          </a:p>
        </p:txBody>
      </p:sp>
      <p:sp>
        <p:nvSpPr>
          <p:cNvPr id="6" name="Content Placeholder 5"/>
          <p:cNvSpPr>
            <a:spLocks noGrp="1"/>
          </p:cNvSpPr>
          <p:nvPr>
            <p:ph sz="quarter" idx="4"/>
          </p:nvPr>
        </p:nvSpPr>
        <p:spPr/>
        <p:txBody>
          <a:bodyPr>
            <a:normAutofit fontScale="92500" lnSpcReduction="10000"/>
          </a:bodyPr>
          <a:lstStyle/>
          <a:p>
            <a:pPr>
              <a:buNone/>
            </a:pPr>
            <a:r>
              <a:rPr lang="en-US" u="sng" dirty="0" smtClean="0"/>
              <a:t>I do</a:t>
            </a:r>
            <a:r>
              <a:rPr lang="en-US" dirty="0" smtClean="0"/>
              <a:t>:</a:t>
            </a:r>
            <a:endParaRPr lang="en-US" u="sng" dirty="0" smtClean="0"/>
          </a:p>
          <a:p>
            <a:pPr lvl="1"/>
            <a:r>
              <a:rPr lang="en-US" dirty="0" smtClean="0"/>
              <a:t>Boxing is a popular sport.  However, some doctors believe that the hits received by boxers in the ring might lead to serious conditions such as Parkinson’s disease.  In fact, the American Medical Association has supported a complete ban on the sport of boxing.</a:t>
            </a:r>
          </a:p>
          <a:p>
            <a:pPr lvl="1"/>
            <a:r>
              <a:rPr lang="en-US" dirty="0" smtClean="0"/>
              <a:t>What can you </a:t>
            </a:r>
            <a:r>
              <a:rPr lang="en-US" u="sng" dirty="0" smtClean="0"/>
              <a:t>predict </a:t>
            </a:r>
            <a:r>
              <a:rPr lang="en-US" dirty="0" smtClean="0"/>
              <a:t>about the future of boxing after reading this information?</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slide(fromBottom)">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slide(fromBottom)">
                                      <p:cBhvr>
                                        <p:cTn id="27" dur="500"/>
                                        <p:tgtEl>
                                          <p:spTgt spid="6">
                                            <p:txEl>
                                              <p:pRg st="0" end="0"/>
                                            </p:txEl>
                                          </p:spTgt>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slide(fromBottom)">
                                      <p:cBhvr>
                                        <p:cTn id="30" dur="500"/>
                                        <p:tgtEl>
                                          <p:spTgt spid="6">
                                            <p:txEl>
                                              <p:pRg st="1" end="1"/>
                                            </p:txEl>
                                          </p:spTgt>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slide(fromBottom)">
                                      <p:cBhvr>
                                        <p:cTn id="3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Making Predictions</a:t>
            </a:r>
            <a:r>
              <a:rPr lang="en-US" dirty="0" smtClean="0"/>
              <a:t/>
            </a:r>
            <a:br>
              <a:rPr lang="en-US" dirty="0" smtClean="0"/>
            </a:br>
            <a:r>
              <a:rPr lang="en-US" sz="3111" dirty="0" smtClean="0"/>
              <a:t>We will use story events and what we know to predict what a character will do in a new situation</a:t>
            </a:r>
            <a:endParaRPr lang="en-US" sz="3111" dirty="0"/>
          </a:p>
        </p:txBody>
      </p:sp>
      <p:sp>
        <p:nvSpPr>
          <p:cNvPr id="3" name="Content Placeholder 2"/>
          <p:cNvSpPr>
            <a:spLocks noGrp="1"/>
          </p:cNvSpPr>
          <p:nvPr>
            <p:ph sz="half" idx="1"/>
          </p:nvPr>
        </p:nvSpPr>
        <p:spPr/>
        <p:txBody>
          <a:bodyPr>
            <a:normAutofit fontScale="85000" lnSpcReduction="10000"/>
          </a:bodyPr>
          <a:lstStyle/>
          <a:p>
            <a:r>
              <a:rPr lang="en-US" u="sng" dirty="0" smtClean="0"/>
              <a:t>We do</a:t>
            </a:r>
            <a:r>
              <a:rPr lang="en-US" dirty="0" smtClean="0"/>
              <a:t>:</a:t>
            </a:r>
          </a:p>
          <a:p>
            <a:pPr lvl="1"/>
            <a:r>
              <a:rPr lang="en-US" dirty="0" smtClean="0"/>
              <a:t>Joe is terrified of spiders.  As he sits at his desk, a small spider creeps across his desk.</a:t>
            </a:r>
          </a:p>
          <a:p>
            <a:pPr lvl="1"/>
            <a:r>
              <a:rPr lang="en-US" dirty="0" smtClean="0"/>
              <a:t>What do you predict Joe will do?</a:t>
            </a:r>
          </a:p>
          <a:p>
            <a:r>
              <a:rPr lang="en-US" u="sng" dirty="0" smtClean="0"/>
              <a:t>You do</a:t>
            </a:r>
            <a:r>
              <a:rPr lang="en-US" dirty="0" smtClean="0"/>
              <a:t>:</a:t>
            </a:r>
          </a:p>
          <a:p>
            <a:pPr lvl="1"/>
            <a:r>
              <a:rPr lang="en-US" dirty="0" smtClean="0"/>
              <a:t>Renee always does well on her math tests.  She studied for 2 hours last night to prepare. </a:t>
            </a:r>
          </a:p>
          <a:p>
            <a:pPr lvl="1"/>
            <a:r>
              <a:rPr lang="en-US" dirty="0" smtClean="0"/>
              <a:t>How do you predict Renee will do on her test?</a:t>
            </a:r>
            <a:endParaRPr lang="en-US" dirty="0"/>
          </a:p>
        </p:txBody>
      </p:sp>
      <p:sp>
        <p:nvSpPr>
          <p:cNvPr id="4" name="Content Placeholder 3"/>
          <p:cNvSpPr>
            <a:spLocks noGrp="1"/>
          </p:cNvSpPr>
          <p:nvPr>
            <p:ph sz="half" idx="2"/>
          </p:nvPr>
        </p:nvSpPr>
        <p:spPr/>
        <p:txBody>
          <a:bodyPr>
            <a:normAutofit fontScale="85000" lnSpcReduction="10000"/>
          </a:bodyPr>
          <a:lstStyle/>
          <a:p>
            <a:r>
              <a:rPr lang="en-US" u="sng" dirty="0" smtClean="0"/>
              <a:t>Closure</a:t>
            </a:r>
            <a:r>
              <a:rPr lang="en-US" dirty="0" smtClean="0"/>
              <a:t>:</a:t>
            </a:r>
          </a:p>
          <a:p>
            <a:pPr lvl="1"/>
            <a:r>
              <a:rPr lang="en-US" dirty="0" smtClean="0"/>
              <a:t>What does it mean to make a </a:t>
            </a:r>
            <a:r>
              <a:rPr lang="en-US" u="sng" dirty="0" smtClean="0"/>
              <a:t>prediction</a:t>
            </a:r>
            <a:r>
              <a:rPr lang="en-US" dirty="0" smtClean="0"/>
              <a:t>?</a:t>
            </a:r>
          </a:p>
          <a:p>
            <a:pPr lvl="1"/>
            <a:r>
              <a:rPr lang="en-US" dirty="0" smtClean="0"/>
              <a:t>What are the steps for making a </a:t>
            </a:r>
            <a:r>
              <a:rPr lang="en-US" u="sng" dirty="0" smtClean="0"/>
              <a:t>prediction</a:t>
            </a:r>
            <a:r>
              <a:rPr lang="en-US" dirty="0" smtClean="0"/>
              <a:t>?</a:t>
            </a:r>
          </a:p>
          <a:p>
            <a:r>
              <a:rPr lang="en-US" u="sng" dirty="0" smtClean="0"/>
              <a:t>Independent Practice</a:t>
            </a:r>
            <a:r>
              <a:rPr lang="en-US" dirty="0" smtClean="0"/>
              <a:t>:</a:t>
            </a:r>
          </a:p>
          <a:p>
            <a:pPr lvl="1"/>
            <a:r>
              <a:rPr lang="en-US" dirty="0" smtClean="0"/>
              <a:t>After reading segment 1, what </a:t>
            </a:r>
            <a:r>
              <a:rPr lang="en-US" u="sng" dirty="0" smtClean="0"/>
              <a:t>predictions</a:t>
            </a:r>
            <a:r>
              <a:rPr lang="en-US" dirty="0" smtClean="0"/>
              <a:t> can you make about how Manuel will do in the talent show?</a:t>
            </a:r>
          </a:p>
          <a:p>
            <a:pPr lvl="1"/>
            <a:r>
              <a:rPr lang="en-US" dirty="0" smtClean="0"/>
              <a:t>What story clues can help you make a </a:t>
            </a:r>
            <a:r>
              <a:rPr lang="en-US" u="sng" dirty="0" smtClean="0"/>
              <a:t>prediction</a:t>
            </a:r>
            <a:r>
              <a:rPr lang="en-US" dirty="0" smtClean="0"/>
              <a:t>?</a:t>
            </a:r>
            <a:endParaRPr lang="en-US" dirty="0"/>
          </a:p>
        </p:txBody>
      </p:sp>
      <p:sp>
        <p:nvSpPr>
          <p:cNvPr id="5" name="TextBox 4"/>
          <p:cNvSpPr txBox="1"/>
          <p:nvPr/>
        </p:nvSpPr>
        <p:spPr>
          <a:xfrm>
            <a:off x="5095704" y="6412675"/>
            <a:ext cx="3591096"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slide(fromBottom)">
                                      <p:cBhvr>
                                        <p:cTn id="29" dur="500"/>
                                        <p:tgtEl>
                                          <p:spTgt spid="4">
                                            <p:txEl>
                                              <p:pRg st="0" end="0"/>
                                            </p:txEl>
                                          </p:spTgt>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slide(fromBottom)">
                                      <p:cBhvr>
                                        <p:cTn id="32" dur="500"/>
                                        <p:tgtEl>
                                          <p:spTgt spid="4">
                                            <p:txEl>
                                              <p:pRg st="1" end="1"/>
                                            </p:txEl>
                                          </p:spTgt>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slide(fromBottom)">
                                      <p:cBhvr>
                                        <p:cTn id="35" dur="500"/>
                                        <p:tgtEl>
                                          <p:spTgt spid="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slide(fromBottom)">
                                      <p:cBhvr>
                                        <p:cTn id="40" dur="500"/>
                                        <p:tgtEl>
                                          <p:spTgt spid="4">
                                            <p:txEl>
                                              <p:pRg st="3" end="3"/>
                                            </p:txEl>
                                          </p:spTgt>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Effect transition="in" filter="slide(fromBottom)">
                                      <p:cBhvr>
                                        <p:cTn id="43" dur="500"/>
                                        <p:tgtEl>
                                          <p:spTgt spid="4">
                                            <p:txEl>
                                              <p:pRg st="4" end="4"/>
                                            </p:txEl>
                                          </p:spTgt>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4">
                                            <p:txEl>
                                              <p:pRg st="5" end="5"/>
                                            </p:txEl>
                                          </p:spTgt>
                                        </p:tgtEl>
                                        <p:attrNameLst>
                                          <p:attrName>style.visibility</p:attrName>
                                        </p:attrNameLst>
                                      </p:cBhvr>
                                      <p:to>
                                        <p:strVal val="visible"/>
                                      </p:to>
                                    </p:set>
                                    <p:animEffect transition="in" filter="slide(fromBottom)">
                                      <p:cBhvr>
                                        <p:cTn id="46" dur="500"/>
                                        <p:tgtEl>
                                          <p:spTgt spid="4">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slide(fromBottom)">
                                      <p:cBhvr>
                                        <p:cTn id="5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Daily Language Practice</a:t>
            </a:r>
            <a:r>
              <a:rPr lang="en-US" dirty="0" smtClean="0"/>
              <a:t/>
            </a:r>
            <a:br>
              <a:rPr lang="en-US" dirty="0" smtClean="0"/>
            </a:br>
            <a:r>
              <a:rPr lang="en-US" sz="2667" dirty="0" smtClean="0"/>
              <a:t>We will proofread and correct sentences with grammar and spelling errors</a:t>
            </a:r>
            <a:endParaRPr lang="en-US" sz="2667" dirty="0"/>
          </a:p>
        </p:txBody>
      </p:sp>
      <p:sp>
        <p:nvSpPr>
          <p:cNvPr id="3" name="Content Placeholder 2"/>
          <p:cNvSpPr>
            <a:spLocks noGrp="1"/>
          </p:cNvSpPr>
          <p:nvPr>
            <p:ph idx="1"/>
          </p:nvPr>
        </p:nvSpPr>
        <p:spPr/>
        <p:txBody>
          <a:bodyPr/>
          <a:lstStyle/>
          <a:p>
            <a:endParaRPr lang="en-US" dirty="0" smtClean="0"/>
          </a:p>
          <a:p>
            <a:r>
              <a:rPr lang="en-US" dirty="0" smtClean="0"/>
              <a:t>Did you see the </a:t>
            </a:r>
            <a:r>
              <a:rPr lang="en-US" dirty="0" err="1" smtClean="0"/>
              <a:t>howk</a:t>
            </a:r>
            <a:r>
              <a:rPr lang="en-US" dirty="0" smtClean="0"/>
              <a:t> hunting for </a:t>
            </a:r>
            <a:r>
              <a:rPr lang="en-US" dirty="0" err="1" smtClean="0"/>
              <a:t>mouses</a:t>
            </a:r>
            <a:r>
              <a:rPr lang="en-US" dirty="0" smtClean="0"/>
              <a:t>?</a:t>
            </a:r>
          </a:p>
          <a:p>
            <a:endParaRPr lang="en-US" dirty="0" smtClean="0"/>
          </a:p>
          <a:p>
            <a:r>
              <a:rPr lang="en-US" dirty="0" smtClean="0"/>
              <a:t>Why did you </a:t>
            </a:r>
            <a:r>
              <a:rPr lang="en-US" dirty="0" err="1" smtClean="0"/>
              <a:t>skowl</a:t>
            </a:r>
            <a:r>
              <a:rPr lang="en-US" dirty="0" smtClean="0"/>
              <a:t> at me</a:t>
            </a:r>
          </a:p>
          <a:p>
            <a:endParaRPr lang="en-US" dirty="0" smtClean="0"/>
          </a:p>
          <a:p>
            <a:r>
              <a:rPr lang="en-US" dirty="0" smtClean="0"/>
              <a:t>Aunt Joys birds birds are very </a:t>
            </a:r>
            <a:r>
              <a:rPr lang="en-US" dirty="0" err="1" smtClean="0"/>
              <a:t>noysee</a:t>
            </a:r>
            <a:r>
              <a:rPr lang="en-US" dirty="0" smtClean="0"/>
              <a:t>.</a:t>
            </a:r>
            <a:endParaRPr lang="en-US" dirty="0"/>
          </a:p>
        </p:txBody>
      </p:sp>
      <p:sp>
        <p:nvSpPr>
          <p:cNvPr id="4" name="TextBox 3"/>
          <p:cNvSpPr txBox="1"/>
          <p:nvPr/>
        </p:nvSpPr>
        <p:spPr>
          <a:xfrm>
            <a:off x="5359007" y="6381696"/>
            <a:ext cx="3327793"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 Verb Review</a:t>
            </a:r>
            <a:br>
              <a:rPr lang="en-US" dirty="0" smtClean="0"/>
            </a:br>
            <a:r>
              <a:rPr lang="en-US" dirty="0" smtClean="0"/>
              <a:t>We will identify action verbs</a:t>
            </a:r>
            <a:endParaRPr lang="en-US" dirty="0"/>
          </a:p>
        </p:txBody>
      </p:sp>
      <p:sp>
        <p:nvSpPr>
          <p:cNvPr id="3" name="Content Placeholder 2"/>
          <p:cNvSpPr>
            <a:spLocks noGrp="1"/>
          </p:cNvSpPr>
          <p:nvPr>
            <p:ph idx="1"/>
          </p:nvPr>
        </p:nvSpPr>
        <p:spPr/>
        <p:txBody>
          <a:bodyPr>
            <a:normAutofit fontScale="85000" lnSpcReduction="10000"/>
          </a:bodyPr>
          <a:lstStyle/>
          <a:p>
            <a:r>
              <a:rPr lang="en-US" u="sng" dirty="0" smtClean="0"/>
              <a:t>Action verb</a:t>
            </a:r>
            <a:r>
              <a:rPr lang="en-US" dirty="0" smtClean="0"/>
              <a:t>: tells what the subject does or did</a:t>
            </a:r>
          </a:p>
          <a:p>
            <a:r>
              <a:rPr lang="en-US" u="sng" dirty="0" smtClean="0"/>
              <a:t>Identify the action verbs in the following sentences</a:t>
            </a:r>
          </a:p>
          <a:p>
            <a:pPr lvl="1"/>
            <a:r>
              <a:rPr lang="en-US" dirty="0" smtClean="0"/>
              <a:t>Manuel lifted his arm in response to a call for volunteers.</a:t>
            </a:r>
          </a:p>
          <a:p>
            <a:pPr lvl="1"/>
            <a:r>
              <a:rPr lang="en-US" dirty="0" smtClean="0"/>
              <a:t>He snaked around the stage during his performance.</a:t>
            </a:r>
          </a:p>
          <a:p>
            <a:pPr lvl="1"/>
            <a:r>
              <a:rPr lang="en-US" dirty="0" smtClean="0"/>
              <a:t>Some girls shrieked at his fancy moves.</a:t>
            </a:r>
          </a:p>
          <a:p>
            <a:pPr lvl="1"/>
            <a:r>
              <a:rPr lang="en-US" dirty="0" smtClean="0"/>
              <a:t>The broken record shocked Manuel.</a:t>
            </a:r>
          </a:p>
          <a:p>
            <a:pPr lvl="1"/>
            <a:r>
              <a:rPr lang="en-US" dirty="0" smtClean="0"/>
              <a:t>He anticipated a negative reaction from the crowd.</a:t>
            </a:r>
          </a:p>
          <a:p>
            <a:pPr lvl="1"/>
            <a:r>
              <a:rPr lang="en-US" dirty="0" smtClean="0"/>
              <a:t>The audience clapped wildly at the end of his performance.</a:t>
            </a:r>
          </a:p>
          <a:p>
            <a:r>
              <a:rPr lang="en-US" dirty="0" smtClean="0"/>
              <a:t>Practice book pg. 93</a:t>
            </a:r>
          </a:p>
        </p:txBody>
      </p:sp>
      <p:sp>
        <p:nvSpPr>
          <p:cNvPr id="4" name="TextBox 3"/>
          <p:cNvSpPr txBox="1"/>
          <p:nvPr/>
        </p:nvSpPr>
        <p:spPr>
          <a:xfrm>
            <a:off x="6025011" y="6304002"/>
            <a:ext cx="2661789"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slide(fromBottom)">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slide(fromBottom)">
                                      <p:cBhvr>
                                        <p:cTn id="35" dur="5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slide(fromBottom)">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 Schedule</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Reading</a:t>
            </a:r>
          </a:p>
          <a:p>
            <a:pPr lvl="1"/>
            <a:r>
              <a:rPr lang="en-US" dirty="0" smtClean="0"/>
              <a:t>Segment 2 (172-175)</a:t>
            </a:r>
          </a:p>
          <a:p>
            <a:pPr lvl="1"/>
            <a:r>
              <a:rPr lang="en-US" dirty="0" smtClean="0"/>
              <a:t>Story Structure</a:t>
            </a:r>
          </a:p>
          <a:p>
            <a:pPr lvl="2"/>
            <a:r>
              <a:rPr lang="en-US" dirty="0" smtClean="0"/>
              <a:t>Practice book pg. 84</a:t>
            </a:r>
          </a:p>
          <a:p>
            <a:pPr lvl="1"/>
            <a:r>
              <a:rPr lang="en-US" dirty="0" smtClean="0"/>
              <a:t>Comprehension questions (176)</a:t>
            </a:r>
          </a:p>
          <a:p>
            <a:pPr lvl="2"/>
            <a:r>
              <a:rPr lang="en-US" dirty="0" smtClean="0"/>
              <a:t>Practice book pg. 85</a:t>
            </a:r>
          </a:p>
          <a:p>
            <a:pPr lvl="1"/>
            <a:r>
              <a:rPr lang="en-US" dirty="0" smtClean="0"/>
              <a:t>Vocabulary</a:t>
            </a:r>
          </a:p>
          <a:p>
            <a:pPr lvl="2"/>
            <a:r>
              <a:rPr lang="en-US" dirty="0" smtClean="0"/>
              <a:t>Practice book pg. 83</a:t>
            </a:r>
          </a:p>
          <a:p>
            <a:r>
              <a:rPr lang="en-US" dirty="0" smtClean="0"/>
              <a:t>Word work</a:t>
            </a:r>
          </a:p>
          <a:p>
            <a:pPr lvl="1"/>
            <a:r>
              <a:rPr lang="en-US" dirty="0" smtClean="0">
                <a:hlinkClick r:id="rId2" action="ppaction://hlinksldjump"/>
              </a:rPr>
              <a:t>Roots </a:t>
            </a:r>
            <a:r>
              <a:rPr lang="en-US" i="1" dirty="0" smtClean="0">
                <a:hlinkClick r:id="rId2" action="ppaction://hlinksldjump"/>
              </a:rPr>
              <a:t>spec/</a:t>
            </a:r>
            <a:r>
              <a:rPr lang="en-US" i="1" dirty="0" err="1" smtClean="0">
                <a:hlinkClick r:id="rId2" action="ppaction://hlinksldjump"/>
              </a:rPr>
              <a:t>t</a:t>
            </a:r>
            <a:r>
              <a:rPr lang="en-US" dirty="0" smtClean="0">
                <a:hlinkClick r:id="rId2" action="ppaction://hlinksldjump"/>
              </a:rPr>
              <a:t> and </a:t>
            </a:r>
            <a:r>
              <a:rPr lang="en-US" i="1" dirty="0" smtClean="0">
                <a:hlinkClick r:id="rId2" action="ppaction://hlinksldjump"/>
              </a:rPr>
              <a:t>opt</a:t>
            </a:r>
            <a:endParaRPr lang="en-US" i="1" dirty="0" smtClean="0"/>
          </a:p>
          <a:p>
            <a:pPr lvl="1"/>
            <a:r>
              <a:rPr lang="en-US" dirty="0" smtClean="0"/>
              <a:t>Spelling</a:t>
            </a:r>
          </a:p>
          <a:p>
            <a:pPr lvl="2"/>
            <a:r>
              <a:rPr lang="en-US" dirty="0" smtClean="0"/>
              <a:t>Practice book pg. 89</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Writing and Language</a:t>
            </a:r>
          </a:p>
          <a:p>
            <a:pPr lvl="1"/>
            <a:r>
              <a:rPr lang="en-US" dirty="0" smtClean="0">
                <a:hlinkClick r:id="rId3" action="ppaction://hlinksldjump"/>
              </a:rPr>
              <a:t>Daily Language Practice</a:t>
            </a:r>
            <a:endParaRPr lang="en-US" dirty="0" smtClean="0"/>
          </a:p>
          <a:p>
            <a:pPr lvl="1"/>
            <a:r>
              <a:rPr lang="en-US" dirty="0" smtClean="0">
                <a:hlinkClick r:id="rId4" action="ppaction://hlinksldjump"/>
              </a:rPr>
              <a:t>Writing a summary</a:t>
            </a:r>
            <a:endParaRPr lang="en-US" dirty="0"/>
          </a:p>
        </p:txBody>
      </p:sp>
      <p:sp>
        <p:nvSpPr>
          <p:cNvPr id="5" name="TextBox 4"/>
          <p:cNvSpPr txBox="1"/>
          <p:nvPr/>
        </p:nvSpPr>
        <p:spPr>
          <a:xfrm>
            <a:off x="6489665" y="6505613"/>
            <a:ext cx="2229697" cy="369332"/>
          </a:xfrm>
          <a:prstGeom prst="rect">
            <a:avLst/>
          </a:prstGeom>
          <a:noFill/>
        </p:spPr>
        <p:txBody>
          <a:bodyPr wrap="none" rtlCol="0">
            <a:spAutoFit/>
          </a:bodyPr>
          <a:lstStyle/>
          <a:p>
            <a:r>
              <a:rPr lang="en-US" dirty="0" smtClean="0">
                <a:hlinkClick r:id="rId5" action="ppaction://hlinksldjump"/>
              </a:rPr>
              <a:t>Back to “La </a:t>
            </a:r>
            <a:r>
              <a:rPr lang="en-US" dirty="0" err="1" smtClean="0">
                <a:hlinkClick r:id="rId5" action="ppaction://hlinksldjump"/>
              </a:rPr>
              <a:t>Bamba</a:t>
            </a:r>
            <a:r>
              <a:rPr lang="en-US" dirty="0" smtClean="0">
                <a:hlinkClick r:id="rId5" action="ppaction://hlinksldjump"/>
              </a:rPr>
              <a:t>”</a:t>
            </a:r>
            <a:endParaRPr lang="en-US"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Roots </a:t>
            </a:r>
            <a:r>
              <a:rPr lang="en-US" i="1" dirty="0" smtClean="0"/>
              <a:t>spec/</a:t>
            </a:r>
            <a:r>
              <a:rPr lang="en-US" i="1" dirty="0" err="1" smtClean="0"/>
              <a:t>t</a:t>
            </a:r>
            <a:r>
              <a:rPr lang="en-US" dirty="0" smtClean="0"/>
              <a:t> and </a:t>
            </a:r>
            <a:r>
              <a:rPr lang="en-US" i="1" dirty="0" smtClean="0"/>
              <a:t>opt</a:t>
            </a:r>
            <a:br>
              <a:rPr lang="en-US" i="1" dirty="0" smtClean="0"/>
            </a:br>
            <a:r>
              <a:rPr lang="en-US" sz="3200" dirty="0" smtClean="0"/>
              <a:t>We will identify the meaning of words </a:t>
            </a:r>
            <a:r>
              <a:rPr lang="en-US" sz="3200" dirty="0" smtClean="0"/>
              <a:t>with the roots </a:t>
            </a:r>
            <a:r>
              <a:rPr lang="en-US" sz="3200" i="1" dirty="0" smtClean="0"/>
              <a:t>spec</a:t>
            </a:r>
            <a:r>
              <a:rPr lang="en-US" sz="3200" dirty="0" smtClean="0"/>
              <a:t> and </a:t>
            </a:r>
            <a:r>
              <a:rPr lang="en-US" sz="3200" i="1" dirty="0" smtClean="0"/>
              <a:t>opt</a:t>
            </a:r>
            <a:endParaRPr lang="en-US" dirty="0"/>
          </a:p>
        </p:txBody>
      </p:sp>
      <p:sp>
        <p:nvSpPr>
          <p:cNvPr id="3" name="Content Placeholder 2"/>
          <p:cNvSpPr>
            <a:spLocks noGrp="1"/>
          </p:cNvSpPr>
          <p:nvPr>
            <p:ph sz="half" idx="1"/>
          </p:nvPr>
        </p:nvSpPr>
        <p:spPr/>
        <p:txBody>
          <a:bodyPr>
            <a:normAutofit fontScale="92500"/>
          </a:bodyPr>
          <a:lstStyle/>
          <a:p>
            <a:r>
              <a:rPr lang="en-US" u="sng" dirty="0" smtClean="0"/>
              <a:t>Prior knowledge</a:t>
            </a:r>
          </a:p>
          <a:p>
            <a:pPr lvl="1"/>
            <a:r>
              <a:rPr lang="en-US" dirty="0" smtClean="0"/>
              <a:t>What does the word </a:t>
            </a:r>
            <a:r>
              <a:rPr lang="en-US" i="1" dirty="0" smtClean="0"/>
              <a:t>respect </a:t>
            </a:r>
            <a:r>
              <a:rPr lang="en-US" dirty="0" smtClean="0"/>
              <a:t>mean?</a:t>
            </a:r>
          </a:p>
          <a:p>
            <a:pPr lvl="1"/>
            <a:r>
              <a:rPr lang="en-US" dirty="0" smtClean="0"/>
              <a:t>What does the word </a:t>
            </a:r>
            <a:r>
              <a:rPr lang="en-US" i="1" dirty="0" smtClean="0"/>
              <a:t>optometrist</a:t>
            </a:r>
            <a:r>
              <a:rPr lang="en-US" dirty="0" smtClean="0"/>
              <a:t> mean?</a:t>
            </a:r>
            <a:endParaRPr lang="en-US" dirty="0" smtClean="0"/>
          </a:p>
          <a:p>
            <a:r>
              <a:rPr lang="en-US" u="sng" dirty="0" smtClean="0"/>
              <a:t>C</a:t>
            </a:r>
            <a:r>
              <a:rPr lang="en-US" u="sng" dirty="0" smtClean="0"/>
              <a:t>oncept</a:t>
            </a:r>
          </a:p>
          <a:p>
            <a:pPr lvl="1"/>
            <a:r>
              <a:rPr lang="en-US" u="sng" dirty="0" smtClean="0"/>
              <a:t>s</a:t>
            </a:r>
            <a:r>
              <a:rPr lang="en-US" u="sng" dirty="0" smtClean="0"/>
              <a:t>pec/</a:t>
            </a:r>
            <a:r>
              <a:rPr lang="en-US" u="sng" dirty="0" err="1" smtClean="0"/>
              <a:t>t</a:t>
            </a:r>
            <a:r>
              <a:rPr lang="en-US" dirty="0" smtClean="0"/>
              <a:t>: a Latin root meaning “to look”</a:t>
            </a:r>
          </a:p>
          <a:p>
            <a:pPr lvl="1"/>
            <a:r>
              <a:rPr lang="en-US" u="sng" dirty="0" smtClean="0"/>
              <a:t>opt</a:t>
            </a:r>
            <a:r>
              <a:rPr lang="en-US" dirty="0" smtClean="0"/>
              <a:t>: a Greek root meaning “eye” </a:t>
            </a:r>
            <a:endParaRPr lang="en-US" u="sng" dirty="0"/>
          </a:p>
        </p:txBody>
      </p:sp>
      <p:sp>
        <p:nvSpPr>
          <p:cNvPr id="4" name="Content Placeholder 3"/>
          <p:cNvSpPr>
            <a:spLocks noGrp="1"/>
          </p:cNvSpPr>
          <p:nvPr>
            <p:ph sz="half" idx="2"/>
          </p:nvPr>
        </p:nvSpPr>
        <p:spPr/>
        <p:txBody>
          <a:bodyPr>
            <a:normAutofit fontScale="92500"/>
          </a:bodyPr>
          <a:lstStyle/>
          <a:p>
            <a:r>
              <a:rPr lang="en-US" u="sng" dirty="0" smtClean="0"/>
              <a:t>Example</a:t>
            </a:r>
          </a:p>
          <a:p>
            <a:pPr lvl="1"/>
            <a:r>
              <a:rPr lang="en-US" dirty="0" smtClean="0"/>
              <a:t>The audience clapped and looked at each other, wide-eyed with </a:t>
            </a:r>
            <a:r>
              <a:rPr lang="en-US" i="1" dirty="0" smtClean="0"/>
              <a:t>respect</a:t>
            </a:r>
            <a:r>
              <a:rPr lang="en-US" dirty="0" smtClean="0"/>
              <a:t>.</a:t>
            </a:r>
          </a:p>
          <a:p>
            <a:pPr lvl="1"/>
            <a:r>
              <a:rPr lang="en-US" i="1" dirty="0" smtClean="0"/>
              <a:t>Re</a:t>
            </a:r>
            <a:r>
              <a:rPr lang="en-US" i="1" u="sng" dirty="0" smtClean="0"/>
              <a:t>spect </a:t>
            </a:r>
            <a:r>
              <a:rPr lang="en-US" dirty="0" smtClean="0"/>
              <a:t> means “to look up to”</a:t>
            </a:r>
            <a:endParaRPr lang="en-US" i="1" dirty="0" smtClean="0"/>
          </a:p>
          <a:p>
            <a:r>
              <a:rPr lang="en-US" u="sng" dirty="0" smtClean="0"/>
              <a:t>Importance</a:t>
            </a:r>
          </a:p>
          <a:p>
            <a:pPr lvl="1"/>
            <a:r>
              <a:rPr lang="en-US" dirty="0" smtClean="0"/>
              <a:t>Recognizing word roots can help you figure out the meaning of words </a:t>
            </a:r>
            <a:r>
              <a:rPr lang="en-US" dirty="0" smtClean="0"/>
              <a:t>you do not recognize.</a:t>
            </a:r>
            <a:r>
              <a:rPr lang="en-US" u="sng" dirty="0" smtClean="0"/>
              <a:t> </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slide(fromBottom)">
                                      <p:cBhvr>
                                        <p:cTn id="29" dur="500"/>
                                        <p:tgtEl>
                                          <p:spTgt spid="4">
                                            <p:txEl>
                                              <p:pRg st="0" end="0"/>
                                            </p:txEl>
                                          </p:spTgt>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slide(fromBottom)">
                                      <p:cBhvr>
                                        <p:cTn id="32" dur="500"/>
                                        <p:tgtEl>
                                          <p:spTgt spid="4">
                                            <p:txEl>
                                              <p:pRg st="1" end="1"/>
                                            </p:txEl>
                                          </p:spTgt>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slide(fromBottom)">
                                      <p:cBhvr>
                                        <p:cTn id="35" dur="500"/>
                                        <p:tgtEl>
                                          <p:spTgt spid="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slide(fromBottom)">
                                      <p:cBhvr>
                                        <p:cTn id="40" dur="500"/>
                                        <p:tgtEl>
                                          <p:spTgt spid="4">
                                            <p:txEl>
                                              <p:pRg st="3" end="3"/>
                                            </p:txEl>
                                          </p:spTgt>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Effect transition="in" filter="slide(fromBottom)">
                                      <p:cBhvr>
                                        <p:cTn id="4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Roots </a:t>
            </a:r>
            <a:r>
              <a:rPr lang="en-US" sz="4000" i="1" dirty="0" smtClean="0"/>
              <a:t>spec/</a:t>
            </a:r>
            <a:r>
              <a:rPr lang="en-US" sz="4000" i="1" dirty="0" err="1" smtClean="0"/>
              <a:t>t</a:t>
            </a:r>
            <a:r>
              <a:rPr lang="en-US" sz="4000" dirty="0" smtClean="0"/>
              <a:t> and </a:t>
            </a:r>
            <a:r>
              <a:rPr lang="en-US" sz="4000" i="1" dirty="0" smtClean="0"/>
              <a:t>opt</a:t>
            </a:r>
            <a:r>
              <a:rPr lang="en-US" i="1" dirty="0" smtClean="0"/>
              <a:t/>
            </a:r>
            <a:br>
              <a:rPr lang="en-US" i="1" dirty="0" smtClean="0"/>
            </a:br>
            <a:r>
              <a:rPr lang="en-US" sz="3556" dirty="0" smtClean="0"/>
              <a:t>We will identify the meaning of words with the roots </a:t>
            </a:r>
            <a:r>
              <a:rPr lang="en-US" sz="3556" i="1" dirty="0" smtClean="0"/>
              <a:t>spec</a:t>
            </a:r>
            <a:r>
              <a:rPr lang="en-US" sz="3556" dirty="0" smtClean="0"/>
              <a:t> and </a:t>
            </a:r>
            <a:r>
              <a:rPr lang="en-US" sz="3556" i="1" dirty="0" smtClean="0"/>
              <a:t>opt</a:t>
            </a:r>
            <a:endParaRPr lang="en-US" sz="3556"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lstStyle/>
          <a:p>
            <a:r>
              <a:rPr lang="en-US" dirty="0" smtClean="0"/>
              <a:t>Highlight the word root</a:t>
            </a:r>
          </a:p>
          <a:p>
            <a:r>
              <a:rPr lang="en-US" dirty="0" smtClean="0"/>
              <a:t>Look at the prefix and the suffix</a:t>
            </a:r>
          </a:p>
          <a:p>
            <a:pPr lvl="1"/>
            <a:r>
              <a:rPr lang="en-US" dirty="0" smtClean="0"/>
              <a:t>What do they mean?</a:t>
            </a:r>
          </a:p>
          <a:p>
            <a:r>
              <a:rPr lang="en-US" dirty="0" smtClean="0"/>
              <a:t>Use context clues to help define the word.</a:t>
            </a:r>
            <a:endParaRPr lang="en-US" dirty="0"/>
          </a:p>
        </p:txBody>
      </p:sp>
      <p:sp>
        <p:nvSpPr>
          <p:cNvPr id="5" name="Text Placeholder 4"/>
          <p:cNvSpPr>
            <a:spLocks noGrp="1"/>
          </p:cNvSpPr>
          <p:nvPr>
            <p:ph type="body" sz="quarter" idx="3"/>
          </p:nvPr>
        </p:nvSpPr>
        <p:spPr/>
        <p:txBody>
          <a:bodyPr/>
          <a:lstStyle/>
          <a:p>
            <a:r>
              <a:rPr lang="en-US" dirty="0" smtClean="0"/>
              <a:t>Guided Practice</a:t>
            </a:r>
            <a:endParaRPr lang="en-US" dirty="0"/>
          </a:p>
        </p:txBody>
      </p:sp>
      <p:sp>
        <p:nvSpPr>
          <p:cNvPr id="6" name="Content Placeholder 5"/>
          <p:cNvSpPr>
            <a:spLocks noGrp="1"/>
          </p:cNvSpPr>
          <p:nvPr>
            <p:ph sz="quarter" idx="4"/>
          </p:nvPr>
        </p:nvSpPr>
        <p:spPr/>
        <p:txBody>
          <a:bodyPr>
            <a:normAutofit lnSpcReduction="10000"/>
          </a:bodyPr>
          <a:lstStyle/>
          <a:p>
            <a:r>
              <a:rPr lang="en-US" u="sng" dirty="0" smtClean="0"/>
              <a:t>I do</a:t>
            </a:r>
          </a:p>
          <a:p>
            <a:pPr lvl="1"/>
            <a:r>
              <a:rPr lang="en-US" dirty="0" smtClean="0"/>
              <a:t>Elena took a </a:t>
            </a:r>
            <a:r>
              <a:rPr lang="en-US" u="sng" dirty="0" smtClean="0"/>
              <a:t>retrospective</a:t>
            </a:r>
            <a:r>
              <a:rPr lang="en-US" dirty="0" smtClean="0"/>
              <a:t> of the artist’s work.</a:t>
            </a:r>
          </a:p>
          <a:p>
            <a:r>
              <a:rPr lang="en-US" u="sng" dirty="0" smtClean="0"/>
              <a:t>We do</a:t>
            </a:r>
          </a:p>
          <a:p>
            <a:pPr lvl="1"/>
            <a:r>
              <a:rPr lang="en-US" dirty="0" smtClean="0"/>
              <a:t>The magician performed an </a:t>
            </a:r>
            <a:r>
              <a:rPr lang="en-US" u="sng" dirty="0" smtClean="0"/>
              <a:t>optical</a:t>
            </a:r>
            <a:r>
              <a:rPr lang="en-US" i="1" dirty="0" smtClean="0"/>
              <a:t> </a:t>
            </a:r>
            <a:r>
              <a:rPr lang="en-US" dirty="0" smtClean="0"/>
              <a:t>illusion, which tricked his audience.</a:t>
            </a:r>
          </a:p>
          <a:p>
            <a:r>
              <a:rPr lang="en-US" u="sng" dirty="0" smtClean="0"/>
              <a:t>You do</a:t>
            </a:r>
          </a:p>
          <a:p>
            <a:pPr lvl="1"/>
            <a:r>
              <a:rPr lang="en-US" dirty="0" smtClean="0"/>
              <a:t>The rowdy </a:t>
            </a:r>
            <a:r>
              <a:rPr lang="en-US" u="sng" dirty="0" smtClean="0"/>
              <a:t>spectators</a:t>
            </a:r>
            <a:r>
              <a:rPr lang="en-US" dirty="0" smtClean="0"/>
              <a:t> cheered when their team scored the winning goal.</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lide(fromBottom)">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slide(fromBottom)">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slide(fromBottom)">
                                      <p:cBhvr>
                                        <p:cTn id="25" dur="500"/>
                                        <p:tgtEl>
                                          <p:spTgt spid="6">
                                            <p:txEl>
                                              <p:pRg st="0" end="0"/>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slide(fromBottom)">
                                      <p:cBhvr>
                                        <p:cTn id="28" dur="500"/>
                                        <p:tgtEl>
                                          <p:spTgt spid="6">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slide(fromBottom)">
                                      <p:cBhvr>
                                        <p:cTn id="33" dur="500"/>
                                        <p:tgtEl>
                                          <p:spTgt spid="6">
                                            <p:txEl>
                                              <p:pRg st="2" end="2"/>
                                            </p:txEl>
                                          </p:spTgt>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Effect transition="in" filter="slide(fromBottom)">
                                      <p:cBhvr>
                                        <p:cTn id="36" dur="500"/>
                                        <p:tgtEl>
                                          <p:spTgt spid="6">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Effect transition="in" filter="slide(fromBottom)">
                                      <p:cBhvr>
                                        <p:cTn id="41" dur="500"/>
                                        <p:tgtEl>
                                          <p:spTgt spid="6">
                                            <p:txEl>
                                              <p:pRg st="4" end="4"/>
                                            </p:txEl>
                                          </p:spTgt>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slide(fromBottom)">
                                      <p:cBhvr>
                                        <p:cTn id="44"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Roots </a:t>
            </a:r>
            <a:r>
              <a:rPr lang="en-US" sz="4000" i="1" dirty="0" smtClean="0"/>
              <a:t>spec/</a:t>
            </a:r>
            <a:r>
              <a:rPr lang="en-US" sz="4000" i="1" dirty="0" err="1" smtClean="0"/>
              <a:t>t</a:t>
            </a:r>
            <a:r>
              <a:rPr lang="en-US" sz="4000" dirty="0" smtClean="0"/>
              <a:t> and </a:t>
            </a:r>
            <a:r>
              <a:rPr lang="en-US" sz="4000" i="1" dirty="0" smtClean="0"/>
              <a:t>opt</a:t>
            </a:r>
            <a:r>
              <a:rPr lang="en-US" i="1" dirty="0" smtClean="0"/>
              <a:t/>
            </a:r>
            <a:br>
              <a:rPr lang="en-US" i="1" dirty="0" smtClean="0"/>
            </a:br>
            <a:r>
              <a:rPr lang="en-US" sz="3556" dirty="0" smtClean="0"/>
              <a:t>We will identify the meaning of words with the roots </a:t>
            </a:r>
            <a:r>
              <a:rPr lang="en-US" sz="3556" i="1" dirty="0" smtClean="0"/>
              <a:t>spec</a:t>
            </a:r>
            <a:r>
              <a:rPr lang="en-US" sz="3556" dirty="0" smtClean="0"/>
              <a:t> and </a:t>
            </a:r>
            <a:r>
              <a:rPr lang="en-US" sz="3556" i="1" dirty="0" smtClean="0"/>
              <a:t>opt</a:t>
            </a:r>
            <a:endParaRPr lang="en-US" sz="3556" dirty="0"/>
          </a:p>
        </p:txBody>
      </p:sp>
      <p:sp>
        <p:nvSpPr>
          <p:cNvPr id="3" name="Content Placeholder 2"/>
          <p:cNvSpPr>
            <a:spLocks noGrp="1"/>
          </p:cNvSpPr>
          <p:nvPr>
            <p:ph idx="1"/>
          </p:nvPr>
        </p:nvSpPr>
        <p:spPr/>
        <p:txBody>
          <a:bodyPr>
            <a:normAutofit fontScale="92500" lnSpcReduction="10000"/>
          </a:bodyPr>
          <a:lstStyle/>
          <a:p>
            <a:r>
              <a:rPr lang="en-US" u="sng" dirty="0" smtClean="0"/>
              <a:t>Closure</a:t>
            </a:r>
            <a:r>
              <a:rPr lang="en-US" dirty="0" smtClean="0"/>
              <a:t>:</a:t>
            </a:r>
          </a:p>
          <a:p>
            <a:pPr lvl="1"/>
            <a:r>
              <a:rPr lang="en-US" dirty="0" smtClean="0"/>
              <a:t>What does </a:t>
            </a:r>
            <a:r>
              <a:rPr lang="en-US" i="1" dirty="0" smtClean="0"/>
              <a:t>spec/</a:t>
            </a:r>
            <a:r>
              <a:rPr lang="en-US" i="1" dirty="0" err="1" smtClean="0"/>
              <a:t>t</a:t>
            </a:r>
            <a:r>
              <a:rPr lang="en-US" dirty="0" smtClean="0"/>
              <a:t> mean?</a:t>
            </a:r>
          </a:p>
          <a:p>
            <a:pPr lvl="1"/>
            <a:r>
              <a:rPr lang="en-US" dirty="0" smtClean="0"/>
              <a:t>What does </a:t>
            </a:r>
            <a:r>
              <a:rPr lang="en-US" i="1" dirty="0" smtClean="0"/>
              <a:t>opt</a:t>
            </a:r>
            <a:r>
              <a:rPr lang="en-US" dirty="0" smtClean="0"/>
              <a:t> mean?</a:t>
            </a:r>
          </a:p>
          <a:p>
            <a:pPr lvl="1"/>
            <a:r>
              <a:rPr lang="en-US" dirty="0" smtClean="0"/>
              <a:t>How do you determine the meaning of a word containing one of these roots?</a:t>
            </a:r>
          </a:p>
          <a:p>
            <a:pPr lvl="1"/>
            <a:r>
              <a:rPr lang="en-US" dirty="0" smtClean="0"/>
              <a:t>What do you call someone who looks at things closely and carefully?</a:t>
            </a:r>
          </a:p>
          <a:p>
            <a:pPr lvl="2">
              <a:buNone/>
            </a:pPr>
            <a:r>
              <a:rPr lang="en-US" dirty="0" smtClean="0"/>
              <a:t>a) inspector		</a:t>
            </a:r>
            <a:r>
              <a:rPr lang="en-US" dirty="0" err="1" smtClean="0"/>
              <a:t>b</a:t>
            </a:r>
            <a:r>
              <a:rPr lang="en-US" dirty="0" smtClean="0"/>
              <a:t>) optician</a:t>
            </a:r>
          </a:p>
          <a:p>
            <a:r>
              <a:rPr lang="en-US" u="sng" dirty="0" smtClean="0"/>
              <a:t>Independent Practice</a:t>
            </a:r>
            <a:r>
              <a:rPr lang="en-US" dirty="0" smtClean="0"/>
              <a:t>:</a:t>
            </a:r>
          </a:p>
          <a:p>
            <a:pPr lvl="1"/>
            <a:r>
              <a:rPr lang="en-US" dirty="0" smtClean="0"/>
              <a:t>Practice book pg. 88</a:t>
            </a:r>
            <a:endParaRPr lang="en-US" dirty="0"/>
          </a:p>
        </p:txBody>
      </p:sp>
      <p:sp>
        <p:nvSpPr>
          <p:cNvPr id="4" name="TextBox 3"/>
          <p:cNvSpPr txBox="1"/>
          <p:nvPr/>
        </p:nvSpPr>
        <p:spPr>
          <a:xfrm>
            <a:off x="5746219" y="6474634"/>
            <a:ext cx="2940581" cy="383366"/>
          </a:xfrm>
          <a:prstGeom prst="rect">
            <a:avLst/>
          </a:prstGeom>
          <a:noFill/>
        </p:spPr>
        <p:txBody>
          <a:bodyPr wrap="squar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Daily Language </a:t>
            </a:r>
            <a:r>
              <a:rPr lang="en-US" sz="3600" dirty="0" smtClean="0"/>
              <a:t>Practice</a:t>
            </a:r>
            <a:br>
              <a:rPr lang="en-US" sz="3600" dirty="0" smtClean="0"/>
            </a:br>
            <a:r>
              <a:rPr lang="en-US" sz="3200" dirty="0" smtClean="0"/>
              <a:t>We will proofread and correct sentences with grammar and spelling errors.</a:t>
            </a:r>
            <a:endParaRPr lang="en-US" sz="3600" dirty="0"/>
          </a:p>
        </p:txBody>
      </p:sp>
      <p:sp>
        <p:nvSpPr>
          <p:cNvPr id="3" name="Content Placeholder 2"/>
          <p:cNvSpPr>
            <a:spLocks noGrp="1"/>
          </p:cNvSpPr>
          <p:nvPr>
            <p:ph idx="1"/>
          </p:nvPr>
        </p:nvSpPr>
        <p:spPr/>
        <p:txBody>
          <a:bodyPr/>
          <a:lstStyle/>
          <a:p>
            <a:endParaRPr lang="en-US" dirty="0" smtClean="0"/>
          </a:p>
          <a:p>
            <a:r>
              <a:rPr lang="en-US" dirty="0" smtClean="0"/>
              <a:t>One </a:t>
            </a:r>
            <a:r>
              <a:rPr lang="en-US" dirty="0" err="1" smtClean="0"/>
              <a:t>thowsand</a:t>
            </a:r>
            <a:r>
              <a:rPr lang="en-US" dirty="0" smtClean="0"/>
              <a:t> persons came to the football game.</a:t>
            </a:r>
          </a:p>
          <a:p>
            <a:endParaRPr lang="en-US" dirty="0" smtClean="0"/>
          </a:p>
          <a:p>
            <a:r>
              <a:rPr lang="en-US" dirty="0" smtClean="0"/>
              <a:t>Did </a:t>
            </a:r>
            <a:r>
              <a:rPr lang="en-US" dirty="0" err="1" smtClean="0"/>
              <a:t>kim</a:t>
            </a:r>
            <a:r>
              <a:rPr lang="en-US" dirty="0" smtClean="0"/>
              <a:t> </a:t>
            </a:r>
            <a:r>
              <a:rPr lang="en-US" dirty="0" err="1" smtClean="0"/>
              <a:t>droun</a:t>
            </a:r>
            <a:r>
              <a:rPr lang="en-US" dirty="0" smtClean="0"/>
              <a:t> that plant by watering it too often?</a:t>
            </a:r>
          </a:p>
          <a:p>
            <a:endParaRPr lang="en-US" dirty="0" smtClean="0"/>
          </a:p>
          <a:p>
            <a:pPr>
              <a:buNone/>
            </a:pPr>
            <a:endParaRPr lang="en-US" dirty="0" smtClean="0"/>
          </a:p>
          <a:p>
            <a:endParaRPr lang="en-US" dirty="0"/>
          </a:p>
        </p:txBody>
      </p:sp>
      <p:sp>
        <p:nvSpPr>
          <p:cNvPr id="4" name="TextBox 3"/>
          <p:cNvSpPr txBox="1"/>
          <p:nvPr/>
        </p:nvSpPr>
        <p:spPr>
          <a:xfrm>
            <a:off x="5653288" y="6490123"/>
            <a:ext cx="3033512" cy="367877"/>
          </a:xfrm>
          <a:prstGeom prst="rect">
            <a:avLst/>
          </a:prstGeom>
          <a:noFill/>
        </p:spPr>
        <p:txBody>
          <a:bodyPr wrap="squar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Schedule</a:t>
            </a:r>
            <a:endParaRPr lang="en-US" dirty="0"/>
          </a:p>
        </p:txBody>
      </p:sp>
      <p:sp>
        <p:nvSpPr>
          <p:cNvPr id="3" name="Content Placeholder 2"/>
          <p:cNvSpPr>
            <a:spLocks noGrp="1"/>
          </p:cNvSpPr>
          <p:nvPr>
            <p:ph sz="half" idx="1"/>
          </p:nvPr>
        </p:nvSpPr>
        <p:spPr/>
        <p:txBody>
          <a:bodyPr/>
          <a:lstStyle/>
          <a:p>
            <a:r>
              <a:rPr lang="en-US" dirty="0" smtClean="0"/>
              <a:t>Reading</a:t>
            </a:r>
          </a:p>
          <a:p>
            <a:pPr lvl="1"/>
            <a:r>
              <a:rPr lang="en-US" dirty="0" smtClean="0">
                <a:hlinkClick r:id="rId2" action="ppaction://hlinksldjump"/>
              </a:rPr>
              <a:t>Vocabulary</a:t>
            </a:r>
            <a:endParaRPr lang="en-US" dirty="0" smtClean="0"/>
          </a:p>
          <a:p>
            <a:pPr lvl="1"/>
            <a:r>
              <a:rPr lang="en-US" dirty="0" smtClean="0">
                <a:hlinkClick r:id="rId3" action="ppaction://hlinksldjump"/>
              </a:rPr>
              <a:t>Story Structure</a:t>
            </a:r>
            <a:endParaRPr lang="en-US" dirty="0" smtClean="0"/>
          </a:p>
          <a:p>
            <a:pPr lvl="1"/>
            <a:r>
              <a:rPr lang="en-US" dirty="0" smtClean="0">
                <a:hlinkClick r:id="rId4" action="ppaction://hlinksldjump"/>
              </a:rPr>
              <a:t>Making predictions</a:t>
            </a:r>
            <a:endParaRPr lang="en-US" dirty="0" smtClean="0"/>
          </a:p>
          <a:p>
            <a:pPr lvl="1"/>
            <a:r>
              <a:rPr lang="en-US" dirty="0" smtClean="0"/>
              <a:t>Read segment 1 (163-171)</a:t>
            </a:r>
          </a:p>
          <a:p>
            <a:r>
              <a:rPr lang="en-US" dirty="0" smtClean="0"/>
              <a:t>Word Work</a:t>
            </a:r>
          </a:p>
          <a:p>
            <a:pPr lvl="1"/>
            <a:r>
              <a:rPr lang="en-US" dirty="0" smtClean="0"/>
              <a:t>Pretest (181g)</a:t>
            </a:r>
            <a:endParaRPr lang="en-US" dirty="0"/>
          </a:p>
        </p:txBody>
      </p:sp>
      <p:sp>
        <p:nvSpPr>
          <p:cNvPr id="4" name="Content Placeholder 3"/>
          <p:cNvSpPr>
            <a:spLocks noGrp="1"/>
          </p:cNvSpPr>
          <p:nvPr>
            <p:ph sz="half" idx="2"/>
          </p:nvPr>
        </p:nvSpPr>
        <p:spPr/>
        <p:txBody>
          <a:bodyPr/>
          <a:lstStyle/>
          <a:p>
            <a:r>
              <a:rPr lang="en-US" dirty="0" smtClean="0"/>
              <a:t>Writing and Language</a:t>
            </a:r>
          </a:p>
          <a:p>
            <a:pPr lvl="1"/>
            <a:r>
              <a:rPr lang="en-US" dirty="0" smtClean="0">
                <a:hlinkClick r:id="rId5" action="ppaction://hlinksldjump"/>
              </a:rPr>
              <a:t>Daily Language Practice</a:t>
            </a:r>
            <a:endParaRPr lang="en-US" dirty="0" smtClean="0"/>
          </a:p>
          <a:p>
            <a:pPr lvl="1"/>
            <a:r>
              <a:rPr lang="en-US" dirty="0" smtClean="0">
                <a:hlinkClick r:id="rId6" action="ppaction://hlinksldjump"/>
              </a:rPr>
              <a:t>Action verb review (181k)</a:t>
            </a:r>
            <a:endParaRPr lang="en-US" dirty="0"/>
          </a:p>
        </p:txBody>
      </p:sp>
      <p:sp>
        <p:nvSpPr>
          <p:cNvPr id="5" name="TextBox 4"/>
          <p:cNvSpPr txBox="1"/>
          <p:nvPr/>
        </p:nvSpPr>
        <p:spPr>
          <a:xfrm>
            <a:off x="5700351" y="6260197"/>
            <a:ext cx="2070887" cy="369332"/>
          </a:xfrm>
          <a:prstGeom prst="rect">
            <a:avLst/>
          </a:prstGeom>
          <a:noFill/>
        </p:spPr>
        <p:txBody>
          <a:bodyPr wrap="none" rtlCol="0">
            <a:spAutoFit/>
          </a:bodyPr>
          <a:lstStyle/>
          <a:p>
            <a:r>
              <a:rPr lang="en-US" dirty="0" smtClean="0">
                <a:hlinkClick r:id="rId7" action="ppaction://hlinksldjump"/>
              </a:rPr>
              <a:t>Back to La </a:t>
            </a:r>
            <a:r>
              <a:rPr lang="en-US" dirty="0" err="1" smtClean="0">
                <a:hlinkClick r:id="rId7" action="ppaction://hlinksldjump"/>
              </a:rPr>
              <a:t>Bamba</a:t>
            </a:r>
            <a:endParaRPr lang="en-US"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Writing a </a:t>
            </a:r>
            <a:r>
              <a:rPr lang="en-US" sz="3600" dirty="0" smtClean="0"/>
              <a:t>summary</a:t>
            </a:r>
            <a:br>
              <a:rPr lang="en-US" sz="3600" dirty="0" smtClean="0"/>
            </a:br>
            <a:r>
              <a:rPr lang="en-US" sz="3600" dirty="0" smtClean="0"/>
              <a:t>We will </a:t>
            </a:r>
            <a:r>
              <a:rPr lang="en-US" sz="3600" dirty="0" smtClean="0"/>
              <a:t>use</a:t>
            </a:r>
            <a:r>
              <a:rPr lang="en-US" sz="3600" dirty="0" smtClean="0"/>
              <a:t> the characteristics of a good summary to write one of our own</a:t>
            </a:r>
            <a:endParaRPr lang="en-US" sz="3600" dirty="0"/>
          </a:p>
        </p:txBody>
      </p:sp>
      <p:sp>
        <p:nvSpPr>
          <p:cNvPr id="3" name="Content Placeholder 2"/>
          <p:cNvSpPr>
            <a:spLocks noGrp="1"/>
          </p:cNvSpPr>
          <p:nvPr>
            <p:ph idx="1"/>
          </p:nvPr>
        </p:nvSpPr>
        <p:spPr/>
        <p:txBody>
          <a:bodyPr>
            <a:normAutofit fontScale="92500" lnSpcReduction="10000"/>
          </a:bodyPr>
          <a:lstStyle/>
          <a:p>
            <a:r>
              <a:rPr lang="en-US" u="sng" dirty="0" smtClean="0"/>
              <a:t>Prior knowledge</a:t>
            </a:r>
            <a:r>
              <a:rPr lang="en-US" dirty="0" smtClean="0"/>
              <a:t>:</a:t>
            </a:r>
          </a:p>
          <a:p>
            <a:pPr lvl="1"/>
            <a:r>
              <a:rPr lang="en-US" dirty="0" smtClean="0"/>
              <a:t>Turn to your partner and tell them what “La </a:t>
            </a:r>
            <a:r>
              <a:rPr lang="en-US" dirty="0" err="1" smtClean="0"/>
              <a:t>Bamba</a:t>
            </a:r>
            <a:r>
              <a:rPr lang="en-US" dirty="0" smtClean="0"/>
              <a:t>” is about.</a:t>
            </a:r>
          </a:p>
          <a:p>
            <a:pPr lvl="1"/>
            <a:r>
              <a:rPr lang="en-US" dirty="0" smtClean="0"/>
              <a:t>You have just </a:t>
            </a:r>
            <a:r>
              <a:rPr lang="en-US" u="sng" dirty="0" smtClean="0"/>
              <a:t>summarized</a:t>
            </a:r>
            <a:r>
              <a:rPr lang="en-US" dirty="0" smtClean="0"/>
              <a:t> the story.</a:t>
            </a:r>
          </a:p>
          <a:p>
            <a:r>
              <a:rPr lang="en-US" u="sng" dirty="0" smtClean="0"/>
              <a:t>Concept</a:t>
            </a:r>
            <a:r>
              <a:rPr lang="en-US" dirty="0" smtClean="0"/>
              <a:t>:</a:t>
            </a:r>
            <a:endParaRPr lang="en-US" u="sng" dirty="0" smtClean="0"/>
          </a:p>
          <a:p>
            <a:pPr lvl="1"/>
            <a:r>
              <a:rPr lang="en-US" u="sng" dirty="0" smtClean="0"/>
              <a:t>Summary</a:t>
            </a:r>
            <a:r>
              <a:rPr lang="en-US" dirty="0" smtClean="0"/>
              <a:t>: a brief account of the main events in a story or selection</a:t>
            </a:r>
          </a:p>
          <a:p>
            <a:r>
              <a:rPr lang="en-US" u="sng" dirty="0" smtClean="0"/>
              <a:t>Importance</a:t>
            </a:r>
            <a:endParaRPr lang="en-US" dirty="0" smtClean="0"/>
          </a:p>
          <a:p>
            <a:pPr lvl="1"/>
            <a:r>
              <a:rPr lang="en-US" dirty="0" smtClean="0"/>
              <a:t>This skill will help you to better understand what you have read.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accel="50000" decel="5000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accel="50000" decel="5000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Writing a summary</a:t>
            </a:r>
            <a:br>
              <a:rPr lang="en-US" dirty="0" smtClean="0"/>
            </a:br>
            <a:r>
              <a:rPr lang="en-US" dirty="0" smtClean="0"/>
              <a:t>We will use the characteristics of a good summary to write one of our own</a:t>
            </a:r>
            <a:endParaRPr lang="en-US" dirty="0"/>
          </a:p>
        </p:txBody>
      </p:sp>
      <p:graphicFrame>
        <p:nvGraphicFramePr>
          <p:cNvPr id="5" name="Content Placeholder 4"/>
          <p:cNvGraphicFramePr>
            <a:graphicFrameLocks noGrp="1"/>
          </p:cNvGraphicFramePr>
          <p:nvPr>
            <p:ph idx="1"/>
          </p:nvPr>
        </p:nvGraphicFramePr>
        <p:xfrm>
          <a:off x="3575050" y="1435100"/>
          <a:ext cx="5111752" cy="4028440"/>
        </p:xfrm>
        <a:graphic>
          <a:graphicData uri="http://schemas.openxmlformats.org/drawingml/2006/table">
            <a:tbl>
              <a:tblPr firstRow="1" bandRow="1">
                <a:tableStyleId>{5C22544A-7EE6-4342-B048-85BDC9FD1C3A}</a:tableStyleId>
              </a:tblPr>
              <a:tblGrid>
                <a:gridCol w="1277938"/>
                <a:gridCol w="1277938"/>
                <a:gridCol w="1277938"/>
                <a:gridCol w="1277938"/>
              </a:tblGrid>
              <a:tr h="370840">
                <a:tc>
                  <a:txBody>
                    <a:bodyPr/>
                    <a:lstStyle/>
                    <a:p>
                      <a:r>
                        <a:rPr lang="en-US" dirty="0" smtClean="0"/>
                        <a:t>Event #1</a:t>
                      </a:r>
                      <a:endParaRPr lang="en-US" dirty="0"/>
                    </a:p>
                  </a:txBody>
                  <a:tcPr/>
                </a:tc>
                <a:tc>
                  <a:txBody>
                    <a:bodyPr/>
                    <a:lstStyle/>
                    <a:p>
                      <a:r>
                        <a:rPr lang="en-US" dirty="0" smtClean="0"/>
                        <a:t>Event 2</a:t>
                      </a:r>
                      <a:endParaRPr lang="en-US" dirty="0"/>
                    </a:p>
                  </a:txBody>
                  <a:tcPr/>
                </a:tc>
                <a:tc>
                  <a:txBody>
                    <a:bodyPr/>
                    <a:lstStyle/>
                    <a:p>
                      <a:r>
                        <a:rPr lang="en-US" dirty="0" smtClean="0"/>
                        <a:t>Event 3</a:t>
                      </a:r>
                      <a:endParaRPr lang="en-US" dirty="0"/>
                    </a:p>
                  </a:txBody>
                  <a:tcPr/>
                </a:tc>
                <a:tc>
                  <a:txBody>
                    <a:bodyPr/>
                    <a:lstStyle/>
                    <a:p>
                      <a:r>
                        <a:rPr lang="en-US" dirty="0" smtClean="0"/>
                        <a:t>Event 4</a:t>
                      </a:r>
                      <a:endParaRPr lang="en-US" dirty="0"/>
                    </a:p>
                  </a:txBody>
                  <a:tcPr/>
                </a:tc>
              </a:tr>
              <a:tr h="370840">
                <a:tc>
                  <a:txBody>
                    <a:bodyPr/>
                    <a:lstStyle/>
                    <a:p>
                      <a:r>
                        <a:rPr lang="en-US" dirty="0" smtClean="0"/>
                        <a:t>Manuel volunteers to perform “La </a:t>
                      </a:r>
                      <a:r>
                        <a:rPr lang="en-US" dirty="0" err="1" smtClean="0"/>
                        <a:t>Bamba</a:t>
                      </a:r>
                      <a:r>
                        <a:rPr lang="en-US" dirty="0" smtClean="0"/>
                        <a:t>” for the school talent show.</a:t>
                      </a:r>
                      <a:endParaRPr lang="en-US" dirty="0"/>
                    </a:p>
                  </a:txBody>
                  <a:tcPr/>
                </a:tc>
                <a:tc>
                  <a:txBody>
                    <a:bodyPr/>
                    <a:lstStyle/>
                    <a:p>
                      <a:r>
                        <a:rPr lang="en-US" dirty="0" smtClean="0"/>
                        <a:t>At rehearsal,</a:t>
                      </a:r>
                      <a:r>
                        <a:rPr lang="en-US" baseline="0" dirty="0" smtClean="0"/>
                        <a:t> the record player didn’t work, so Manuel didn’t get to practice on stage.  He also dropped his record.</a:t>
                      </a:r>
                      <a:endParaRPr lang="en-US" dirty="0"/>
                    </a:p>
                  </a:txBody>
                  <a:tcPr/>
                </a:tc>
                <a:tc>
                  <a:txBody>
                    <a:bodyPr/>
                    <a:lstStyle/>
                    <a:p>
                      <a:endParaRPr lang="en-US"/>
                    </a:p>
                  </a:txBody>
                  <a:tcPr/>
                </a:tc>
                <a:tc>
                  <a:txBody>
                    <a:bodyPr/>
                    <a:lstStyle/>
                    <a:p>
                      <a:endParaRPr lang="en-US" dirty="0"/>
                    </a:p>
                  </a:txBody>
                  <a:tcPr/>
                </a:tc>
              </a:tr>
            </a:tbl>
          </a:graphicData>
        </a:graphic>
      </p:graphicFrame>
      <p:sp>
        <p:nvSpPr>
          <p:cNvPr id="4" name="Text Placeholder 3"/>
          <p:cNvSpPr>
            <a:spLocks noGrp="1"/>
          </p:cNvSpPr>
          <p:nvPr>
            <p:ph type="body" sz="half" idx="2"/>
          </p:nvPr>
        </p:nvSpPr>
        <p:spPr/>
        <p:txBody>
          <a:bodyPr>
            <a:normAutofit fontScale="92500" lnSpcReduction="20000"/>
          </a:bodyPr>
          <a:lstStyle/>
          <a:p>
            <a:r>
              <a:rPr lang="en-US" sz="2000" b="1" dirty="0" smtClean="0"/>
              <a:t>Skill:</a:t>
            </a:r>
          </a:p>
          <a:p>
            <a:r>
              <a:rPr lang="en-US" sz="2000" b="1" dirty="0" smtClean="0"/>
              <a:t>	</a:t>
            </a:r>
            <a:r>
              <a:rPr lang="en-US" sz="2000" dirty="0" smtClean="0"/>
              <a:t>1. Make a list of the 4 or 5 most important events.</a:t>
            </a:r>
          </a:p>
          <a:p>
            <a:r>
              <a:rPr lang="en-US" sz="2000" b="1" dirty="0" smtClean="0"/>
              <a:t>	</a:t>
            </a:r>
            <a:r>
              <a:rPr lang="en-US" sz="2000" dirty="0" smtClean="0"/>
              <a:t>2. Leave out details and minor events.</a:t>
            </a:r>
          </a:p>
          <a:p>
            <a:r>
              <a:rPr lang="en-US" sz="2000" b="1" dirty="0" smtClean="0"/>
              <a:t>	</a:t>
            </a:r>
            <a:r>
              <a:rPr lang="en-US" sz="2000" dirty="0" smtClean="0"/>
              <a:t>3. Turn your list into a paragraph. </a:t>
            </a:r>
          </a:p>
          <a:p>
            <a:r>
              <a:rPr lang="en-US" sz="2000" dirty="0" smtClean="0"/>
              <a:t>		a) First sentence summarizes who and what the story is about.</a:t>
            </a:r>
          </a:p>
          <a:p>
            <a:r>
              <a:rPr lang="en-US" sz="2000" dirty="0" smtClean="0"/>
              <a:t>		</a:t>
            </a:r>
            <a:r>
              <a:rPr lang="en-US" sz="2000" dirty="0" err="1" smtClean="0"/>
              <a:t>b</a:t>
            </a:r>
            <a:r>
              <a:rPr lang="en-US" sz="2000" dirty="0" smtClean="0"/>
              <a:t>) remaining sentences restate the main events from the middle and end of story</a:t>
            </a:r>
          </a:p>
          <a:p>
            <a:r>
              <a:rPr lang="en-US" sz="2000" b="1" dirty="0" smtClean="0"/>
              <a:t>	</a:t>
            </a:r>
            <a:r>
              <a:rPr lang="en-US" sz="2000" dirty="0" smtClean="0"/>
              <a:t>4. Remember to keep it brief.</a:t>
            </a:r>
            <a:endParaRPr lang="en-US" sz="2000" b="1" dirty="0"/>
          </a:p>
        </p:txBody>
      </p:sp>
      <p:sp>
        <p:nvSpPr>
          <p:cNvPr id="6" name="TextBox 5"/>
          <p:cNvSpPr txBox="1"/>
          <p:nvPr/>
        </p:nvSpPr>
        <p:spPr>
          <a:xfrm>
            <a:off x="5291003" y="273050"/>
            <a:ext cx="2528006" cy="461665"/>
          </a:xfrm>
          <a:prstGeom prst="rect">
            <a:avLst/>
          </a:prstGeom>
          <a:noFill/>
        </p:spPr>
        <p:txBody>
          <a:bodyPr wrap="none" rtlCol="0">
            <a:spAutoFit/>
          </a:bodyPr>
          <a:lstStyle/>
          <a:p>
            <a:r>
              <a:rPr lang="en-US" sz="2400" b="1" u="sng" dirty="0" smtClean="0"/>
              <a:t>Guided Practice</a:t>
            </a:r>
            <a:endParaRPr lang="en-US" sz="2400" b="1" u="sng" dirty="0"/>
          </a:p>
        </p:txBody>
      </p:sp>
      <p:sp>
        <p:nvSpPr>
          <p:cNvPr id="7" name="TextBox 6"/>
          <p:cNvSpPr txBox="1"/>
          <p:nvPr/>
        </p:nvSpPr>
        <p:spPr>
          <a:xfrm>
            <a:off x="3779184" y="1022311"/>
            <a:ext cx="4696606" cy="369332"/>
          </a:xfrm>
          <a:prstGeom prst="rect">
            <a:avLst/>
          </a:prstGeom>
          <a:noFill/>
        </p:spPr>
        <p:txBody>
          <a:bodyPr wrap="none" rtlCol="0">
            <a:spAutoFit/>
          </a:bodyPr>
          <a:lstStyle/>
          <a:p>
            <a:r>
              <a:rPr lang="en-US" dirty="0" smtClean="0"/>
              <a:t>I do:                              We do:          You do:</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Writing a summary</a:t>
            </a:r>
            <a:r>
              <a:rPr lang="en-US" dirty="0" smtClean="0"/>
              <a:t/>
            </a:r>
            <a:br>
              <a:rPr lang="en-US" dirty="0" smtClean="0"/>
            </a:br>
            <a:r>
              <a:rPr lang="en-US" sz="3111" dirty="0" smtClean="0"/>
              <a:t>We will use the characteristics of a good summary to write one of our own</a:t>
            </a:r>
            <a:endParaRPr lang="en-US" sz="3111" dirty="0"/>
          </a:p>
        </p:txBody>
      </p:sp>
      <p:sp>
        <p:nvSpPr>
          <p:cNvPr id="3" name="Content Placeholder 2"/>
          <p:cNvSpPr>
            <a:spLocks noGrp="1"/>
          </p:cNvSpPr>
          <p:nvPr>
            <p:ph idx="1"/>
          </p:nvPr>
        </p:nvSpPr>
        <p:spPr/>
        <p:txBody>
          <a:bodyPr>
            <a:normAutofit fontScale="92500" lnSpcReduction="10000"/>
          </a:bodyPr>
          <a:lstStyle/>
          <a:p>
            <a:r>
              <a:rPr lang="en-US" u="sng" dirty="0" smtClean="0"/>
              <a:t>Closure</a:t>
            </a:r>
            <a:r>
              <a:rPr lang="en-US" dirty="0" smtClean="0"/>
              <a:t>:</a:t>
            </a:r>
          </a:p>
          <a:p>
            <a:pPr lvl="1"/>
            <a:r>
              <a:rPr lang="en-US" dirty="0" smtClean="0"/>
              <a:t>What type of information does a summary contain?</a:t>
            </a:r>
          </a:p>
          <a:p>
            <a:pPr lvl="1"/>
            <a:r>
              <a:rPr lang="en-US" dirty="0" smtClean="0"/>
              <a:t>What type of information is </a:t>
            </a:r>
            <a:r>
              <a:rPr lang="en-US" i="1" dirty="0" smtClean="0"/>
              <a:t>not</a:t>
            </a:r>
            <a:r>
              <a:rPr lang="en-US" dirty="0" smtClean="0"/>
              <a:t> included in a summary?</a:t>
            </a:r>
          </a:p>
          <a:p>
            <a:r>
              <a:rPr lang="en-US" u="sng" dirty="0" smtClean="0"/>
              <a:t>Independent practice</a:t>
            </a:r>
            <a:r>
              <a:rPr lang="en-US" dirty="0" smtClean="0"/>
              <a:t>:</a:t>
            </a:r>
          </a:p>
          <a:p>
            <a:pPr lvl="1"/>
            <a:r>
              <a:rPr lang="en-US" dirty="0" smtClean="0"/>
              <a:t>Use practice book page 96 to plan a summary of one of the selections we have read this quarter.</a:t>
            </a:r>
          </a:p>
          <a:p>
            <a:pPr lvl="1"/>
            <a:r>
              <a:rPr lang="en-US" dirty="0" smtClean="0"/>
              <a:t>Use your list to write a one paragraph summary of the selection.</a:t>
            </a:r>
            <a:endParaRPr lang="en-US" dirty="0"/>
          </a:p>
        </p:txBody>
      </p:sp>
      <p:sp>
        <p:nvSpPr>
          <p:cNvPr id="4" name="TextBox 3"/>
          <p:cNvSpPr txBox="1"/>
          <p:nvPr/>
        </p:nvSpPr>
        <p:spPr>
          <a:xfrm>
            <a:off x="5684265" y="6397186"/>
            <a:ext cx="3002535" cy="369332"/>
          </a:xfrm>
          <a:prstGeom prst="rect">
            <a:avLst/>
          </a:prstGeom>
          <a:noFill/>
        </p:spPr>
        <p:txBody>
          <a:bodyPr wrap="squar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slide(fromBottom)">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 Schedule</a:t>
            </a:r>
            <a:endParaRPr lang="en-US" dirty="0"/>
          </a:p>
        </p:txBody>
      </p:sp>
      <p:sp>
        <p:nvSpPr>
          <p:cNvPr id="3" name="Content Placeholder 2"/>
          <p:cNvSpPr>
            <a:spLocks noGrp="1"/>
          </p:cNvSpPr>
          <p:nvPr>
            <p:ph sz="half" idx="1"/>
          </p:nvPr>
        </p:nvSpPr>
        <p:spPr/>
        <p:txBody>
          <a:bodyPr/>
          <a:lstStyle/>
          <a:p>
            <a:r>
              <a:rPr lang="en-US" dirty="0" smtClean="0"/>
              <a:t>Reading</a:t>
            </a:r>
          </a:p>
          <a:p>
            <a:pPr lvl="1"/>
            <a:r>
              <a:rPr lang="en-US" dirty="0" smtClean="0"/>
              <a:t>Partner Read</a:t>
            </a:r>
          </a:p>
          <a:p>
            <a:pPr lvl="1"/>
            <a:r>
              <a:rPr lang="en-US" dirty="0" smtClean="0"/>
              <a:t>Story structure</a:t>
            </a:r>
          </a:p>
          <a:p>
            <a:pPr lvl="2"/>
            <a:r>
              <a:rPr lang="en-US" dirty="0" smtClean="0"/>
              <a:t>Practice book pg. 86,87</a:t>
            </a:r>
          </a:p>
          <a:p>
            <a:r>
              <a:rPr lang="en-US" dirty="0" smtClean="0"/>
              <a:t>Word work</a:t>
            </a:r>
          </a:p>
          <a:p>
            <a:pPr lvl="1"/>
            <a:r>
              <a:rPr lang="en-US" dirty="0" smtClean="0">
                <a:hlinkClick r:id="rId2" action="ppaction://hlinksldjump"/>
              </a:rPr>
              <a:t>Spelling Practice</a:t>
            </a:r>
            <a:endParaRPr lang="en-US" dirty="0"/>
          </a:p>
        </p:txBody>
      </p:sp>
      <p:sp>
        <p:nvSpPr>
          <p:cNvPr id="4" name="Content Placeholder 3"/>
          <p:cNvSpPr>
            <a:spLocks noGrp="1"/>
          </p:cNvSpPr>
          <p:nvPr>
            <p:ph sz="half" idx="2"/>
          </p:nvPr>
        </p:nvSpPr>
        <p:spPr/>
        <p:txBody>
          <a:bodyPr/>
          <a:lstStyle/>
          <a:p>
            <a:r>
              <a:rPr lang="en-US" dirty="0" smtClean="0"/>
              <a:t>Writing and Language</a:t>
            </a:r>
          </a:p>
          <a:p>
            <a:pPr lvl="1"/>
            <a:r>
              <a:rPr lang="en-US" dirty="0" smtClean="0">
                <a:hlinkClick r:id="rId3" action="ppaction://hlinksldjump"/>
              </a:rPr>
              <a:t>Daily Language Practice</a:t>
            </a:r>
            <a:endParaRPr lang="en-US" dirty="0" smtClean="0"/>
          </a:p>
          <a:p>
            <a:pPr lvl="1"/>
            <a:r>
              <a:rPr lang="en-US" dirty="0" smtClean="0">
                <a:hlinkClick r:id="rId4" action="ppaction://hlinksldjump"/>
              </a:rPr>
              <a:t>Direct Objects Review</a:t>
            </a:r>
            <a:endParaRPr lang="en-US" dirty="0"/>
          </a:p>
        </p:txBody>
      </p:sp>
      <p:sp>
        <p:nvSpPr>
          <p:cNvPr id="5" name="TextBox 4"/>
          <p:cNvSpPr txBox="1"/>
          <p:nvPr/>
        </p:nvSpPr>
        <p:spPr>
          <a:xfrm>
            <a:off x="6009523" y="6505613"/>
            <a:ext cx="2211889" cy="369332"/>
          </a:xfrm>
          <a:prstGeom prst="rect">
            <a:avLst/>
          </a:prstGeom>
          <a:noFill/>
        </p:spPr>
        <p:txBody>
          <a:bodyPr wrap="none" rtlCol="0">
            <a:spAutoFit/>
          </a:bodyPr>
          <a:lstStyle/>
          <a:p>
            <a:r>
              <a:rPr lang="en-US" dirty="0" smtClean="0">
                <a:hlinkClick r:id="rId5" action="ppaction://hlinksldjump"/>
              </a:rPr>
              <a:t>Back to “La </a:t>
            </a:r>
            <a:r>
              <a:rPr lang="en-US" dirty="0" err="1" smtClean="0">
                <a:hlinkClick r:id="rId5" action="ppaction://hlinksldjump"/>
              </a:rPr>
              <a:t>Bamba</a:t>
            </a:r>
            <a:r>
              <a:rPr lang="en-US" dirty="0" smtClean="0">
                <a:hlinkClick r:id="rId5" action="ppaction://hlinksldjump"/>
              </a:rPr>
              <a:t>”</a:t>
            </a:r>
            <a:endParaRPr lang="en-US" dirty="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Spelling </a:t>
            </a:r>
            <a:r>
              <a:rPr lang="en-US" dirty="0" smtClean="0"/>
              <a:t>practice</a:t>
            </a:r>
            <a:br>
              <a:rPr lang="en-US" dirty="0" smtClean="0"/>
            </a:br>
            <a:r>
              <a:rPr lang="en-US" sz="3556" dirty="0" smtClean="0"/>
              <a:t>We will use spelling words as antonyms for the given words</a:t>
            </a:r>
            <a:endParaRPr lang="en-US" sz="3556" dirty="0"/>
          </a:p>
        </p:txBody>
      </p:sp>
      <p:graphicFrame>
        <p:nvGraphicFramePr>
          <p:cNvPr id="4" name="Content Placeholder 3"/>
          <p:cNvGraphicFramePr>
            <a:graphicFrameLocks noGrp="1"/>
          </p:cNvGraphicFramePr>
          <p:nvPr>
            <p:ph idx="1"/>
          </p:nvPr>
        </p:nvGraphicFramePr>
        <p:xfrm>
          <a:off x="457200" y="2245985"/>
          <a:ext cx="8229600" cy="25958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Words</a:t>
                      </a:r>
                      <a:endParaRPr lang="en-US" dirty="0"/>
                    </a:p>
                  </a:txBody>
                  <a:tcPr/>
                </a:tc>
                <a:tc>
                  <a:txBody>
                    <a:bodyPr/>
                    <a:lstStyle/>
                    <a:p>
                      <a:pPr algn="ctr"/>
                      <a:r>
                        <a:rPr lang="en-US" dirty="0" smtClean="0"/>
                        <a:t>Antonyms</a:t>
                      </a:r>
                      <a:endParaRPr lang="en-US" dirty="0"/>
                    </a:p>
                  </a:txBody>
                  <a:tcPr/>
                </a:tc>
              </a:tr>
              <a:tr h="370840">
                <a:tc>
                  <a:txBody>
                    <a:bodyPr/>
                    <a:lstStyle/>
                    <a:p>
                      <a:pPr algn="ctr"/>
                      <a:r>
                        <a:rPr lang="en-US" dirty="0" smtClean="0"/>
                        <a:t>smile</a:t>
                      </a:r>
                      <a:endParaRPr lang="en-US" dirty="0"/>
                    </a:p>
                  </a:txBody>
                  <a:tcPr/>
                </a:tc>
                <a:tc>
                  <a:txBody>
                    <a:bodyPr/>
                    <a:lstStyle/>
                    <a:p>
                      <a:pPr algn="ctr"/>
                      <a:endParaRPr lang="en-US" dirty="0"/>
                    </a:p>
                  </a:txBody>
                  <a:tcPr/>
                </a:tc>
              </a:tr>
              <a:tr h="370840">
                <a:tc>
                  <a:txBody>
                    <a:bodyPr/>
                    <a:lstStyle/>
                    <a:p>
                      <a:pPr algn="ctr"/>
                      <a:r>
                        <a:rPr lang="en-US" dirty="0" smtClean="0"/>
                        <a:t>continue</a:t>
                      </a:r>
                      <a:endParaRPr lang="en-US" dirty="0"/>
                    </a:p>
                  </a:txBody>
                  <a:tcPr/>
                </a:tc>
                <a:tc>
                  <a:txBody>
                    <a:bodyPr/>
                    <a:lstStyle/>
                    <a:p>
                      <a:pPr algn="ctr"/>
                      <a:endParaRPr lang="en-US" dirty="0"/>
                    </a:p>
                  </a:txBody>
                  <a:tcPr/>
                </a:tc>
              </a:tr>
              <a:tr h="370840">
                <a:tc>
                  <a:txBody>
                    <a:bodyPr/>
                    <a:lstStyle/>
                    <a:p>
                      <a:pPr algn="ctr"/>
                      <a:r>
                        <a:rPr lang="en-US" dirty="0" smtClean="0"/>
                        <a:t>hero</a:t>
                      </a:r>
                      <a:endParaRPr lang="en-US" dirty="0"/>
                    </a:p>
                  </a:txBody>
                  <a:tcPr/>
                </a:tc>
                <a:tc>
                  <a:txBody>
                    <a:bodyPr/>
                    <a:lstStyle/>
                    <a:p>
                      <a:pPr algn="ctr"/>
                      <a:endParaRPr lang="en-US" dirty="0"/>
                    </a:p>
                  </a:txBody>
                  <a:tcPr/>
                </a:tc>
              </a:tr>
              <a:tr h="370840">
                <a:tc>
                  <a:txBody>
                    <a:bodyPr/>
                    <a:lstStyle/>
                    <a:p>
                      <a:pPr algn="ctr"/>
                      <a:r>
                        <a:rPr lang="en-US" dirty="0" smtClean="0"/>
                        <a:t>dry</a:t>
                      </a:r>
                      <a:endParaRPr lang="en-US" dirty="0"/>
                    </a:p>
                  </a:txBody>
                  <a:tcPr/>
                </a:tc>
                <a:tc>
                  <a:txBody>
                    <a:bodyPr/>
                    <a:lstStyle/>
                    <a:p>
                      <a:pPr algn="ctr"/>
                      <a:endParaRPr lang="en-US" dirty="0"/>
                    </a:p>
                  </a:txBody>
                  <a:tcPr/>
                </a:tc>
              </a:tr>
              <a:tr h="370840">
                <a:tc>
                  <a:txBody>
                    <a:bodyPr/>
                    <a:lstStyle/>
                    <a:p>
                      <a:pPr algn="ctr"/>
                      <a:r>
                        <a:rPr lang="en-US" dirty="0" smtClean="0"/>
                        <a:t>quiet</a:t>
                      </a:r>
                      <a:endParaRPr lang="en-US" dirty="0"/>
                    </a:p>
                  </a:txBody>
                  <a:tcPr/>
                </a:tc>
                <a:tc>
                  <a:txBody>
                    <a:bodyPr/>
                    <a:lstStyle/>
                    <a:p>
                      <a:pPr algn="ctr"/>
                      <a:endParaRPr lang="en-US" dirty="0"/>
                    </a:p>
                  </a:txBody>
                  <a:tcPr/>
                </a:tc>
              </a:tr>
              <a:tr h="370840">
                <a:tc>
                  <a:txBody>
                    <a:bodyPr/>
                    <a:lstStyle/>
                    <a:p>
                      <a:pPr algn="ctr"/>
                      <a:r>
                        <a:rPr lang="en-US" dirty="0" smtClean="0"/>
                        <a:t>hairy</a:t>
                      </a:r>
                      <a:endParaRPr lang="en-US" dirty="0"/>
                    </a:p>
                  </a:txBody>
                  <a:tcPr/>
                </a:tc>
                <a:tc>
                  <a:txBody>
                    <a:bodyPr/>
                    <a:lstStyle/>
                    <a:p>
                      <a:pPr algn="ctr"/>
                      <a:endParaRPr lang="en-US" dirty="0"/>
                    </a:p>
                  </a:txBody>
                  <a:tcPr/>
                </a:tc>
              </a:tr>
            </a:tbl>
          </a:graphicData>
        </a:graphic>
      </p:graphicFrame>
      <p:sp>
        <p:nvSpPr>
          <p:cNvPr id="5" name="TextBox 4"/>
          <p:cNvSpPr txBox="1"/>
          <p:nvPr/>
        </p:nvSpPr>
        <p:spPr>
          <a:xfrm>
            <a:off x="457200" y="5669177"/>
            <a:ext cx="2314681" cy="369332"/>
          </a:xfrm>
          <a:prstGeom prst="rect">
            <a:avLst/>
          </a:prstGeom>
          <a:noFill/>
        </p:spPr>
        <p:txBody>
          <a:bodyPr wrap="none" rtlCol="0">
            <a:spAutoFit/>
          </a:bodyPr>
          <a:lstStyle/>
          <a:p>
            <a:r>
              <a:rPr lang="en-US" dirty="0" smtClean="0"/>
              <a:t>Practice Book pg. 90</a:t>
            </a:r>
            <a:endParaRPr lang="en-US" dirty="0"/>
          </a:p>
        </p:txBody>
      </p:sp>
      <p:sp>
        <p:nvSpPr>
          <p:cNvPr id="6" name="TextBox 5"/>
          <p:cNvSpPr txBox="1"/>
          <p:nvPr/>
        </p:nvSpPr>
        <p:spPr>
          <a:xfrm>
            <a:off x="5947569" y="6398394"/>
            <a:ext cx="2648306" cy="369332"/>
          </a:xfrm>
          <a:prstGeom prst="rect">
            <a:avLst/>
          </a:prstGeom>
          <a:noFill/>
        </p:spPr>
        <p:txBody>
          <a:bodyPr wrap="non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Daily Language </a:t>
            </a:r>
            <a:r>
              <a:rPr lang="en-US" sz="3200" dirty="0" smtClean="0"/>
              <a:t>Practice</a:t>
            </a:r>
            <a:br>
              <a:rPr lang="en-US" sz="3200" dirty="0" smtClean="0"/>
            </a:br>
            <a:r>
              <a:rPr lang="en-US" sz="2800" dirty="0" smtClean="0"/>
              <a:t>We will proofread and correct sentences with grammar and spelling errors</a:t>
            </a:r>
            <a:endParaRPr lang="en-US" sz="3200" dirty="0"/>
          </a:p>
        </p:txBody>
      </p:sp>
      <p:sp>
        <p:nvSpPr>
          <p:cNvPr id="3" name="Content Placeholder 2"/>
          <p:cNvSpPr>
            <a:spLocks noGrp="1"/>
          </p:cNvSpPr>
          <p:nvPr>
            <p:ph idx="1"/>
          </p:nvPr>
        </p:nvSpPr>
        <p:spPr/>
        <p:txBody>
          <a:bodyPr/>
          <a:lstStyle/>
          <a:p>
            <a:r>
              <a:rPr lang="en-US" dirty="0" smtClean="0"/>
              <a:t>We climbed the </a:t>
            </a:r>
            <a:r>
              <a:rPr lang="en-US" dirty="0" err="1" smtClean="0"/>
              <a:t>towre</a:t>
            </a:r>
            <a:r>
              <a:rPr lang="en-US" dirty="0" smtClean="0"/>
              <a:t> at the top of lookout Mountain.</a:t>
            </a:r>
          </a:p>
          <a:p>
            <a:endParaRPr lang="en-US" dirty="0" smtClean="0"/>
          </a:p>
          <a:p>
            <a:r>
              <a:rPr lang="en-US" dirty="0" smtClean="0"/>
              <a:t>The cats </a:t>
            </a:r>
            <a:r>
              <a:rPr lang="en-US" dirty="0" err="1" smtClean="0"/>
              <a:t>clau</a:t>
            </a:r>
            <a:r>
              <a:rPr lang="en-US" dirty="0" smtClean="0"/>
              <a:t> got caught on my new sweater.</a:t>
            </a:r>
          </a:p>
          <a:p>
            <a:endParaRPr lang="en-US" dirty="0" smtClean="0"/>
          </a:p>
          <a:p>
            <a:r>
              <a:rPr lang="en-US" dirty="0" smtClean="0"/>
              <a:t>The </a:t>
            </a:r>
            <a:r>
              <a:rPr lang="en-US" dirty="0" err="1" smtClean="0"/>
              <a:t>bauld</a:t>
            </a:r>
            <a:r>
              <a:rPr lang="en-US" dirty="0" smtClean="0"/>
              <a:t> man said he was from Salt lake City.</a:t>
            </a:r>
            <a:endParaRPr lang="en-US" dirty="0"/>
          </a:p>
        </p:txBody>
      </p:sp>
      <p:sp>
        <p:nvSpPr>
          <p:cNvPr id="4" name="TextBox 3"/>
          <p:cNvSpPr txBox="1"/>
          <p:nvPr/>
        </p:nvSpPr>
        <p:spPr>
          <a:xfrm>
            <a:off x="5049238" y="6443654"/>
            <a:ext cx="3637562" cy="369332"/>
          </a:xfrm>
          <a:prstGeom prst="rect">
            <a:avLst/>
          </a:prstGeom>
          <a:noFill/>
        </p:spPr>
        <p:txBody>
          <a:bodyPr wrap="squar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 Objects </a:t>
            </a:r>
            <a:r>
              <a:rPr lang="en-US" dirty="0" smtClean="0"/>
              <a:t>Review</a:t>
            </a:r>
            <a:br>
              <a:rPr lang="en-US" dirty="0" smtClean="0"/>
            </a:br>
            <a:r>
              <a:rPr lang="en-US" dirty="0" smtClean="0"/>
              <a:t>We will identify direct objects</a:t>
            </a:r>
            <a:endParaRPr lang="en-US" dirty="0"/>
          </a:p>
        </p:txBody>
      </p:sp>
      <p:sp>
        <p:nvSpPr>
          <p:cNvPr id="3" name="Content Placeholder 2"/>
          <p:cNvSpPr>
            <a:spLocks noGrp="1"/>
          </p:cNvSpPr>
          <p:nvPr>
            <p:ph idx="1"/>
          </p:nvPr>
        </p:nvSpPr>
        <p:spPr/>
        <p:txBody>
          <a:bodyPr/>
          <a:lstStyle/>
          <a:p>
            <a:r>
              <a:rPr lang="en-US" sz="2000" u="sng" dirty="0" smtClean="0"/>
              <a:t>Direct object</a:t>
            </a:r>
            <a:r>
              <a:rPr lang="en-US" sz="2000" dirty="0" smtClean="0"/>
              <a:t>: </a:t>
            </a:r>
            <a:r>
              <a:rPr lang="en-US" sz="2000" dirty="0" smtClean="0"/>
              <a:t>a noun or pronoun in the predicate that receives the action of the verb.  (**not every verb has a direct object**)</a:t>
            </a:r>
          </a:p>
          <a:p>
            <a:r>
              <a:rPr lang="en-US" sz="2000" u="sng" dirty="0" smtClean="0"/>
              <a:t>Skill</a:t>
            </a:r>
            <a:r>
              <a:rPr lang="en-US" sz="2000" dirty="0" smtClean="0"/>
              <a:t>:</a:t>
            </a:r>
          </a:p>
          <a:p>
            <a:pPr lvl="1"/>
            <a:r>
              <a:rPr lang="en-US" sz="1600" dirty="0" smtClean="0"/>
              <a:t>Identify the verb.</a:t>
            </a:r>
          </a:p>
          <a:p>
            <a:pPr lvl="1"/>
            <a:r>
              <a:rPr lang="en-US" sz="1600" dirty="0" smtClean="0"/>
              <a:t>Ask yourself “What is receiving the action of the verb?”</a:t>
            </a:r>
          </a:p>
          <a:p>
            <a:endParaRPr lang="en-US" sz="2000" u="sng" dirty="0" smtClean="0"/>
          </a:p>
          <a:p>
            <a:pPr>
              <a:buNone/>
            </a:pPr>
            <a:endParaRPr lang="en-US" u="sng" dirty="0"/>
          </a:p>
        </p:txBody>
      </p:sp>
      <p:graphicFrame>
        <p:nvGraphicFramePr>
          <p:cNvPr id="4" name="Table 3"/>
          <p:cNvGraphicFramePr>
            <a:graphicFrameLocks noGrp="1"/>
          </p:cNvGraphicFramePr>
          <p:nvPr/>
        </p:nvGraphicFramePr>
        <p:xfrm>
          <a:off x="457200" y="3469660"/>
          <a:ext cx="7945581" cy="2865120"/>
        </p:xfrm>
        <a:graphic>
          <a:graphicData uri="http://schemas.openxmlformats.org/drawingml/2006/table">
            <a:tbl>
              <a:tblPr firstRow="1" bandRow="1">
                <a:tableStyleId>{69CF1AB2-1976-4502-BF36-3FF5EA218861}</a:tableStyleId>
              </a:tblPr>
              <a:tblGrid>
                <a:gridCol w="5173145"/>
                <a:gridCol w="2772436"/>
              </a:tblGrid>
              <a:tr h="370840">
                <a:tc>
                  <a:txBody>
                    <a:bodyPr/>
                    <a:lstStyle/>
                    <a:p>
                      <a:r>
                        <a:rPr lang="en-US" dirty="0" smtClean="0"/>
                        <a:t>Sentence</a:t>
                      </a:r>
                      <a:endParaRPr lang="en-US" dirty="0"/>
                    </a:p>
                  </a:txBody>
                  <a:tcPr/>
                </a:tc>
                <a:tc>
                  <a:txBody>
                    <a:bodyPr/>
                    <a:lstStyle/>
                    <a:p>
                      <a:r>
                        <a:rPr lang="en-US" dirty="0" smtClean="0"/>
                        <a:t>Direct Object</a:t>
                      </a:r>
                      <a:endParaRPr lang="en-US" dirty="0"/>
                    </a:p>
                  </a:txBody>
                  <a:tcPr/>
                </a:tc>
              </a:tr>
              <a:tr h="370840">
                <a:tc>
                  <a:txBody>
                    <a:bodyPr/>
                    <a:lstStyle/>
                    <a:p>
                      <a:r>
                        <a:rPr lang="en-US" dirty="0" smtClean="0"/>
                        <a:t>Jugglers toss pineapples high into the air.</a:t>
                      </a:r>
                      <a:endParaRPr lang="en-US" dirty="0"/>
                    </a:p>
                  </a:txBody>
                  <a:tcPr/>
                </a:tc>
                <a:tc>
                  <a:txBody>
                    <a:bodyPr/>
                    <a:lstStyle/>
                    <a:p>
                      <a:endParaRPr lang="en-US"/>
                    </a:p>
                  </a:txBody>
                  <a:tcPr/>
                </a:tc>
              </a:tr>
              <a:tr h="370840">
                <a:tc>
                  <a:txBody>
                    <a:bodyPr/>
                    <a:lstStyle/>
                    <a:p>
                      <a:r>
                        <a:rPr lang="en-US" dirty="0" smtClean="0"/>
                        <a:t>Magicians pull quarters from behind people’s ears.</a:t>
                      </a:r>
                      <a:endParaRPr lang="en-US" dirty="0"/>
                    </a:p>
                  </a:txBody>
                  <a:tcPr/>
                </a:tc>
                <a:tc>
                  <a:txBody>
                    <a:bodyPr/>
                    <a:lstStyle/>
                    <a:p>
                      <a:endParaRPr lang="en-US" dirty="0"/>
                    </a:p>
                  </a:txBody>
                  <a:tcPr/>
                </a:tc>
              </a:tr>
              <a:tr h="370840">
                <a:tc>
                  <a:txBody>
                    <a:bodyPr/>
                    <a:lstStyle/>
                    <a:p>
                      <a:r>
                        <a:rPr lang="en-US" dirty="0" smtClean="0"/>
                        <a:t>A contestant may teach a new trick to a pet.</a:t>
                      </a:r>
                      <a:endParaRPr lang="en-US" dirty="0"/>
                    </a:p>
                  </a:txBody>
                  <a:tcPr/>
                </a:tc>
                <a:tc>
                  <a:txBody>
                    <a:bodyPr/>
                    <a:lstStyle/>
                    <a:p>
                      <a:endParaRPr lang="en-US" dirty="0"/>
                    </a:p>
                  </a:txBody>
                  <a:tcPr/>
                </a:tc>
              </a:tr>
              <a:tr h="370840">
                <a:tc>
                  <a:txBody>
                    <a:bodyPr/>
                    <a:lstStyle/>
                    <a:p>
                      <a:r>
                        <a:rPr lang="en-US" dirty="0" smtClean="0"/>
                        <a:t>Singers rehearse their favorite</a:t>
                      </a:r>
                      <a:r>
                        <a:rPr lang="en-US" baseline="0" dirty="0" smtClean="0"/>
                        <a:t> songs.</a:t>
                      </a:r>
                      <a:endParaRPr lang="en-US" dirty="0"/>
                    </a:p>
                  </a:txBody>
                  <a:tcPr/>
                </a:tc>
                <a:tc>
                  <a:txBody>
                    <a:bodyPr/>
                    <a:lstStyle/>
                    <a:p>
                      <a:endParaRPr lang="en-US" dirty="0"/>
                    </a:p>
                  </a:txBody>
                  <a:tcPr/>
                </a:tc>
              </a:tr>
              <a:tr h="370840">
                <a:tc>
                  <a:txBody>
                    <a:bodyPr/>
                    <a:lstStyle/>
                    <a:p>
                      <a:r>
                        <a:rPr lang="en-US" dirty="0" smtClean="0"/>
                        <a:t>A folk</a:t>
                      </a:r>
                      <a:r>
                        <a:rPr lang="en-US" baseline="0" dirty="0" smtClean="0"/>
                        <a:t> dance group orders new costumes.</a:t>
                      </a:r>
                      <a:endParaRPr lang="en-US" dirty="0"/>
                    </a:p>
                  </a:txBody>
                  <a:tcPr/>
                </a:tc>
                <a:tc>
                  <a:txBody>
                    <a:bodyPr/>
                    <a:lstStyle/>
                    <a:p>
                      <a:endParaRPr lang="en-US" dirty="0"/>
                    </a:p>
                  </a:txBody>
                  <a:tcPr/>
                </a:tc>
              </a:tr>
              <a:tr h="370840">
                <a:tc>
                  <a:txBody>
                    <a:bodyPr/>
                    <a:lstStyle/>
                    <a:p>
                      <a:r>
                        <a:rPr lang="en-US" dirty="0" smtClean="0"/>
                        <a:t>The coordinator announces</a:t>
                      </a:r>
                      <a:r>
                        <a:rPr lang="en-US" baseline="0" dirty="0" smtClean="0"/>
                        <a:t> the date of the show.</a:t>
                      </a:r>
                      <a:endParaRPr lang="en-US" dirty="0"/>
                    </a:p>
                  </a:txBody>
                  <a:tcPr/>
                </a:tc>
                <a:tc>
                  <a:txBody>
                    <a:bodyPr/>
                    <a:lstStyle/>
                    <a:p>
                      <a:endParaRPr lang="en-US" dirty="0"/>
                    </a:p>
                  </a:txBody>
                  <a:tcPr/>
                </a:tc>
              </a:tr>
            </a:tbl>
          </a:graphicData>
        </a:graphic>
      </p:graphicFrame>
      <p:sp>
        <p:nvSpPr>
          <p:cNvPr id="5" name="TextBox 4"/>
          <p:cNvSpPr txBox="1"/>
          <p:nvPr/>
        </p:nvSpPr>
        <p:spPr>
          <a:xfrm>
            <a:off x="372321" y="6334780"/>
            <a:ext cx="2481719" cy="369332"/>
          </a:xfrm>
          <a:prstGeom prst="rect">
            <a:avLst/>
          </a:prstGeom>
          <a:noFill/>
        </p:spPr>
        <p:txBody>
          <a:bodyPr wrap="none" rtlCol="0">
            <a:spAutoFit/>
          </a:bodyPr>
          <a:lstStyle/>
          <a:p>
            <a:r>
              <a:rPr lang="en-US" dirty="0" smtClean="0"/>
              <a:t>Practice book page 94</a:t>
            </a:r>
            <a:endParaRPr lang="en-US" dirty="0"/>
          </a:p>
        </p:txBody>
      </p:sp>
      <p:sp>
        <p:nvSpPr>
          <p:cNvPr id="6" name="TextBox 5"/>
          <p:cNvSpPr txBox="1"/>
          <p:nvPr/>
        </p:nvSpPr>
        <p:spPr>
          <a:xfrm>
            <a:off x="5993437" y="6334780"/>
            <a:ext cx="2648306" cy="369332"/>
          </a:xfrm>
          <a:prstGeom prst="rect">
            <a:avLst/>
          </a:prstGeom>
          <a:noFill/>
        </p:spPr>
        <p:txBody>
          <a:bodyPr wrap="non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 Schedule</a:t>
            </a:r>
            <a:endParaRPr lang="en-US" dirty="0"/>
          </a:p>
        </p:txBody>
      </p:sp>
      <p:sp>
        <p:nvSpPr>
          <p:cNvPr id="3" name="Content Placeholder 2"/>
          <p:cNvSpPr>
            <a:spLocks noGrp="1"/>
          </p:cNvSpPr>
          <p:nvPr>
            <p:ph sz="half" idx="1"/>
          </p:nvPr>
        </p:nvSpPr>
        <p:spPr/>
        <p:txBody>
          <a:bodyPr/>
          <a:lstStyle/>
          <a:p>
            <a:r>
              <a:rPr lang="en-US" dirty="0" smtClean="0"/>
              <a:t>Reading</a:t>
            </a:r>
          </a:p>
          <a:p>
            <a:pPr lvl="1"/>
            <a:r>
              <a:rPr lang="en-US" dirty="0" smtClean="0">
                <a:hlinkClick r:id="rId2" action="ppaction://hlinksldjump"/>
              </a:rPr>
              <a:t>Reading a timeline</a:t>
            </a:r>
            <a:endParaRPr lang="en-US" dirty="0" smtClean="0"/>
          </a:p>
          <a:p>
            <a:pPr lvl="1"/>
            <a:r>
              <a:rPr lang="en-US" dirty="0" smtClean="0"/>
              <a:t>“History of Recorded Sound” (178-181)</a:t>
            </a:r>
          </a:p>
          <a:p>
            <a:r>
              <a:rPr lang="en-US" dirty="0" smtClean="0"/>
              <a:t>Word Work</a:t>
            </a:r>
          </a:p>
          <a:p>
            <a:pPr lvl="1"/>
            <a:r>
              <a:rPr lang="en-US" dirty="0" smtClean="0"/>
              <a:t>Spelling</a:t>
            </a:r>
          </a:p>
          <a:p>
            <a:pPr lvl="2"/>
            <a:r>
              <a:rPr lang="en-US" dirty="0" smtClean="0"/>
              <a:t>Practice book pg. </a:t>
            </a:r>
            <a:r>
              <a:rPr lang="en-US" dirty="0" smtClean="0"/>
              <a:t>91</a:t>
            </a:r>
            <a:endParaRPr lang="en-US" dirty="0" smtClean="0"/>
          </a:p>
        </p:txBody>
      </p:sp>
      <p:sp>
        <p:nvSpPr>
          <p:cNvPr id="4" name="Content Placeholder 3"/>
          <p:cNvSpPr>
            <a:spLocks noGrp="1"/>
          </p:cNvSpPr>
          <p:nvPr>
            <p:ph sz="half" idx="2"/>
          </p:nvPr>
        </p:nvSpPr>
        <p:spPr/>
        <p:txBody>
          <a:bodyPr/>
          <a:lstStyle/>
          <a:p>
            <a:r>
              <a:rPr lang="en-US" dirty="0" smtClean="0"/>
              <a:t>Writing and Language</a:t>
            </a:r>
          </a:p>
          <a:p>
            <a:pPr lvl="1"/>
            <a:r>
              <a:rPr lang="en-US" dirty="0" smtClean="0">
                <a:hlinkClick r:id="rId3" action="ppaction://hlinksldjump"/>
              </a:rPr>
              <a:t>Daily Language </a:t>
            </a:r>
            <a:r>
              <a:rPr lang="en-US" dirty="0" smtClean="0">
                <a:hlinkClick r:id="rId3" action="ppaction://hlinksldjump"/>
              </a:rPr>
              <a:t>Practice</a:t>
            </a:r>
            <a:endParaRPr lang="en-US" dirty="0" smtClean="0"/>
          </a:p>
        </p:txBody>
      </p:sp>
      <p:sp>
        <p:nvSpPr>
          <p:cNvPr id="5" name="TextBox 4"/>
          <p:cNvSpPr txBox="1"/>
          <p:nvPr/>
        </p:nvSpPr>
        <p:spPr>
          <a:xfrm>
            <a:off x="6288315" y="6505613"/>
            <a:ext cx="2211889" cy="369332"/>
          </a:xfrm>
          <a:prstGeom prst="rect">
            <a:avLst/>
          </a:prstGeom>
          <a:noFill/>
        </p:spPr>
        <p:txBody>
          <a:bodyPr wrap="none" rtlCol="0">
            <a:spAutoFit/>
          </a:bodyPr>
          <a:lstStyle/>
          <a:p>
            <a:r>
              <a:rPr lang="en-US" dirty="0" smtClean="0">
                <a:hlinkClick r:id="rId4" action="ppaction://hlinksldjump"/>
              </a:rPr>
              <a:t>Back to “La </a:t>
            </a:r>
            <a:r>
              <a:rPr lang="en-US" dirty="0" err="1" smtClean="0">
                <a:hlinkClick r:id="rId4" action="ppaction://hlinksldjump"/>
              </a:rPr>
              <a:t>Bamba</a:t>
            </a:r>
            <a:r>
              <a:rPr lang="en-US" dirty="0" smtClean="0">
                <a:hlinkClick r:id="rId4" action="ppaction://hlinksldjump"/>
              </a:rPr>
              <a:t>”</a:t>
            </a:r>
            <a:endParaRPr lang="en-US" dirty="0"/>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to read a timeline</a:t>
            </a:r>
            <a:br>
              <a:rPr lang="en-US" sz="3200" dirty="0" smtClean="0"/>
            </a:br>
            <a:r>
              <a:rPr lang="en-US" sz="3200" dirty="0" smtClean="0"/>
              <a:t>We will answer questions using a timeline</a:t>
            </a:r>
            <a:endParaRPr lang="en-US" sz="3200" dirty="0"/>
          </a:p>
        </p:txBody>
      </p:sp>
      <p:sp>
        <p:nvSpPr>
          <p:cNvPr id="3" name="Text Placeholder 2"/>
          <p:cNvSpPr>
            <a:spLocks noGrp="1"/>
          </p:cNvSpPr>
          <p:nvPr>
            <p:ph type="body" idx="1"/>
          </p:nvPr>
        </p:nvSpPr>
        <p:spPr/>
        <p:txBody>
          <a:bodyPr/>
          <a:lstStyle/>
          <a:p>
            <a:r>
              <a:rPr lang="en-US" dirty="0" smtClean="0"/>
              <a:t>Prior Knowledge</a:t>
            </a:r>
            <a:endParaRPr lang="en-US" dirty="0"/>
          </a:p>
        </p:txBody>
      </p:sp>
      <p:sp>
        <p:nvSpPr>
          <p:cNvPr id="4" name="Content Placeholder 3"/>
          <p:cNvSpPr>
            <a:spLocks noGrp="1"/>
          </p:cNvSpPr>
          <p:nvPr>
            <p:ph sz="half" idx="2"/>
          </p:nvPr>
        </p:nvSpPr>
        <p:spPr/>
        <p:txBody>
          <a:bodyPr/>
          <a:lstStyle/>
          <a:p>
            <a:r>
              <a:rPr lang="en-US" dirty="0" smtClean="0"/>
              <a:t>We have already discussed how author’s use chronological order to organize their writing.</a:t>
            </a:r>
          </a:p>
          <a:p>
            <a:r>
              <a:rPr lang="en-US" b="1" u="sng" dirty="0" smtClean="0"/>
              <a:t>Concept</a:t>
            </a:r>
          </a:p>
          <a:p>
            <a:pPr lvl="1"/>
            <a:r>
              <a:rPr lang="en-US" dirty="0" smtClean="0"/>
              <a:t>A </a:t>
            </a:r>
            <a:r>
              <a:rPr lang="en-US" u="sng" dirty="0" smtClean="0"/>
              <a:t>timeline</a:t>
            </a:r>
            <a:r>
              <a:rPr lang="en-US" dirty="0" smtClean="0"/>
              <a:t> is a tool used by author’s to show the order in which events occurred.</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normAutofit fontScale="85000" lnSpcReduction="10000"/>
          </a:bodyPr>
          <a:lstStyle/>
          <a:p>
            <a:r>
              <a:rPr lang="en-US" dirty="0" smtClean="0"/>
              <a:t>Being able to read timelines will help you understand the order in which events occurred.</a:t>
            </a:r>
          </a:p>
          <a:p>
            <a:r>
              <a:rPr lang="en-US" b="1" u="sng" dirty="0" smtClean="0"/>
              <a:t>Skill</a:t>
            </a:r>
          </a:p>
          <a:p>
            <a:pPr lvl="1"/>
            <a:r>
              <a:rPr lang="en-US" dirty="0" smtClean="0"/>
              <a:t>Read the title to find out what events the timeline shows.</a:t>
            </a:r>
          </a:p>
          <a:p>
            <a:pPr lvl="1"/>
            <a:r>
              <a:rPr lang="en-US" dirty="0" smtClean="0"/>
              <a:t>Locate the </a:t>
            </a:r>
            <a:r>
              <a:rPr lang="en-US" b="1" dirty="0" smtClean="0"/>
              <a:t>first</a:t>
            </a:r>
            <a:r>
              <a:rPr lang="en-US" dirty="0" smtClean="0"/>
              <a:t> and </a:t>
            </a:r>
            <a:r>
              <a:rPr lang="en-US" b="1" dirty="0" smtClean="0"/>
              <a:t>last</a:t>
            </a:r>
            <a:r>
              <a:rPr lang="en-US" dirty="0" smtClean="0"/>
              <a:t> dates to find out what time period is being shown.</a:t>
            </a:r>
          </a:p>
          <a:p>
            <a:pPr lvl="1"/>
            <a:r>
              <a:rPr lang="en-US" dirty="0" smtClean="0"/>
              <a:t>Read the events from left to right, or from earliest to latest event, depending on how the timeline is arranged.</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lide(fromBottom)">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slide(fromBottom)">
                                      <p:cBhvr>
                                        <p:cTn id="20" dur="500"/>
                                        <p:tgtEl>
                                          <p:spTgt spid="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slide(fromBottom)">
                                      <p:cBhvr>
                                        <p:cTn id="25" dur="500"/>
                                        <p:tgtEl>
                                          <p:spTgt spid="6">
                                            <p:txEl>
                                              <p:pRg st="1" end="1"/>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slide(fromBottom)">
                                      <p:cBhvr>
                                        <p:cTn id="28" dur="500"/>
                                        <p:tgtEl>
                                          <p:spTgt spid="6">
                                            <p:txEl>
                                              <p:pRg st="2" end="2"/>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slide(fromBottom)">
                                      <p:cBhvr>
                                        <p:cTn id="31" dur="500"/>
                                        <p:tgtEl>
                                          <p:spTgt spid="6">
                                            <p:txEl>
                                              <p:pRg st="3" end="3"/>
                                            </p:txEl>
                                          </p:spTgt>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slide(fromBottom)">
                                      <p:cBhvr>
                                        <p:cTn id="3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read a timeline</a:t>
            </a:r>
            <a:br>
              <a:rPr lang="en-US" dirty="0" smtClean="0"/>
            </a:br>
            <a:r>
              <a:rPr lang="en-US" dirty="0" smtClean="0"/>
              <a:t>We will answer questions using a timeline</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Guided practice</a:t>
            </a:r>
          </a:p>
          <a:p>
            <a:pPr lvl="1"/>
            <a:r>
              <a:rPr lang="en-US" dirty="0" smtClean="0"/>
              <a:t>Open up to page 178 in your texts.</a:t>
            </a:r>
          </a:p>
          <a:p>
            <a:pPr lvl="1"/>
            <a:r>
              <a:rPr lang="en-US" dirty="0" smtClean="0"/>
              <a:t>What events will the timeline show?</a:t>
            </a:r>
          </a:p>
          <a:p>
            <a:pPr lvl="1"/>
            <a:r>
              <a:rPr lang="en-US" dirty="0" smtClean="0"/>
              <a:t>What is the first date?</a:t>
            </a:r>
          </a:p>
          <a:p>
            <a:pPr lvl="1"/>
            <a:r>
              <a:rPr lang="en-US" dirty="0" smtClean="0"/>
              <a:t>What is the last date?</a:t>
            </a:r>
          </a:p>
          <a:p>
            <a:pPr lvl="1"/>
            <a:r>
              <a:rPr lang="en-US" dirty="0" smtClean="0"/>
              <a:t>How much time is covered in the timeline?</a:t>
            </a:r>
          </a:p>
          <a:p>
            <a:pPr lvl="1"/>
            <a:r>
              <a:rPr lang="en-US" dirty="0" smtClean="0"/>
              <a:t>What happened in 1906?</a:t>
            </a:r>
          </a:p>
          <a:p>
            <a:pPr lvl="1"/>
            <a:r>
              <a:rPr lang="en-US" dirty="0" smtClean="0"/>
              <a:t>What is the most recent event to occur?</a:t>
            </a:r>
          </a:p>
          <a:p>
            <a:pPr lvl="1"/>
            <a:r>
              <a:rPr lang="en-US" dirty="0" smtClean="0"/>
              <a:t>What happened 10 years before music was digitally recorded using laser beams?</a:t>
            </a:r>
            <a:endParaRPr lang="en-US" dirty="0"/>
          </a:p>
        </p:txBody>
      </p:sp>
      <p:sp>
        <p:nvSpPr>
          <p:cNvPr id="4" name="Text Placeholder 3"/>
          <p:cNvSpPr>
            <a:spLocks noGrp="1"/>
          </p:cNvSpPr>
          <p:nvPr>
            <p:ph type="body" sz="half" idx="2"/>
          </p:nvPr>
        </p:nvSpPr>
        <p:spPr/>
        <p:txBody>
          <a:bodyPr/>
          <a:lstStyle/>
          <a:p>
            <a:r>
              <a:rPr lang="en-US" sz="2400" b="1" u="sng" dirty="0" smtClean="0"/>
              <a:t>Skill</a:t>
            </a:r>
            <a:endParaRPr lang="en-US" sz="2400" b="1" u="sng" dirty="0" smtClean="0"/>
          </a:p>
          <a:p>
            <a:pPr lvl="1"/>
            <a:r>
              <a:rPr lang="en-US" sz="1800" dirty="0" smtClean="0"/>
              <a:t>1.  Read </a:t>
            </a:r>
            <a:r>
              <a:rPr lang="en-US" sz="1800" dirty="0" smtClean="0"/>
              <a:t>the title to find out what events the timeline shows.</a:t>
            </a:r>
            <a:endParaRPr lang="en-US" sz="1800" dirty="0" smtClean="0"/>
          </a:p>
          <a:p>
            <a:pPr lvl="1"/>
            <a:r>
              <a:rPr lang="en-US" sz="1800" dirty="0" smtClean="0"/>
              <a:t>2.  Locate </a:t>
            </a:r>
            <a:r>
              <a:rPr lang="en-US" sz="1800" dirty="0" smtClean="0"/>
              <a:t>the </a:t>
            </a:r>
            <a:r>
              <a:rPr lang="en-US" sz="1800" b="1" dirty="0" smtClean="0"/>
              <a:t>first</a:t>
            </a:r>
            <a:r>
              <a:rPr lang="en-US" sz="1800" dirty="0" smtClean="0"/>
              <a:t> and </a:t>
            </a:r>
            <a:r>
              <a:rPr lang="en-US" sz="1800" b="1" dirty="0" smtClean="0"/>
              <a:t>last</a:t>
            </a:r>
            <a:r>
              <a:rPr lang="en-US" sz="1800" dirty="0" smtClean="0"/>
              <a:t> dates to find out what time period is being shown.</a:t>
            </a:r>
            <a:endParaRPr lang="en-US" sz="1800" dirty="0" smtClean="0"/>
          </a:p>
          <a:p>
            <a:pPr lvl="1"/>
            <a:r>
              <a:rPr lang="en-US" sz="1800" dirty="0" smtClean="0"/>
              <a:t>3.  Read </a:t>
            </a:r>
            <a:r>
              <a:rPr lang="en-US" sz="1800" dirty="0" smtClean="0"/>
              <a:t>the events from left to right, or from earliest to latest event, depending on how the timeline is arranged.</a:t>
            </a:r>
          </a:p>
          <a:p>
            <a:endParaRPr lang="en-US" dirty="0"/>
          </a:p>
        </p:txBody>
      </p:sp>
      <p:sp>
        <p:nvSpPr>
          <p:cNvPr id="5" name="TextBox 4"/>
          <p:cNvSpPr txBox="1"/>
          <p:nvPr/>
        </p:nvSpPr>
        <p:spPr>
          <a:xfrm>
            <a:off x="5591334" y="6459144"/>
            <a:ext cx="3095466" cy="369332"/>
          </a:xfrm>
          <a:prstGeom prst="rect">
            <a:avLst/>
          </a:prstGeom>
          <a:noFill/>
        </p:spPr>
        <p:txBody>
          <a:bodyPr wrap="squar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Bottom)">
                                      <p:cBhvr>
                                        <p:cTn id="22" dur="500"/>
                                        <p:tgtEl>
                                          <p:spTgt spid="3">
                                            <p:txEl>
                                              <p:pRg st="5" end="5"/>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slide(fromBottom)">
                                      <p:cBhvr>
                                        <p:cTn id="25" dur="500"/>
                                        <p:tgtEl>
                                          <p:spTgt spid="3">
                                            <p:txEl>
                                              <p:pRg st="6" end="6"/>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slide(fromBottom)">
                                      <p:cBhvr>
                                        <p:cTn id="28" dur="500"/>
                                        <p:tgtEl>
                                          <p:spTgt spid="3">
                                            <p:txEl>
                                              <p:pRg st="7" end="7"/>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slide(fromBottom)">
                                      <p:cBhvr>
                                        <p:cTn id="31" dur="5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slide(fromBottom)">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t>Vocabulary</a:t>
            </a:r>
            <a:r>
              <a:rPr lang="en-US" sz="3600" dirty="0" smtClean="0"/>
              <a:t/>
            </a:r>
            <a:br>
              <a:rPr lang="en-US" sz="3600" dirty="0" smtClean="0"/>
            </a:br>
            <a:r>
              <a:rPr lang="en-US" sz="3200" dirty="0" smtClean="0"/>
              <a:t>We will define vocabulary words</a:t>
            </a:r>
            <a:endParaRPr lang="en-US" sz="3600" dirty="0"/>
          </a:p>
        </p:txBody>
      </p:sp>
      <p:sp>
        <p:nvSpPr>
          <p:cNvPr id="3" name="Content Placeholder 2"/>
          <p:cNvSpPr>
            <a:spLocks noGrp="1"/>
          </p:cNvSpPr>
          <p:nvPr>
            <p:ph idx="1"/>
          </p:nvPr>
        </p:nvSpPr>
        <p:spPr/>
        <p:txBody>
          <a:bodyPr>
            <a:normAutofit fontScale="85000" lnSpcReduction="20000"/>
          </a:bodyPr>
          <a:lstStyle/>
          <a:p>
            <a:r>
              <a:rPr lang="en-US" u="sng" dirty="0" smtClean="0"/>
              <a:t>applause</a:t>
            </a:r>
            <a:r>
              <a:rPr lang="en-US" dirty="0" smtClean="0"/>
              <a:t>: the clapping of hands to show approval</a:t>
            </a:r>
          </a:p>
          <a:p>
            <a:r>
              <a:rPr lang="en-US" u="sng" dirty="0" smtClean="0"/>
              <a:t>Debut</a:t>
            </a:r>
            <a:r>
              <a:rPr lang="en-US" dirty="0" smtClean="0"/>
              <a:t>: first public performance</a:t>
            </a:r>
          </a:p>
          <a:p>
            <a:r>
              <a:rPr lang="en-US" u="sng" dirty="0" smtClean="0"/>
              <a:t>Duo</a:t>
            </a:r>
            <a:r>
              <a:rPr lang="en-US" dirty="0" smtClean="0"/>
              <a:t>: two performers singing or playing together</a:t>
            </a:r>
          </a:p>
          <a:p>
            <a:r>
              <a:rPr lang="en-US" u="sng" dirty="0" smtClean="0"/>
              <a:t>Embarrassed</a:t>
            </a:r>
            <a:r>
              <a:rPr lang="en-US" dirty="0" smtClean="0"/>
              <a:t>: self-conscious and ill at ease</a:t>
            </a:r>
          </a:p>
          <a:p>
            <a:r>
              <a:rPr lang="en-US" u="sng" dirty="0" smtClean="0"/>
              <a:t>Forty-five record</a:t>
            </a:r>
            <a:r>
              <a:rPr lang="en-US" dirty="0" smtClean="0"/>
              <a:t>: a small record with one musical selection on each side</a:t>
            </a:r>
          </a:p>
          <a:p>
            <a:r>
              <a:rPr lang="en-US" u="sng" dirty="0" smtClean="0"/>
              <a:t>Limelight</a:t>
            </a:r>
            <a:r>
              <a:rPr lang="en-US" dirty="0" smtClean="0"/>
              <a:t>: focus of public attention</a:t>
            </a:r>
          </a:p>
          <a:p>
            <a:r>
              <a:rPr lang="en-US" u="sng" dirty="0" smtClean="0"/>
              <a:t>Pantomime</a:t>
            </a:r>
            <a:r>
              <a:rPr lang="en-US" dirty="0" smtClean="0"/>
              <a:t>: theatrical acting that is done in silence</a:t>
            </a:r>
          </a:p>
          <a:p>
            <a:r>
              <a:rPr lang="en-US" u="sng" dirty="0" smtClean="0"/>
              <a:t>Rehearsal</a:t>
            </a:r>
            <a:r>
              <a:rPr lang="en-US" dirty="0" smtClean="0"/>
              <a:t>: practice for a public performance</a:t>
            </a:r>
          </a:p>
          <a:p>
            <a:r>
              <a:rPr lang="en-US" u="sng" dirty="0" smtClean="0"/>
              <a:t>Talent</a:t>
            </a:r>
            <a:r>
              <a:rPr lang="en-US" dirty="0" smtClean="0"/>
              <a:t>: a special natural or acquired ability</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Daily Language </a:t>
            </a:r>
            <a:r>
              <a:rPr lang="en-US" sz="3200" dirty="0" smtClean="0"/>
              <a:t>Practice</a:t>
            </a:r>
            <a:br>
              <a:rPr lang="en-US" sz="3200" dirty="0" smtClean="0"/>
            </a:br>
            <a:r>
              <a:rPr lang="en-US" sz="2800" dirty="0" smtClean="0"/>
              <a:t>We will proofread and correct sentences with grammar and spelling errors.</a:t>
            </a:r>
            <a:endParaRPr lang="en-US" sz="3200" dirty="0"/>
          </a:p>
        </p:txBody>
      </p:sp>
      <p:sp>
        <p:nvSpPr>
          <p:cNvPr id="3" name="Content Placeholder 2"/>
          <p:cNvSpPr>
            <a:spLocks noGrp="1"/>
          </p:cNvSpPr>
          <p:nvPr>
            <p:ph idx="1"/>
          </p:nvPr>
        </p:nvSpPr>
        <p:spPr/>
        <p:txBody>
          <a:bodyPr/>
          <a:lstStyle/>
          <a:p>
            <a:r>
              <a:rPr lang="en-US" dirty="0" smtClean="0"/>
              <a:t>The members of the </a:t>
            </a:r>
            <a:r>
              <a:rPr lang="en-US" dirty="0" err="1" smtClean="0"/>
              <a:t>roiale</a:t>
            </a:r>
            <a:r>
              <a:rPr lang="en-US" dirty="0" smtClean="0"/>
              <a:t> family posed for a picture</a:t>
            </a:r>
          </a:p>
          <a:p>
            <a:endParaRPr lang="en-US" dirty="0" smtClean="0"/>
          </a:p>
          <a:p>
            <a:r>
              <a:rPr lang="en-US" dirty="0" smtClean="0"/>
              <a:t>Marias story is about a pet </a:t>
            </a:r>
            <a:r>
              <a:rPr lang="en-US" dirty="0" err="1" smtClean="0"/>
              <a:t>fawne</a:t>
            </a:r>
            <a:r>
              <a:rPr lang="en-US" dirty="0" smtClean="0"/>
              <a:t>.</a:t>
            </a:r>
            <a:endParaRPr lang="en-US" dirty="0"/>
          </a:p>
        </p:txBody>
      </p:sp>
      <p:sp>
        <p:nvSpPr>
          <p:cNvPr id="4" name="TextBox 3"/>
          <p:cNvSpPr txBox="1"/>
          <p:nvPr/>
        </p:nvSpPr>
        <p:spPr>
          <a:xfrm>
            <a:off x="5575846" y="6459144"/>
            <a:ext cx="3110954" cy="369332"/>
          </a:xfrm>
          <a:prstGeom prst="rect">
            <a:avLst/>
          </a:prstGeom>
          <a:noFill/>
        </p:spPr>
        <p:txBody>
          <a:bodyPr wrap="squar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 Schedule</a:t>
            </a:r>
            <a:endParaRPr lang="en-US" dirty="0"/>
          </a:p>
        </p:txBody>
      </p:sp>
      <p:sp>
        <p:nvSpPr>
          <p:cNvPr id="3" name="Content Placeholder 2"/>
          <p:cNvSpPr>
            <a:spLocks noGrp="1"/>
          </p:cNvSpPr>
          <p:nvPr>
            <p:ph sz="half" idx="1"/>
          </p:nvPr>
        </p:nvSpPr>
        <p:spPr/>
        <p:txBody>
          <a:bodyPr/>
          <a:lstStyle/>
          <a:p>
            <a:r>
              <a:rPr lang="en-US" dirty="0" smtClean="0"/>
              <a:t>Reading</a:t>
            </a:r>
          </a:p>
          <a:p>
            <a:pPr lvl="1"/>
            <a:r>
              <a:rPr lang="en-US" dirty="0" smtClean="0"/>
              <a:t>Comprehension test</a:t>
            </a:r>
          </a:p>
          <a:p>
            <a:pPr lvl="1"/>
            <a:r>
              <a:rPr lang="en-US" dirty="0" smtClean="0"/>
              <a:t>Vocabulary test</a:t>
            </a:r>
          </a:p>
          <a:p>
            <a:r>
              <a:rPr lang="en-US" dirty="0" smtClean="0"/>
              <a:t>Word work</a:t>
            </a:r>
          </a:p>
          <a:p>
            <a:pPr lvl="1"/>
            <a:r>
              <a:rPr lang="en-US" dirty="0" smtClean="0"/>
              <a:t>Spelling test</a:t>
            </a:r>
            <a:endParaRPr lang="en-US" dirty="0"/>
          </a:p>
        </p:txBody>
      </p:sp>
      <p:sp>
        <p:nvSpPr>
          <p:cNvPr id="4" name="Content Placeholder 3"/>
          <p:cNvSpPr>
            <a:spLocks noGrp="1"/>
          </p:cNvSpPr>
          <p:nvPr>
            <p:ph sz="half" idx="2"/>
          </p:nvPr>
        </p:nvSpPr>
        <p:spPr/>
        <p:txBody>
          <a:bodyPr/>
          <a:lstStyle/>
          <a:p>
            <a:r>
              <a:rPr lang="en-US" dirty="0" smtClean="0"/>
              <a:t>Writing and Language</a:t>
            </a:r>
          </a:p>
          <a:p>
            <a:pPr lvl="1"/>
            <a:r>
              <a:rPr lang="en-US" dirty="0" smtClean="0"/>
              <a:t>Using Exact Verbs</a:t>
            </a:r>
          </a:p>
          <a:p>
            <a:pPr lvl="2"/>
            <a:r>
              <a:rPr lang="en-US" dirty="0" smtClean="0"/>
              <a:t>Practice book pg. 95</a:t>
            </a:r>
          </a:p>
        </p:txBody>
      </p:sp>
      <p:sp>
        <p:nvSpPr>
          <p:cNvPr id="5" name="TextBox 4"/>
          <p:cNvSpPr txBox="1"/>
          <p:nvPr/>
        </p:nvSpPr>
        <p:spPr>
          <a:xfrm>
            <a:off x="6086965" y="6381696"/>
            <a:ext cx="2229697" cy="369332"/>
          </a:xfrm>
          <a:prstGeom prst="rect">
            <a:avLst/>
          </a:prstGeom>
          <a:noFill/>
        </p:spPr>
        <p:txBody>
          <a:bodyPr wrap="none" rtlCol="0">
            <a:spAutoFit/>
          </a:bodyPr>
          <a:lstStyle/>
          <a:p>
            <a:r>
              <a:rPr lang="en-US" dirty="0" smtClean="0">
                <a:hlinkClick r:id="rId2" action="ppaction://hlinksldjump"/>
              </a:rPr>
              <a:t>Back to “La </a:t>
            </a:r>
            <a:r>
              <a:rPr lang="en-US" dirty="0" err="1" smtClean="0">
                <a:hlinkClick r:id="rId2" action="ppaction://hlinksldjump"/>
              </a:rPr>
              <a:t>Bamba</a:t>
            </a:r>
            <a:r>
              <a:rPr lang="en-US" dirty="0" smtClean="0"/>
              <a:t>”</a:t>
            </a:r>
            <a:endParaRPr lang="en-US"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will fill in vocabulary words where they best fit the context.</a:t>
            </a:r>
            <a:endParaRPr lang="en-US" dirty="0"/>
          </a:p>
        </p:txBody>
      </p:sp>
      <p:sp>
        <p:nvSpPr>
          <p:cNvPr id="4" name="Content Placeholder 3"/>
          <p:cNvSpPr>
            <a:spLocks noGrp="1"/>
          </p:cNvSpPr>
          <p:nvPr>
            <p:ph idx="1"/>
          </p:nvPr>
        </p:nvSpPr>
        <p:spPr>
          <a:xfrm>
            <a:off x="3575050" y="273050"/>
            <a:ext cx="5568950" cy="5853113"/>
          </a:xfrm>
        </p:spPr>
        <p:txBody>
          <a:bodyPr>
            <a:normAutofit fontScale="92500" lnSpcReduction="10000"/>
          </a:bodyPr>
          <a:lstStyle/>
          <a:p>
            <a:pPr algn="ctr">
              <a:buNone/>
            </a:pPr>
            <a:r>
              <a:rPr lang="en-US" sz="2000" b="1" dirty="0" smtClean="0"/>
              <a:t>Talent Show Tryouts</a:t>
            </a:r>
            <a:endParaRPr lang="en-US" sz="2000" dirty="0" smtClean="0"/>
          </a:p>
          <a:p>
            <a:pPr>
              <a:buNone/>
            </a:pPr>
            <a:r>
              <a:rPr lang="en-US" sz="2000" dirty="0" smtClean="0"/>
              <a:t>What is your special </a:t>
            </a:r>
            <a:r>
              <a:rPr lang="en-US" sz="2000" u="sng" dirty="0" smtClean="0"/>
              <a:t>					</a:t>
            </a:r>
            <a:r>
              <a:rPr lang="en-US" sz="2000" dirty="0" smtClean="0"/>
              <a:t>?</a:t>
            </a:r>
          </a:p>
          <a:p>
            <a:pPr>
              <a:buNone/>
            </a:pPr>
            <a:r>
              <a:rPr lang="en-US" sz="2000" dirty="0" smtClean="0"/>
              <a:t>Can you sing?</a:t>
            </a:r>
          </a:p>
          <a:p>
            <a:pPr>
              <a:buNone/>
            </a:pPr>
            <a:r>
              <a:rPr lang="en-US" sz="2000" dirty="0" smtClean="0"/>
              <a:t>Can you dance?</a:t>
            </a:r>
          </a:p>
          <a:p>
            <a:pPr>
              <a:buNone/>
            </a:pPr>
            <a:r>
              <a:rPr lang="en-US" sz="2000" dirty="0" smtClean="0"/>
              <a:t>Do you like being in the </a:t>
            </a:r>
            <a:r>
              <a:rPr lang="en-US" sz="2000" u="sng" dirty="0" smtClean="0"/>
              <a:t>					</a:t>
            </a:r>
            <a:r>
              <a:rPr lang="en-US" sz="2000" dirty="0" smtClean="0"/>
              <a:t>, with everyone paying attention to you?</a:t>
            </a:r>
          </a:p>
          <a:p>
            <a:pPr>
              <a:buNone/>
            </a:pPr>
            <a:r>
              <a:rPr lang="en-US" sz="2000" dirty="0" smtClean="0"/>
              <a:t>If you have never performed on a stage, here’s your chance to make your </a:t>
            </a:r>
            <a:r>
              <a:rPr lang="en-US" sz="2000" u="sng" dirty="0" smtClean="0"/>
              <a:t>				</a:t>
            </a:r>
            <a:r>
              <a:rPr lang="en-US" sz="2000" dirty="0" smtClean="0"/>
              <a:t>.</a:t>
            </a:r>
          </a:p>
          <a:p>
            <a:pPr>
              <a:buNone/>
            </a:pPr>
            <a:r>
              <a:rPr lang="en-US" sz="2000" dirty="0" smtClean="0"/>
              <a:t>You can take part even if you have never volunteered to be in a talent show before.</a:t>
            </a:r>
          </a:p>
          <a:p>
            <a:pPr>
              <a:buNone/>
            </a:pPr>
            <a:r>
              <a:rPr lang="en-US" sz="2000" dirty="0" smtClean="0"/>
              <a:t>Don’t be </a:t>
            </a:r>
            <a:r>
              <a:rPr lang="en-US" sz="2000" u="sng" dirty="0" smtClean="0"/>
              <a:t>					</a:t>
            </a:r>
            <a:r>
              <a:rPr lang="en-US" sz="2000" dirty="0" smtClean="0"/>
              <a:t>. Everyone has some kind of talent!</a:t>
            </a:r>
          </a:p>
          <a:p>
            <a:pPr>
              <a:buNone/>
            </a:pPr>
            <a:r>
              <a:rPr lang="en-US" sz="2000" dirty="0" smtClean="0"/>
              <a:t>You could pretend you’re a rock star and </a:t>
            </a:r>
            <a:r>
              <a:rPr lang="en-US" sz="2000" u="sng" dirty="0" smtClean="0"/>
              <a:t>						</a:t>
            </a:r>
            <a:r>
              <a:rPr lang="en-US" sz="2000" dirty="0" smtClean="0"/>
              <a:t> the words to your favorite song.  Audiences love hearing the oldies.  You could bring in an old </a:t>
            </a:r>
            <a:r>
              <a:rPr lang="en-US" sz="2000" u="sng" dirty="0" smtClean="0"/>
              <a:t>					</a:t>
            </a:r>
            <a:r>
              <a:rPr lang="en-US" sz="2000" dirty="0" smtClean="0"/>
              <a:t> and do the mambo.  You and a friend could perform as a </a:t>
            </a:r>
            <a:r>
              <a:rPr lang="en-US" sz="2000" u="sng" dirty="0" smtClean="0"/>
              <a:t>		</a:t>
            </a:r>
            <a:r>
              <a:rPr lang="en-US" sz="2000" dirty="0" smtClean="0"/>
              <a:t>.  The possibilities are endless.  So come to the first </a:t>
            </a:r>
            <a:r>
              <a:rPr lang="en-US" sz="2000" u="sng" dirty="0" smtClean="0"/>
              <a:t>					</a:t>
            </a:r>
            <a:r>
              <a:rPr lang="en-US" sz="2000" dirty="0" smtClean="0"/>
              <a:t> on Tuesday at the gym.</a:t>
            </a:r>
          </a:p>
        </p:txBody>
      </p:sp>
      <p:sp>
        <p:nvSpPr>
          <p:cNvPr id="5" name="Text Placeholder 4"/>
          <p:cNvSpPr>
            <a:spLocks noGrp="1"/>
          </p:cNvSpPr>
          <p:nvPr>
            <p:ph type="body" sz="half" idx="2"/>
          </p:nvPr>
        </p:nvSpPr>
        <p:spPr/>
        <p:txBody>
          <a:bodyPr/>
          <a:lstStyle/>
          <a:p>
            <a:r>
              <a:rPr lang="en-US" sz="2000" dirty="0" smtClean="0"/>
              <a:t>Applause</a:t>
            </a:r>
          </a:p>
          <a:p>
            <a:r>
              <a:rPr lang="en-US" sz="2000" dirty="0" smtClean="0"/>
              <a:t>Debut</a:t>
            </a:r>
          </a:p>
          <a:p>
            <a:r>
              <a:rPr lang="en-US" sz="2000" dirty="0" smtClean="0"/>
              <a:t>Duo</a:t>
            </a:r>
          </a:p>
          <a:p>
            <a:r>
              <a:rPr lang="en-US" sz="2000" dirty="0" smtClean="0"/>
              <a:t>Embarrassed</a:t>
            </a:r>
          </a:p>
          <a:p>
            <a:r>
              <a:rPr lang="en-US" sz="2000" dirty="0" smtClean="0"/>
              <a:t>Forty-five record</a:t>
            </a:r>
          </a:p>
          <a:p>
            <a:r>
              <a:rPr lang="en-US" sz="2000" dirty="0" smtClean="0"/>
              <a:t>Limelight</a:t>
            </a:r>
          </a:p>
          <a:p>
            <a:r>
              <a:rPr lang="en-US" sz="2000" dirty="0" smtClean="0"/>
              <a:t>Pantomime</a:t>
            </a:r>
          </a:p>
          <a:p>
            <a:r>
              <a:rPr lang="en-US" sz="2000" dirty="0" smtClean="0"/>
              <a:t>Rehearsal</a:t>
            </a:r>
          </a:p>
          <a:p>
            <a:r>
              <a:rPr lang="en-US" sz="2000" dirty="0" smtClean="0"/>
              <a:t>Talent</a:t>
            </a:r>
          </a:p>
          <a:p>
            <a:endParaRPr lang="en-US" dirty="0"/>
          </a:p>
        </p:txBody>
      </p:sp>
      <p:sp>
        <p:nvSpPr>
          <p:cNvPr id="6" name="TextBox 5"/>
          <p:cNvSpPr txBox="1"/>
          <p:nvPr/>
        </p:nvSpPr>
        <p:spPr>
          <a:xfrm>
            <a:off x="5018261" y="6552081"/>
            <a:ext cx="3701742"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Story Structure</a:t>
            </a:r>
            <a:br>
              <a:rPr lang="en-US" dirty="0" smtClean="0"/>
            </a:br>
            <a:r>
              <a:rPr lang="en-US" sz="3556" dirty="0" smtClean="0"/>
              <a:t>We will identify the elements of a story</a:t>
            </a:r>
            <a:endParaRPr lang="en-US" sz="3556" dirty="0"/>
          </a:p>
        </p:txBody>
      </p:sp>
      <p:sp>
        <p:nvSpPr>
          <p:cNvPr id="6" name="Text Placeholder 5"/>
          <p:cNvSpPr>
            <a:spLocks noGrp="1"/>
          </p:cNvSpPr>
          <p:nvPr>
            <p:ph type="body" idx="1"/>
          </p:nvPr>
        </p:nvSpPr>
        <p:spPr/>
        <p:txBody>
          <a:bodyPr/>
          <a:lstStyle/>
          <a:p>
            <a:r>
              <a:rPr lang="en-US" dirty="0" smtClean="0"/>
              <a:t>Prior Knowledge</a:t>
            </a:r>
            <a:endParaRPr lang="en-US" dirty="0"/>
          </a:p>
        </p:txBody>
      </p:sp>
      <p:sp>
        <p:nvSpPr>
          <p:cNvPr id="7" name="Content Placeholder 6"/>
          <p:cNvSpPr>
            <a:spLocks noGrp="1"/>
          </p:cNvSpPr>
          <p:nvPr>
            <p:ph sz="half" idx="2"/>
          </p:nvPr>
        </p:nvSpPr>
        <p:spPr/>
        <p:txBody>
          <a:bodyPr/>
          <a:lstStyle/>
          <a:p>
            <a:r>
              <a:rPr lang="en-US" dirty="0" smtClean="0"/>
              <a:t>Suppose you watch a movie.  You want to tell your friends all about it.  What would you tell them?</a:t>
            </a:r>
            <a:endParaRPr lang="en-US" dirty="0"/>
          </a:p>
        </p:txBody>
      </p:sp>
      <p:sp>
        <p:nvSpPr>
          <p:cNvPr id="8" name="Text Placeholder 7"/>
          <p:cNvSpPr>
            <a:spLocks noGrp="1"/>
          </p:cNvSpPr>
          <p:nvPr>
            <p:ph type="body" sz="quarter" idx="3"/>
          </p:nvPr>
        </p:nvSpPr>
        <p:spPr/>
        <p:txBody>
          <a:bodyPr/>
          <a:lstStyle/>
          <a:p>
            <a:r>
              <a:rPr lang="en-US" dirty="0" smtClean="0"/>
              <a:t>Concept</a:t>
            </a:r>
            <a:endParaRPr lang="en-US" dirty="0"/>
          </a:p>
        </p:txBody>
      </p:sp>
      <p:sp>
        <p:nvSpPr>
          <p:cNvPr id="9" name="Content Placeholder 8"/>
          <p:cNvSpPr>
            <a:spLocks noGrp="1"/>
          </p:cNvSpPr>
          <p:nvPr>
            <p:ph sz="quarter" idx="4"/>
          </p:nvPr>
        </p:nvSpPr>
        <p:spPr/>
        <p:txBody>
          <a:bodyPr>
            <a:normAutofit fontScale="92500" lnSpcReduction="10000"/>
          </a:bodyPr>
          <a:lstStyle/>
          <a:p>
            <a:r>
              <a:rPr lang="en-US" u="sng" dirty="0" smtClean="0"/>
              <a:t>Characters</a:t>
            </a:r>
            <a:r>
              <a:rPr lang="en-US" dirty="0" smtClean="0"/>
              <a:t>: people and animals involved in the story</a:t>
            </a:r>
            <a:endParaRPr lang="en-US" u="sng" dirty="0" smtClean="0"/>
          </a:p>
          <a:p>
            <a:r>
              <a:rPr lang="en-US" u="sng" dirty="0" smtClean="0"/>
              <a:t>Plot</a:t>
            </a:r>
            <a:r>
              <a:rPr lang="en-US" dirty="0" smtClean="0"/>
              <a:t>: the events that make up a story</a:t>
            </a:r>
          </a:p>
          <a:p>
            <a:r>
              <a:rPr lang="en-US" u="sng" dirty="0" smtClean="0"/>
              <a:t>Setting</a:t>
            </a:r>
            <a:r>
              <a:rPr lang="en-US" dirty="0" smtClean="0"/>
              <a:t>: when and where a story takes place</a:t>
            </a:r>
          </a:p>
          <a:p>
            <a:r>
              <a:rPr lang="en-US" u="sng" dirty="0" smtClean="0"/>
              <a:t>Problem</a:t>
            </a:r>
            <a:r>
              <a:rPr lang="en-US" dirty="0" smtClean="0"/>
              <a:t>: difficulties that the characters must overcome</a:t>
            </a:r>
          </a:p>
          <a:p>
            <a:r>
              <a:rPr lang="en-US" u="sng" dirty="0" smtClean="0"/>
              <a:t>Resolution</a:t>
            </a:r>
            <a:r>
              <a:rPr lang="en-US" dirty="0" smtClean="0"/>
              <a:t>: the final part of the story; the problem is solved</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lide(fromBottom)">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slide(fromBottom)">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slide(fromBottom)">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slide(fromBottom)">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slide(fromBottom)">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slide(fromBottom)">
                                      <p:cBhvr>
                                        <p:cTn id="3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Story Structure</a:t>
            </a:r>
            <a:br>
              <a:rPr lang="en-US" dirty="0" smtClean="0"/>
            </a:br>
            <a:r>
              <a:rPr lang="en-US" sz="3556" dirty="0" smtClean="0"/>
              <a:t>We will identify the elements of a story</a:t>
            </a:r>
            <a:endParaRPr lang="en-US" sz="3556" dirty="0"/>
          </a:p>
        </p:txBody>
      </p:sp>
      <p:sp>
        <p:nvSpPr>
          <p:cNvPr id="3" name="Text Placeholder 2"/>
          <p:cNvSpPr>
            <a:spLocks noGrp="1"/>
          </p:cNvSpPr>
          <p:nvPr>
            <p:ph type="body" idx="1"/>
          </p:nvPr>
        </p:nvSpPr>
        <p:spPr/>
        <p:txBody>
          <a:bodyPr>
            <a:normAutofit fontScale="92500"/>
          </a:bodyPr>
          <a:lstStyle/>
          <a:p>
            <a:r>
              <a:rPr lang="en-US" dirty="0" smtClean="0"/>
              <a:t>Example and Non-example</a:t>
            </a:r>
            <a:endParaRPr lang="en-US" dirty="0"/>
          </a:p>
        </p:txBody>
      </p:sp>
      <p:sp>
        <p:nvSpPr>
          <p:cNvPr id="4" name="Content Placeholder 3"/>
          <p:cNvSpPr>
            <a:spLocks noGrp="1"/>
          </p:cNvSpPr>
          <p:nvPr>
            <p:ph sz="half" idx="2"/>
          </p:nvPr>
        </p:nvSpPr>
        <p:spPr/>
        <p:txBody>
          <a:bodyPr/>
          <a:lstStyle/>
          <a:p>
            <a:r>
              <a:rPr lang="en-US" dirty="0" smtClean="0"/>
              <a:t>Fictional genres will have all of the elements.</a:t>
            </a:r>
          </a:p>
          <a:p>
            <a:r>
              <a:rPr lang="en-US" dirty="0" smtClean="0"/>
              <a:t>Autobiographies and biographies may also have these elements.</a:t>
            </a:r>
          </a:p>
          <a:p>
            <a:r>
              <a:rPr lang="en-US" dirty="0" smtClean="0"/>
              <a:t>Nonfiction does not typically have the elements found in story structure.</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Understanding story elements will improve your creative writing abilities.</a:t>
            </a:r>
          </a:p>
          <a:p>
            <a:r>
              <a:rPr lang="en-US" dirty="0" smtClean="0"/>
              <a:t>Understanding how an author uses the different story elements will help with your comprehension of a story.</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lide(fromBottom)">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slide(fromBottom)">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Story Structure</a:t>
            </a:r>
            <a:br>
              <a:rPr lang="en-US" dirty="0" smtClean="0"/>
            </a:br>
            <a:r>
              <a:rPr lang="en-US" sz="3556" dirty="0" smtClean="0"/>
              <a:t>We will identify the elements of a story</a:t>
            </a:r>
            <a:endParaRPr lang="en-US" sz="3556" dirty="0"/>
          </a:p>
        </p:txBody>
      </p:sp>
      <p:sp>
        <p:nvSpPr>
          <p:cNvPr id="8" name="Content Placeholder 7"/>
          <p:cNvSpPr>
            <a:spLocks noGrp="1"/>
          </p:cNvSpPr>
          <p:nvPr>
            <p:ph sz="half" idx="1"/>
          </p:nvPr>
        </p:nvSpPr>
        <p:spPr/>
        <p:txBody>
          <a:bodyPr>
            <a:normAutofit fontScale="85000" lnSpcReduction="20000"/>
          </a:bodyPr>
          <a:lstStyle/>
          <a:p>
            <a:r>
              <a:rPr lang="en-US" u="sng" dirty="0" smtClean="0"/>
              <a:t>Skill</a:t>
            </a:r>
          </a:p>
          <a:p>
            <a:pPr lvl="1"/>
            <a:r>
              <a:rPr lang="en-US" dirty="0" smtClean="0"/>
              <a:t>Create a story map</a:t>
            </a:r>
          </a:p>
          <a:p>
            <a:pPr lvl="2"/>
            <a:r>
              <a:rPr lang="en-US" dirty="0" smtClean="0"/>
              <a:t>Record the </a:t>
            </a:r>
            <a:r>
              <a:rPr lang="en-US" u="sng" dirty="0" smtClean="0"/>
              <a:t>characters</a:t>
            </a:r>
            <a:r>
              <a:rPr lang="en-US" dirty="0" smtClean="0"/>
              <a:t>: who is involved</a:t>
            </a:r>
          </a:p>
          <a:p>
            <a:pPr lvl="2"/>
            <a:r>
              <a:rPr lang="en-US" dirty="0" smtClean="0"/>
              <a:t>Record the </a:t>
            </a:r>
            <a:r>
              <a:rPr lang="en-US" u="sng" dirty="0" smtClean="0"/>
              <a:t>setting</a:t>
            </a:r>
            <a:r>
              <a:rPr lang="en-US" dirty="0" smtClean="0"/>
              <a:t>: when and where does the story take place</a:t>
            </a:r>
          </a:p>
          <a:p>
            <a:pPr lvl="2"/>
            <a:r>
              <a:rPr lang="en-US" dirty="0" smtClean="0"/>
              <a:t>Record the </a:t>
            </a:r>
            <a:r>
              <a:rPr lang="en-US" b="1" u="sng" dirty="0" smtClean="0"/>
              <a:t>main</a:t>
            </a:r>
            <a:r>
              <a:rPr lang="en-US" u="sng" dirty="0" smtClean="0"/>
              <a:t> events</a:t>
            </a:r>
          </a:p>
          <a:p>
            <a:pPr lvl="2"/>
            <a:r>
              <a:rPr lang="en-US" dirty="0" smtClean="0"/>
              <a:t>Record the </a:t>
            </a:r>
            <a:r>
              <a:rPr lang="en-US" u="sng" dirty="0" smtClean="0"/>
              <a:t>problem</a:t>
            </a:r>
            <a:r>
              <a:rPr lang="en-US" dirty="0" smtClean="0"/>
              <a:t>: what difficulties do the characters face?</a:t>
            </a:r>
          </a:p>
          <a:p>
            <a:pPr lvl="2"/>
            <a:r>
              <a:rPr lang="en-US" dirty="0" smtClean="0"/>
              <a:t>Record the </a:t>
            </a:r>
            <a:r>
              <a:rPr lang="en-US" u="sng" dirty="0" smtClean="0"/>
              <a:t>solution</a:t>
            </a:r>
            <a:r>
              <a:rPr lang="en-US" dirty="0" smtClean="0"/>
              <a:t>: how is the problem solved?</a:t>
            </a:r>
          </a:p>
          <a:p>
            <a:pPr lvl="2"/>
            <a:r>
              <a:rPr lang="en-US" dirty="0" smtClean="0"/>
              <a:t>Think about how the elements effect each other.</a:t>
            </a:r>
            <a:endParaRPr lang="en-US" dirty="0"/>
          </a:p>
        </p:txBody>
      </p:sp>
      <p:sp>
        <p:nvSpPr>
          <p:cNvPr id="9" name="Content Placeholder 8"/>
          <p:cNvSpPr>
            <a:spLocks noGrp="1"/>
          </p:cNvSpPr>
          <p:nvPr>
            <p:ph sz="half" idx="2"/>
          </p:nvPr>
        </p:nvSpPr>
        <p:spPr/>
        <p:txBody>
          <a:bodyPr>
            <a:normAutofit fontScale="85000" lnSpcReduction="20000"/>
          </a:bodyPr>
          <a:lstStyle/>
          <a:p>
            <a:r>
              <a:rPr lang="en-US" u="sng" dirty="0" smtClean="0"/>
              <a:t>Guided Practice</a:t>
            </a:r>
            <a:r>
              <a:rPr lang="en-US" dirty="0" smtClean="0"/>
              <a:t>:</a:t>
            </a:r>
          </a:p>
          <a:p>
            <a:pPr lvl="1"/>
            <a:r>
              <a:rPr lang="en-US" i="1" u="sng" dirty="0" smtClean="0"/>
              <a:t>Earthquake Terror</a:t>
            </a:r>
          </a:p>
          <a:p>
            <a:pPr lvl="2"/>
            <a:r>
              <a:rPr lang="en-US" dirty="0" smtClean="0"/>
              <a:t>Characters:</a:t>
            </a:r>
          </a:p>
          <a:p>
            <a:pPr lvl="2"/>
            <a:endParaRPr lang="en-US" dirty="0" smtClean="0"/>
          </a:p>
          <a:p>
            <a:pPr lvl="2"/>
            <a:r>
              <a:rPr lang="en-US" dirty="0" smtClean="0"/>
              <a:t>Setting:</a:t>
            </a:r>
          </a:p>
          <a:p>
            <a:pPr lvl="2"/>
            <a:endParaRPr lang="en-US" dirty="0" smtClean="0"/>
          </a:p>
          <a:p>
            <a:pPr lvl="2"/>
            <a:r>
              <a:rPr lang="en-US" dirty="0" smtClean="0"/>
              <a:t>Main events:</a:t>
            </a:r>
          </a:p>
          <a:p>
            <a:pPr lvl="2"/>
            <a:endParaRPr lang="en-US" dirty="0" smtClean="0"/>
          </a:p>
          <a:p>
            <a:pPr lvl="2"/>
            <a:endParaRPr lang="en-US" dirty="0" smtClean="0"/>
          </a:p>
          <a:p>
            <a:pPr lvl="2"/>
            <a:r>
              <a:rPr lang="en-US" dirty="0" smtClean="0"/>
              <a:t>Problem:</a:t>
            </a:r>
          </a:p>
          <a:p>
            <a:pPr lvl="2"/>
            <a:endParaRPr lang="en-US" dirty="0" smtClean="0"/>
          </a:p>
          <a:p>
            <a:pPr lvl="2"/>
            <a:r>
              <a:rPr lang="en-US" dirty="0" smtClean="0"/>
              <a:t>Solution</a:t>
            </a:r>
          </a:p>
          <a:p>
            <a:pPr lvl="2"/>
            <a:endParaRPr lang="en-US" dirty="0" smtClean="0"/>
          </a:p>
          <a:p>
            <a:pPr lvl="2"/>
            <a:r>
              <a:rPr lang="en-US" dirty="0" smtClean="0"/>
              <a:t>How would the story be different if the setting was changed?</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Bottom)">
                                      <p:cBhvr>
                                        <p:cTn id="7" dur="500"/>
                                        <p:tgtEl>
                                          <p:spTgt spid="8">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slide(fromBottom)">
                                      <p:cBhvr>
                                        <p:cTn id="10" dur="500"/>
                                        <p:tgtEl>
                                          <p:spTgt spid="8">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slide(fromBottom)">
                                      <p:cBhvr>
                                        <p:cTn id="13" dur="500"/>
                                        <p:tgtEl>
                                          <p:spTgt spid="8">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slide(fromBottom)">
                                      <p:cBhvr>
                                        <p:cTn id="16" dur="500"/>
                                        <p:tgtEl>
                                          <p:spTgt spid="8">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slide(fromBottom)">
                                      <p:cBhvr>
                                        <p:cTn id="19" dur="500"/>
                                        <p:tgtEl>
                                          <p:spTgt spid="8">
                                            <p:txEl>
                                              <p:pRg st="4" end="4"/>
                                            </p:txEl>
                                          </p:spTgt>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slide(fromBottom)">
                                      <p:cBhvr>
                                        <p:cTn id="22" dur="500"/>
                                        <p:tgtEl>
                                          <p:spTgt spid="8">
                                            <p:txEl>
                                              <p:pRg st="5" end="5"/>
                                            </p:txEl>
                                          </p:spTgt>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slide(fromBottom)">
                                      <p:cBhvr>
                                        <p:cTn id="25" dur="500"/>
                                        <p:tgtEl>
                                          <p:spTgt spid="8">
                                            <p:txEl>
                                              <p:pRg st="6" end="6"/>
                                            </p:txEl>
                                          </p:spTgt>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Effect transition="in" filter="slide(fromBottom)">
                                      <p:cBhvr>
                                        <p:cTn id="28" dur="500"/>
                                        <p:tgtEl>
                                          <p:spTgt spid="8">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slide(fromBottom)">
                                      <p:cBhvr>
                                        <p:cTn id="33" dur="500"/>
                                        <p:tgtEl>
                                          <p:spTgt spid="9">
                                            <p:txEl>
                                              <p:pRg st="0" end="0"/>
                                            </p:txEl>
                                          </p:spTgt>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9">
                                            <p:txEl>
                                              <p:pRg st="1" end="1"/>
                                            </p:txEl>
                                          </p:spTgt>
                                        </p:tgtEl>
                                        <p:attrNameLst>
                                          <p:attrName>style.visibility</p:attrName>
                                        </p:attrNameLst>
                                      </p:cBhvr>
                                      <p:to>
                                        <p:strVal val="visible"/>
                                      </p:to>
                                    </p:set>
                                    <p:animEffect transition="in" filter="slide(fromBottom)">
                                      <p:cBhvr>
                                        <p:cTn id="36" dur="500"/>
                                        <p:tgtEl>
                                          <p:spTgt spid="9">
                                            <p:txEl>
                                              <p:pRg st="1" end="1"/>
                                            </p:txEl>
                                          </p:spTgt>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animEffect transition="in" filter="slide(fromBottom)">
                                      <p:cBhvr>
                                        <p:cTn id="39" dur="500"/>
                                        <p:tgtEl>
                                          <p:spTgt spid="9">
                                            <p:txEl>
                                              <p:pRg st="2" end="2"/>
                                            </p:txEl>
                                          </p:spTgt>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slide(fromBottom)">
                                      <p:cBhvr>
                                        <p:cTn id="42" dur="500"/>
                                        <p:tgtEl>
                                          <p:spTgt spid="9">
                                            <p:txEl>
                                              <p:pRg st="4" end="4"/>
                                            </p:txEl>
                                          </p:spTgt>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animEffect transition="in" filter="slide(fromBottom)">
                                      <p:cBhvr>
                                        <p:cTn id="45" dur="500"/>
                                        <p:tgtEl>
                                          <p:spTgt spid="9">
                                            <p:txEl>
                                              <p:pRg st="6" end="6"/>
                                            </p:txEl>
                                          </p:spTgt>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9">
                                            <p:txEl>
                                              <p:pRg st="9" end="9"/>
                                            </p:txEl>
                                          </p:spTgt>
                                        </p:tgtEl>
                                        <p:attrNameLst>
                                          <p:attrName>style.visibility</p:attrName>
                                        </p:attrNameLst>
                                      </p:cBhvr>
                                      <p:to>
                                        <p:strVal val="visible"/>
                                      </p:to>
                                    </p:set>
                                    <p:animEffect transition="in" filter="slide(fromBottom)">
                                      <p:cBhvr>
                                        <p:cTn id="48" dur="500"/>
                                        <p:tgtEl>
                                          <p:spTgt spid="9">
                                            <p:txEl>
                                              <p:pRg st="9" end="9"/>
                                            </p:txEl>
                                          </p:spTgt>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slide(fromBottom)">
                                      <p:cBhvr>
                                        <p:cTn id="51" dur="500"/>
                                        <p:tgtEl>
                                          <p:spTgt spid="9">
                                            <p:txEl>
                                              <p:pRg st="11" end="11"/>
                                            </p:txEl>
                                          </p:spTgt>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9">
                                            <p:txEl>
                                              <p:pRg st="13" end="13"/>
                                            </p:txEl>
                                          </p:spTgt>
                                        </p:tgtEl>
                                        <p:attrNameLst>
                                          <p:attrName>style.visibility</p:attrName>
                                        </p:attrNameLst>
                                      </p:cBhvr>
                                      <p:to>
                                        <p:strVal val="visible"/>
                                      </p:to>
                                    </p:set>
                                    <p:animEffect transition="in" filter="slide(fromBottom)">
                                      <p:cBhvr>
                                        <p:cTn id="54"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Story Structure</a:t>
            </a:r>
            <a:br>
              <a:rPr lang="en-US" dirty="0" smtClean="0"/>
            </a:br>
            <a:r>
              <a:rPr lang="en-US" sz="3556" dirty="0" smtClean="0"/>
              <a:t>We will identify the elements of a story</a:t>
            </a:r>
            <a:endParaRPr lang="en-US" sz="3556" dirty="0"/>
          </a:p>
        </p:txBody>
      </p:sp>
      <p:sp>
        <p:nvSpPr>
          <p:cNvPr id="3" name="Content Placeholder 2"/>
          <p:cNvSpPr>
            <a:spLocks noGrp="1"/>
          </p:cNvSpPr>
          <p:nvPr>
            <p:ph idx="1"/>
          </p:nvPr>
        </p:nvSpPr>
        <p:spPr/>
        <p:txBody>
          <a:bodyPr/>
          <a:lstStyle/>
          <a:p>
            <a:r>
              <a:rPr lang="en-US" u="sng" dirty="0" smtClean="0"/>
              <a:t>Closure</a:t>
            </a:r>
            <a:r>
              <a:rPr lang="en-US" dirty="0" smtClean="0"/>
              <a:t>:</a:t>
            </a:r>
          </a:p>
          <a:p>
            <a:pPr lvl="1"/>
            <a:r>
              <a:rPr lang="en-US" dirty="0" smtClean="0"/>
              <a:t>What does </a:t>
            </a:r>
            <a:r>
              <a:rPr lang="en-US" u="sng" dirty="0" smtClean="0"/>
              <a:t>setting</a:t>
            </a:r>
            <a:r>
              <a:rPr lang="en-US" dirty="0" smtClean="0"/>
              <a:t> mean?</a:t>
            </a:r>
          </a:p>
          <a:p>
            <a:pPr lvl="1"/>
            <a:r>
              <a:rPr lang="en-US" dirty="0" smtClean="0"/>
              <a:t>What is a </a:t>
            </a:r>
            <a:r>
              <a:rPr lang="en-US" u="sng" dirty="0" smtClean="0"/>
              <a:t>resolution</a:t>
            </a:r>
            <a:r>
              <a:rPr lang="en-US" dirty="0" smtClean="0"/>
              <a:t>?</a:t>
            </a:r>
          </a:p>
          <a:p>
            <a:pPr lvl="1"/>
            <a:r>
              <a:rPr lang="en-US" dirty="0" smtClean="0"/>
              <a:t>What were some of the </a:t>
            </a:r>
            <a:r>
              <a:rPr lang="en-US" u="sng" dirty="0" smtClean="0"/>
              <a:t>problems</a:t>
            </a:r>
            <a:r>
              <a:rPr lang="en-US" dirty="0" smtClean="0"/>
              <a:t> Michelle Kwan faced?</a:t>
            </a:r>
          </a:p>
          <a:p>
            <a:r>
              <a:rPr lang="en-US" u="sng" dirty="0" smtClean="0"/>
              <a:t>Independent Practice</a:t>
            </a:r>
          </a:p>
          <a:p>
            <a:pPr lvl="1"/>
            <a:r>
              <a:rPr lang="en-US" dirty="0" smtClean="0"/>
              <a:t>Practice book page 84</a:t>
            </a:r>
            <a:endParaRPr lang="en-US" dirty="0"/>
          </a:p>
        </p:txBody>
      </p:sp>
      <p:sp>
        <p:nvSpPr>
          <p:cNvPr id="4" name="TextBox 3"/>
          <p:cNvSpPr txBox="1"/>
          <p:nvPr/>
        </p:nvSpPr>
        <p:spPr>
          <a:xfrm>
            <a:off x="5591334" y="6428165"/>
            <a:ext cx="3095466"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Making Predictions</a:t>
            </a:r>
            <a:r>
              <a:rPr lang="en-US" dirty="0" smtClean="0"/>
              <a:t/>
            </a:r>
            <a:br>
              <a:rPr lang="en-US" dirty="0" smtClean="0"/>
            </a:br>
            <a:r>
              <a:rPr lang="en-US" sz="2667" dirty="0" smtClean="0"/>
              <a:t>We will use story events and what we know to predict what a character will do in a new situation</a:t>
            </a:r>
            <a:endParaRPr lang="en-US" sz="2667" dirty="0"/>
          </a:p>
        </p:txBody>
      </p:sp>
      <p:sp>
        <p:nvSpPr>
          <p:cNvPr id="4" name="Text Placeholder 3"/>
          <p:cNvSpPr>
            <a:spLocks noGrp="1"/>
          </p:cNvSpPr>
          <p:nvPr>
            <p:ph type="body" idx="1"/>
          </p:nvPr>
        </p:nvSpPr>
        <p:spPr/>
        <p:txBody>
          <a:bodyPr/>
          <a:lstStyle/>
          <a:p>
            <a:r>
              <a:rPr lang="en-US" dirty="0" smtClean="0"/>
              <a:t>Prior Knowledge</a:t>
            </a:r>
            <a:endParaRPr lang="en-US" dirty="0"/>
          </a:p>
        </p:txBody>
      </p:sp>
      <p:sp>
        <p:nvSpPr>
          <p:cNvPr id="5" name="Content Placeholder 4"/>
          <p:cNvSpPr>
            <a:spLocks noGrp="1"/>
          </p:cNvSpPr>
          <p:nvPr>
            <p:ph sz="half" idx="2"/>
          </p:nvPr>
        </p:nvSpPr>
        <p:spPr/>
        <p:txBody>
          <a:bodyPr/>
          <a:lstStyle/>
          <a:p>
            <a:r>
              <a:rPr lang="en-US" dirty="0" smtClean="0"/>
              <a:t>You make </a:t>
            </a:r>
            <a:r>
              <a:rPr lang="en-US" u="sng" dirty="0" smtClean="0"/>
              <a:t>predictions</a:t>
            </a:r>
            <a:r>
              <a:rPr lang="en-US" dirty="0" smtClean="0"/>
              <a:t> all of the time.  </a:t>
            </a:r>
          </a:p>
          <a:p>
            <a:pPr lvl="1"/>
            <a:r>
              <a:rPr lang="en-US" dirty="0" smtClean="0"/>
              <a:t>When you watch a movie trailer, you try to figure out what will happen in the movie.</a:t>
            </a:r>
          </a:p>
          <a:p>
            <a:pPr lvl="1"/>
            <a:r>
              <a:rPr lang="en-US" dirty="0" smtClean="0"/>
              <a:t>When you see the cover of a book, you make a decision about what the story will be about.</a:t>
            </a:r>
            <a:endParaRPr lang="en-US" dirty="0"/>
          </a:p>
        </p:txBody>
      </p:sp>
      <p:sp>
        <p:nvSpPr>
          <p:cNvPr id="6" name="Text Placeholder 5"/>
          <p:cNvSpPr>
            <a:spLocks noGrp="1"/>
          </p:cNvSpPr>
          <p:nvPr>
            <p:ph type="body" sz="quarter" idx="3"/>
          </p:nvPr>
        </p:nvSpPr>
        <p:spPr/>
        <p:txBody>
          <a:bodyPr/>
          <a:lstStyle/>
          <a:p>
            <a:r>
              <a:rPr lang="en-US" dirty="0" smtClean="0"/>
              <a:t>Concept</a:t>
            </a:r>
            <a:endParaRPr lang="en-US" dirty="0"/>
          </a:p>
        </p:txBody>
      </p:sp>
      <p:sp>
        <p:nvSpPr>
          <p:cNvPr id="7" name="Content Placeholder 6"/>
          <p:cNvSpPr>
            <a:spLocks noGrp="1"/>
          </p:cNvSpPr>
          <p:nvPr>
            <p:ph sz="quarter" idx="4"/>
          </p:nvPr>
        </p:nvSpPr>
        <p:spPr/>
        <p:txBody>
          <a:bodyPr/>
          <a:lstStyle/>
          <a:p>
            <a:r>
              <a:rPr lang="en-US" u="sng" dirty="0" smtClean="0"/>
              <a:t>Prediction</a:t>
            </a:r>
            <a:r>
              <a:rPr lang="en-US" dirty="0" smtClean="0"/>
              <a:t>: an educated guess based on information you have read and on your own knowledge and experience.</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lide(fromBottom)">
                                      <p:cBhvr>
                                        <p:cTn id="7" dur="500"/>
                                        <p:tgtEl>
                                          <p:spTgt spid="5">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slide(fromBottom)">
                                      <p:cBhvr>
                                        <p:cTn id="10" dur="500"/>
                                        <p:tgtEl>
                                          <p:spTgt spid="5">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slide(fromBottom)">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slide(fromBottom)">
                                      <p:cBhvr>
                                        <p:cTn id="18"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306</TotalTime>
  <Words>2532</Words>
  <Application>Microsoft Macintosh PowerPoint</Application>
  <PresentationFormat>On-screen Show (4:3)</PresentationFormat>
  <Paragraphs>343</Paragraphs>
  <Slides>31</Slides>
  <Notes>0</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Office Theme</vt:lpstr>
      <vt:lpstr>La Bamba</vt:lpstr>
      <vt:lpstr>Day 1 Schedule</vt:lpstr>
      <vt:lpstr>Vocabulary We will define vocabulary words</vt:lpstr>
      <vt:lpstr>We will fill in vocabulary words where they best fit the context.</vt:lpstr>
      <vt:lpstr>Story Structure We will identify the elements of a story</vt:lpstr>
      <vt:lpstr>Story Structure We will identify the elements of a story</vt:lpstr>
      <vt:lpstr>Story Structure We will identify the elements of a story</vt:lpstr>
      <vt:lpstr>Story Structure We will identify the elements of a story</vt:lpstr>
      <vt:lpstr>Making Predictions We will use story events and what we know to predict what a character will do in a new situation</vt:lpstr>
      <vt:lpstr>Making Predictions We will use story events and what we know to predict what a character will do in a new situation</vt:lpstr>
      <vt:lpstr>Making Predictions We will use story events and what we know to predict what a character will do in a new situation</vt:lpstr>
      <vt:lpstr>Making Predictions We will use story events and what we know to predict what a character will do in a new situation</vt:lpstr>
      <vt:lpstr>Daily Language Practice We will proofread and correct sentences with grammar and spelling errors</vt:lpstr>
      <vt:lpstr>Action Verb Review We will identify action verbs</vt:lpstr>
      <vt:lpstr>Day 2 Schedule</vt:lpstr>
      <vt:lpstr>Roots spec/t and opt We will identify the meaning of words with the roots spec and opt</vt:lpstr>
      <vt:lpstr>Roots spec/t and opt We will identify the meaning of words with the roots spec and opt</vt:lpstr>
      <vt:lpstr>Roots spec/t and opt We will identify the meaning of words with the roots spec and opt</vt:lpstr>
      <vt:lpstr>Daily Language Practice We will proofread and correct sentences with grammar and spelling errors.</vt:lpstr>
      <vt:lpstr>Writing a summary We will use the characteristics of a good summary to write one of our own</vt:lpstr>
      <vt:lpstr>Writing a summary We will use the characteristics of a good summary to write one of our own</vt:lpstr>
      <vt:lpstr>Writing a summary We will use the characteristics of a good summary to write one of our own</vt:lpstr>
      <vt:lpstr>Day 3 Schedule</vt:lpstr>
      <vt:lpstr>Spelling practice We will use spelling words as antonyms for the given words</vt:lpstr>
      <vt:lpstr>Daily Language Practice We will proofread and correct sentences with grammar and spelling errors</vt:lpstr>
      <vt:lpstr>Direct Objects Review We will identify direct objects</vt:lpstr>
      <vt:lpstr>Day 4 Schedule</vt:lpstr>
      <vt:lpstr>How to read a timeline We will answer questions using a timeline</vt:lpstr>
      <vt:lpstr>How to read a timeline We will answer questions using a timeline</vt:lpstr>
      <vt:lpstr>Daily Language Practice We will proofread and correct sentences with grammar and spelling errors.</vt:lpstr>
      <vt:lpstr>Day 5 Schedule</vt:lpstr>
    </vt:vector>
  </TitlesOfParts>
  <Company>Madera Unified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Bamba</dc:title>
  <dc:creator>Megan Kitt</dc:creator>
  <cp:lastModifiedBy>Megan Kitt</cp:lastModifiedBy>
  <cp:revision>4</cp:revision>
  <dcterms:created xsi:type="dcterms:W3CDTF">2010-09-12T21:20:34Z</dcterms:created>
  <dcterms:modified xsi:type="dcterms:W3CDTF">2010-09-12T23:28:38Z</dcterms:modified>
</cp:coreProperties>
</file>