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0" r:id="rId14"/>
    <p:sldId id="272" r:id="rId15"/>
    <p:sldId id="273" r:id="rId16"/>
    <p:sldId id="274" r:id="rId17"/>
    <p:sldId id="275" r:id="rId18"/>
    <p:sldId id="261" r:id="rId19"/>
    <p:sldId id="276" r:id="rId20"/>
    <p:sldId id="277" r:id="rId21"/>
    <p:sldId id="283" r:id="rId22"/>
    <p:sldId id="278" r:id="rId23"/>
    <p:sldId id="279" r:id="rId24"/>
    <p:sldId id="280" r:id="rId25"/>
    <p:sldId id="281" r:id="rId26"/>
    <p:sldId id="282" r:id="rId27"/>
    <p:sldId id="262" r:id="rId28"/>
    <p:sldId id="284" r:id="rId29"/>
    <p:sldId id="263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4F0DF-A809-E840-92A1-E04CA5CEF767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1A4F5-031C-DB4B-9CD6-79D93AF5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4" Type="http://schemas.openxmlformats.org/officeDocument/2006/relationships/slide" Target="slide3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4" Type="http://schemas.openxmlformats.org/officeDocument/2006/relationships/slide" Target="slide24.xml"/><Relationship Id="rId5" Type="http://schemas.openxmlformats.org/officeDocument/2006/relationships/slide" Target="slide3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28.xml"/><Relationship Id="rId3" Type="http://schemas.openxmlformats.org/officeDocument/2006/relationships/slide" Target="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4" Type="http://schemas.openxmlformats.org/officeDocument/2006/relationships/slide" Target="slide13.xml"/><Relationship Id="rId5" Type="http://schemas.openxmlformats.org/officeDocument/2006/relationships/slide" Target="slide18.xml"/><Relationship Id="rId6" Type="http://schemas.openxmlformats.org/officeDocument/2006/relationships/slide" Target="slide27.xml"/><Relationship Id="rId7" Type="http://schemas.openxmlformats.org/officeDocument/2006/relationships/slide" Target="slide29.xml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4" Type="http://schemas.openxmlformats.org/officeDocument/2006/relationships/slide" Target="slide8.xml"/><Relationship Id="rId5" Type="http://schemas.openxmlformats.org/officeDocument/2006/relationships/slide" Target="slide9.xml"/><Relationship Id="rId6" Type="http://schemas.openxmlformats.org/officeDocument/2006/relationships/slide" Target="slide3.xml"/><Relationship Id="rId1" Type="http://schemas.openxmlformats.org/officeDocument/2006/relationships/slideLayout" Target="../slideLayouts/slideLayout4.xml"/><Relationship Id="rId2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Person to Person</a:t>
            </a:r>
            <a:endParaRPr lang="en-US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i="1" smtClean="0"/>
              <a:t>Cuando ayudamos a otro, ambos nos fortalecemos.</a:t>
            </a:r>
          </a:p>
          <a:p>
            <a:r>
              <a:rPr lang="en-US" smtClean="0"/>
              <a:t>When one helps another, both gain in strength.</a:t>
            </a:r>
          </a:p>
          <a:p>
            <a:r>
              <a:rPr lang="en-US" i="1" smtClean="0"/>
              <a:t>Ecuadorian proverb</a:t>
            </a:r>
            <a:endParaRPr lang="en-US" i="1" dirty="0"/>
          </a:p>
        </p:txBody>
      </p:sp>
      <p:pic>
        <p:nvPicPr>
          <p:cNvPr id="7" name="Content Placeholder 6" descr="jacob lawrence resized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7732" b="-7732"/>
          <a:stretch>
            <a:fillRect/>
          </a:stretch>
        </p:blipFill>
        <p:spPr>
          <a:xfrm>
            <a:off x="4648200" y="1417638"/>
            <a:ext cx="4038600" cy="4525963"/>
          </a:xfrm>
        </p:spPr>
      </p:pic>
      <p:sp>
        <p:nvSpPr>
          <p:cNvPr id="8" name="TextBox 7"/>
          <p:cNvSpPr txBox="1"/>
          <p:nvPr/>
        </p:nvSpPr>
        <p:spPr>
          <a:xfrm>
            <a:off x="4648200" y="5758935"/>
            <a:ext cx="426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“The Music Lesson” by Jacob Lawrence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Add –</a:t>
            </a:r>
            <a:r>
              <a:rPr lang="en-US" dirty="0" err="1" smtClean="0"/>
              <a:t>er</a:t>
            </a:r>
            <a:r>
              <a:rPr lang="en-US" dirty="0" smtClean="0"/>
              <a:t> to most adjectives to compare two things.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Use </a:t>
            </a:r>
            <a:r>
              <a:rPr lang="en-US" i="1" dirty="0" smtClean="0"/>
              <a:t>more</a:t>
            </a:r>
            <a:r>
              <a:rPr lang="en-US" dirty="0" smtClean="0"/>
              <a:t> with long adjectives to compare two things.</a:t>
            </a:r>
          </a:p>
          <a:p>
            <a:pPr marL="457200" indent="-457200">
              <a:buAutoNum type="arabicPeriod"/>
            </a:pPr>
            <a:r>
              <a:rPr lang="en-US" dirty="0" smtClean="0"/>
              <a:t>Add –</a:t>
            </a:r>
            <a:r>
              <a:rPr lang="en-US" dirty="0" err="1" smtClean="0"/>
              <a:t>est</a:t>
            </a:r>
            <a:r>
              <a:rPr lang="en-US" dirty="0" smtClean="0"/>
              <a:t> to most adjectives to compare three or more things.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Use </a:t>
            </a:r>
            <a:r>
              <a:rPr lang="en-US" i="1" dirty="0" smtClean="0"/>
              <a:t>most</a:t>
            </a:r>
            <a:r>
              <a:rPr lang="en-US" dirty="0" smtClean="0"/>
              <a:t> with long adjectives to compare three or more things.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Brandon’s banner was </a:t>
            </a:r>
            <a:r>
              <a:rPr lang="en-US" u="sng" dirty="0" smtClean="0"/>
              <a:t>longer</a:t>
            </a:r>
            <a:r>
              <a:rPr lang="en-US" dirty="0" smtClean="0"/>
              <a:t> than his sign.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Angela was </a:t>
            </a:r>
            <a:r>
              <a:rPr lang="en-US" u="sng" dirty="0" smtClean="0"/>
              <a:t>more helpful</a:t>
            </a:r>
            <a:r>
              <a:rPr lang="en-US" dirty="0" smtClean="0"/>
              <a:t> than Cynthia.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Michelle’s banner was the </a:t>
            </a:r>
            <a:r>
              <a:rPr lang="en-US" u="sng" dirty="0" smtClean="0"/>
              <a:t>longest</a:t>
            </a:r>
            <a:r>
              <a:rPr lang="en-US" dirty="0" smtClean="0"/>
              <a:t> banner in the contest.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Denise was the </a:t>
            </a:r>
            <a:r>
              <a:rPr lang="en-US" u="sng" dirty="0" smtClean="0"/>
              <a:t>most helpful</a:t>
            </a:r>
            <a:r>
              <a:rPr lang="en-US" dirty="0" smtClean="0"/>
              <a:t> of anyone.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Clothing for children is (small) than clothing for adults.</a:t>
            </a:r>
          </a:p>
          <a:p>
            <a:pPr lvl="2"/>
            <a:r>
              <a:rPr lang="en-US" dirty="0" smtClean="0"/>
              <a:t>How many things are being compared?</a:t>
            </a:r>
          </a:p>
          <a:p>
            <a:pPr lvl="2"/>
            <a:r>
              <a:rPr lang="en-US" dirty="0" smtClean="0"/>
              <a:t>Is our adjective short or long?</a:t>
            </a:r>
          </a:p>
          <a:p>
            <a:r>
              <a:rPr lang="en-US" u="sng" dirty="0" smtClean="0"/>
              <a:t>We do</a:t>
            </a:r>
          </a:p>
          <a:p>
            <a:pPr lvl="1"/>
            <a:r>
              <a:rPr lang="en-US" dirty="0" smtClean="0"/>
              <a:t>Clothing for babies is the (small) of all.</a:t>
            </a:r>
          </a:p>
          <a:p>
            <a:pPr lvl="2"/>
            <a:r>
              <a:rPr lang="en-US" dirty="0" smtClean="0"/>
              <a:t>How many things are being compared?</a:t>
            </a:r>
          </a:p>
          <a:p>
            <a:pPr lvl="2"/>
            <a:r>
              <a:rPr lang="en-US" dirty="0" smtClean="0"/>
              <a:t>Is our adjective short or long?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 smtClean="0"/>
              <a:t>The lemonade was the (refreshing) beverage at the party.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Add –</a:t>
            </a:r>
            <a:r>
              <a:rPr lang="en-US" sz="2000" dirty="0" err="1" smtClean="0"/>
              <a:t>er</a:t>
            </a:r>
            <a:r>
              <a:rPr lang="en-US" sz="2000" dirty="0" smtClean="0"/>
              <a:t> to most adjectives to compare two things.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Use </a:t>
            </a:r>
            <a:r>
              <a:rPr lang="en-US" sz="2000" i="1" dirty="0" smtClean="0"/>
              <a:t>more</a:t>
            </a:r>
            <a:r>
              <a:rPr lang="en-US" sz="2000" dirty="0" smtClean="0"/>
              <a:t> with long adjectives to compare two things.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Add –</a:t>
            </a:r>
            <a:r>
              <a:rPr lang="en-US" sz="2000" dirty="0" err="1" smtClean="0"/>
              <a:t>est</a:t>
            </a:r>
            <a:r>
              <a:rPr lang="en-US" sz="2000" dirty="0" smtClean="0"/>
              <a:t> to most adjectives to compare three or more things.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Use </a:t>
            </a:r>
            <a:r>
              <a:rPr lang="en-US" sz="2000" i="1" dirty="0" smtClean="0"/>
              <a:t>most</a:t>
            </a:r>
            <a:r>
              <a:rPr lang="en-US" sz="2000" dirty="0" smtClean="0"/>
              <a:t> with long adjectives to compare three or more things.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Adjective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suffix do we use to compare two things?</a:t>
            </a:r>
          </a:p>
          <a:p>
            <a:r>
              <a:rPr lang="en-US" dirty="0" smtClean="0"/>
              <a:t>What suffix do we use to compare 3 or more things?</a:t>
            </a:r>
          </a:p>
          <a:p>
            <a:r>
              <a:rPr lang="en-US" dirty="0" smtClean="0"/>
              <a:t>What words do we insert if the adjective is long?</a:t>
            </a:r>
          </a:p>
          <a:p>
            <a:r>
              <a:rPr lang="en-US" dirty="0" smtClean="0"/>
              <a:t>Judging by what she ate, my sister was (hungry) than my brother.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Usually he is the (hungry) person at the table.</a:t>
            </a:r>
          </a:p>
          <a:p>
            <a:r>
              <a:rPr lang="en-US" dirty="0" smtClean="0"/>
              <a:t>The music at the party was the (loud) I’ve ever heard.</a:t>
            </a:r>
          </a:p>
          <a:p>
            <a:r>
              <a:rPr lang="en-US" dirty="0" smtClean="0"/>
              <a:t>It was even (loud) than the music on the 4</a:t>
            </a:r>
            <a:r>
              <a:rPr lang="en-US" baseline="30000" dirty="0" smtClean="0"/>
              <a:t>th</a:t>
            </a:r>
            <a:r>
              <a:rPr lang="en-US" dirty="0" smtClean="0"/>
              <a:t> of July.</a:t>
            </a:r>
          </a:p>
          <a:p>
            <a:r>
              <a:rPr lang="en-US" dirty="0" smtClean="0"/>
              <a:t>A burn from a hot stove is (painful) than a paper cut.</a:t>
            </a:r>
          </a:p>
          <a:p>
            <a:endParaRPr lang="en-US" b="1" dirty="0" smtClean="0"/>
          </a:p>
          <a:p>
            <a:r>
              <a:rPr lang="en-US" b="1" dirty="0" smtClean="0"/>
              <a:t>Practice book pg. 207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02891" y="6317874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16087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Segment 2 (352-357)</a:t>
            </a:r>
          </a:p>
          <a:p>
            <a:pPr lvl="1"/>
            <a:r>
              <a:rPr lang="en-US" dirty="0" smtClean="0"/>
              <a:t>Problem-solution chart</a:t>
            </a:r>
          </a:p>
          <a:p>
            <a:pPr lvl="2"/>
            <a:r>
              <a:rPr lang="en-US" dirty="0" smtClean="0"/>
              <a:t>Practice book pg. 198</a:t>
            </a:r>
          </a:p>
          <a:p>
            <a:pPr lvl="1"/>
            <a:r>
              <a:rPr lang="en-US" dirty="0" smtClean="0"/>
              <a:t>Comprehension questions (358)</a:t>
            </a:r>
          </a:p>
          <a:p>
            <a:pPr lvl="2"/>
            <a:r>
              <a:rPr lang="en-US" dirty="0" smtClean="0"/>
              <a:t>Practice book pg. 199 </a:t>
            </a:r>
          </a:p>
          <a:p>
            <a:pPr lvl="1"/>
            <a:r>
              <a:rPr lang="en-US" dirty="0" smtClean="0"/>
              <a:t>Vocabulary</a:t>
            </a:r>
          </a:p>
          <a:p>
            <a:pPr lvl="2"/>
            <a:r>
              <a:rPr lang="en-US" dirty="0" smtClean="0"/>
              <a:t>Practice book pg. 197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Syllabication VCCCV pattern</a:t>
            </a:r>
            <a:endParaRPr lang="en-US" dirty="0" smtClean="0"/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203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16087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05094" y="6301249"/>
            <a:ext cx="29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Mariah Keeps Cool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VCCCV Syllabication Patter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will break words with the VCCCV pattern into syllables.</a:t>
            </a:r>
          </a:p>
          <a:p>
            <a:r>
              <a:rPr lang="en-US" b="1" u="sng" dirty="0" smtClean="0"/>
              <a:t>Prior </a:t>
            </a:r>
            <a:r>
              <a:rPr lang="en-US" b="1" u="sng" dirty="0" smtClean="0"/>
              <a:t>Knowledge</a:t>
            </a:r>
          </a:p>
          <a:p>
            <a:pPr lvl="1"/>
            <a:r>
              <a:rPr lang="en-US" dirty="0" smtClean="0"/>
              <a:t>Break the </a:t>
            </a:r>
            <a:r>
              <a:rPr lang="en-US" dirty="0" smtClean="0"/>
              <a:t>following VCCV words into their syllables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udden</a:t>
            </a:r>
          </a:p>
          <a:p>
            <a:pPr lvl="1"/>
            <a:r>
              <a:rPr lang="en-US" dirty="0" smtClean="0"/>
              <a:t>silver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Syllable</a:t>
            </a:r>
            <a:r>
              <a:rPr lang="en-US" dirty="0" smtClean="0"/>
              <a:t>: a unit of spoken language consisting of a single uninterrupted sound (must contain a vowel sound)</a:t>
            </a:r>
            <a:endParaRPr lang="en-US" u="sng" dirty="0" smtClean="0"/>
          </a:p>
          <a:p>
            <a:r>
              <a:rPr lang="en-US" u="sng" dirty="0" smtClean="0"/>
              <a:t>VCCCV</a:t>
            </a:r>
            <a:r>
              <a:rPr lang="en-US" dirty="0" smtClean="0"/>
              <a:t>: a </a:t>
            </a:r>
            <a:r>
              <a:rPr lang="en-US" dirty="0" smtClean="0"/>
              <a:t>syllable pattern with a </a:t>
            </a:r>
            <a:r>
              <a:rPr lang="en-US" b="1" dirty="0" smtClean="0"/>
              <a:t>v</a:t>
            </a:r>
            <a:r>
              <a:rPr lang="en-US" dirty="0" smtClean="0"/>
              <a:t>owel </a:t>
            </a:r>
            <a:r>
              <a:rPr lang="en-US" b="1" dirty="0" smtClean="0"/>
              <a:t>c</a:t>
            </a:r>
            <a:r>
              <a:rPr lang="en-US" dirty="0" smtClean="0"/>
              <a:t>onsonant </a:t>
            </a:r>
            <a:r>
              <a:rPr lang="en-US" b="1" dirty="0" smtClean="0"/>
              <a:t>c</a:t>
            </a:r>
            <a:r>
              <a:rPr lang="en-US" dirty="0" smtClean="0"/>
              <a:t>onsonant </a:t>
            </a:r>
            <a:r>
              <a:rPr lang="en-US" b="1" dirty="0" smtClean="0"/>
              <a:t>c</a:t>
            </a:r>
            <a:r>
              <a:rPr lang="en-US" dirty="0" smtClean="0"/>
              <a:t>onsonant </a:t>
            </a:r>
            <a:r>
              <a:rPr lang="en-US" b="1" dirty="0" smtClean="0"/>
              <a:t>v</a:t>
            </a:r>
            <a:r>
              <a:rPr lang="en-US" dirty="0" smtClean="0"/>
              <a:t>owel</a:t>
            </a:r>
          </a:p>
          <a:p>
            <a:pPr lvl="1"/>
            <a:r>
              <a:rPr lang="en-US" dirty="0" smtClean="0"/>
              <a:t>c</a:t>
            </a:r>
            <a:r>
              <a:rPr lang="en-US" u="sng" dirty="0" smtClean="0"/>
              <a:t>ompla</a:t>
            </a:r>
            <a:r>
              <a:rPr lang="en-US" dirty="0" smtClean="0"/>
              <a:t>ined</a:t>
            </a:r>
            <a:endParaRPr lang="en-US" dirty="0" smtClean="0"/>
          </a:p>
          <a:p>
            <a:r>
              <a:rPr lang="en-US" b="1" u="sng" dirty="0" smtClean="0"/>
              <a:t>Importance</a:t>
            </a:r>
          </a:p>
          <a:p>
            <a:pPr lvl="1"/>
            <a:r>
              <a:rPr lang="en-US" dirty="0" smtClean="0"/>
              <a:t>This skill will help you decode </a:t>
            </a:r>
            <a:r>
              <a:rPr lang="en-US" dirty="0" smtClean="0"/>
              <a:t>unknown words.</a:t>
            </a: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VCCCV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Words with the VCCCV pattern </a:t>
            </a:r>
            <a:r>
              <a:rPr lang="en-US" u="sng" dirty="0" smtClean="0"/>
              <a:t>break after the first consonant </a:t>
            </a:r>
            <a:r>
              <a:rPr lang="en-US" dirty="0" smtClean="0"/>
              <a:t>because the remaining two consonants blend together.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I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exclaimed</a:t>
            </a:r>
          </a:p>
          <a:p>
            <a:pPr lvl="1">
              <a:buNone/>
            </a:pPr>
            <a:r>
              <a:rPr lang="en-US" dirty="0" smtClean="0"/>
              <a:t>= ex/claimed</a:t>
            </a:r>
            <a:endParaRPr lang="en-US" dirty="0" smtClean="0"/>
          </a:p>
          <a:p>
            <a:r>
              <a:rPr lang="en-US" u="sng" dirty="0" smtClean="0"/>
              <a:t>We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ontrol</a:t>
            </a:r>
          </a:p>
          <a:p>
            <a:pPr lvl="1">
              <a:buNone/>
            </a:pPr>
            <a:r>
              <a:rPr lang="en-US" dirty="0" smtClean="0"/>
              <a:t>= con/</a:t>
            </a:r>
            <a:r>
              <a:rPr lang="en-US" dirty="0" err="1" smtClean="0"/>
              <a:t>trol</a:t>
            </a:r>
            <a:endParaRPr lang="en-US" dirty="0" smtClean="0"/>
          </a:p>
          <a:p>
            <a:r>
              <a:rPr lang="en-US" u="sng" dirty="0" smtClean="0"/>
              <a:t>You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surprised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VCCCV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do we call a small unit of sound containing one vowel sound?</a:t>
            </a:r>
          </a:p>
          <a:p>
            <a:r>
              <a:rPr lang="en-US" dirty="0" smtClean="0"/>
              <a:t>Where does the syllable break belong in a VCCCV word?</a:t>
            </a:r>
          </a:p>
          <a:p>
            <a:r>
              <a:rPr lang="en-US" dirty="0" smtClean="0"/>
              <a:t>Where does the syllable break belong in the word </a:t>
            </a:r>
            <a:r>
              <a:rPr lang="en-US" i="1" dirty="0" smtClean="0"/>
              <a:t>supplied</a:t>
            </a:r>
            <a:r>
              <a:rPr lang="en-US" dirty="0" smtClean="0"/>
              <a:t>?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Practice book pg. 202 (only do the syllabication part of each question)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90161" y="6488668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</a:t>
            </a:r>
            <a:r>
              <a:rPr lang="en-US" dirty="0" err="1" smtClean="0"/>
              <a:t>simpley</a:t>
            </a:r>
            <a:r>
              <a:rPr lang="en-US" dirty="0" smtClean="0"/>
              <a:t> the sweeter melon I’ve ever eaten!</a:t>
            </a:r>
          </a:p>
          <a:p>
            <a:endParaRPr lang="en-US" dirty="0" smtClean="0"/>
          </a:p>
          <a:p>
            <a:r>
              <a:rPr lang="en-US" dirty="0" smtClean="0"/>
              <a:t>Jack asked his </a:t>
            </a:r>
            <a:r>
              <a:rPr lang="en-US" dirty="0" err="1" smtClean="0"/>
              <a:t>pardner</a:t>
            </a:r>
            <a:r>
              <a:rPr lang="en-US" dirty="0" smtClean="0"/>
              <a:t> if she was </a:t>
            </a:r>
            <a:r>
              <a:rPr lang="en-US" dirty="0" err="1" smtClean="0"/>
              <a:t>french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7198" y="6464625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Problem Solving and Making Decisions</a:t>
            </a:r>
            <a:endParaRPr lang="en-US" dirty="0" smtClean="0"/>
          </a:p>
          <a:p>
            <a:r>
              <a:rPr lang="en-US" u="sng" dirty="0" smtClean="0"/>
              <a:t>Word Work</a:t>
            </a:r>
            <a:endParaRPr lang="en-US" dirty="0" smtClean="0"/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204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Comparing with </a:t>
            </a:r>
            <a:r>
              <a:rPr lang="en-US" i="1" dirty="0" smtClean="0">
                <a:hlinkClick r:id="rId4" action="ppaction://hlinksldjump"/>
              </a:rPr>
              <a:t>good </a:t>
            </a:r>
            <a:r>
              <a:rPr lang="en-US" dirty="0" smtClean="0">
                <a:hlinkClick r:id="rId4" action="ppaction://hlinksldjump"/>
              </a:rPr>
              <a:t>and</a:t>
            </a:r>
            <a:r>
              <a:rPr lang="en-US" i="1" dirty="0" smtClean="0">
                <a:hlinkClick r:id="rId4" action="ppaction://hlinksldjump"/>
              </a:rPr>
              <a:t> bad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05094" y="6279959"/>
            <a:ext cx="29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Mariah Keeps Cool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Solving and Making Decisions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solve a problem along with a story character.</a:t>
            </a:r>
          </a:p>
          <a:p>
            <a:endParaRPr lang="en-US" dirty="0" smtClean="0"/>
          </a:p>
          <a:p>
            <a:r>
              <a:rPr lang="en-US" b="1" u="sng" dirty="0" smtClean="0"/>
              <a:t>Prior Knowledge</a:t>
            </a:r>
          </a:p>
          <a:p>
            <a:pPr lvl="1"/>
            <a:r>
              <a:rPr lang="en-US" dirty="0" smtClean="0"/>
              <a:t>We have already identified how Mariah solved some of her problems.  Now, we will evaluate how well she solved her problems.</a:t>
            </a:r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Solution</a:t>
            </a:r>
            <a:r>
              <a:rPr lang="en-US" dirty="0" smtClean="0"/>
              <a:t>: method used to fix a problem</a:t>
            </a:r>
            <a:endParaRPr lang="en-US" u="sng" dirty="0" smtClean="0"/>
          </a:p>
          <a:p>
            <a:endParaRPr lang="en-US" dirty="0" smtClean="0"/>
          </a:p>
          <a:p>
            <a:r>
              <a:rPr lang="en-US" b="1" u="sng" dirty="0" smtClean="0"/>
              <a:t>Importance</a:t>
            </a:r>
            <a:r>
              <a:rPr lang="en-US" b="1" dirty="0" smtClean="0"/>
              <a:t>: </a:t>
            </a:r>
            <a:r>
              <a:rPr lang="en-US" dirty="0" smtClean="0"/>
              <a:t>seeing how Mariah solved her problems helps us connect with Mariah as a real person.</a:t>
            </a:r>
            <a:endParaRPr lang="en-US" b="1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Person to Person</a:t>
            </a:r>
            <a:endParaRPr lang="en-US" i="1" dirty="0"/>
          </a:p>
        </p:txBody>
      </p:sp>
      <p:pic>
        <p:nvPicPr>
          <p:cNvPr id="5" name="Content Placeholder 4" descr="jacob lawrence resized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7732" b="-773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what way is one person helping another in this painting?</a:t>
            </a:r>
          </a:p>
          <a:p>
            <a:r>
              <a:rPr lang="en-US" dirty="0" smtClean="0"/>
              <a:t>How might the teacher in the picture benefit from this experience as well as the student?</a:t>
            </a:r>
          </a:p>
          <a:p>
            <a:r>
              <a:rPr lang="en-US" dirty="0" smtClean="0"/>
              <a:t>What does the title of the theme, </a:t>
            </a:r>
            <a:r>
              <a:rPr lang="en-US" i="1" dirty="0" smtClean="0"/>
              <a:t>Person to Person</a:t>
            </a:r>
            <a:r>
              <a:rPr lang="en-US" dirty="0" smtClean="0"/>
              <a:t>, suggest to you?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Solving and Making Decisions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Define the problem.</a:t>
            </a:r>
          </a:p>
          <a:p>
            <a:pPr marL="457200" indent="-457200">
              <a:buAutoNum type="arabicPeriod"/>
            </a:pPr>
            <a:r>
              <a:rPr lang="en-US" dirty="0" smtClean="0"/>
              <a:t>Consider the possible solutions.</a:t>
            </a:r>
          </a:p>
          <a:p>
            <a:pPr marL="457200" indent="-457200">
              <a:buAutoNum type="arabicPeriod"/>
            </a:pPr>
            <a:r>
              <a:rPr lang="en-US" dirty="0" smtClean="0"/>
              <a:t>Examine the possible solutions, and evaluate which one works best.</a:t>
            </a:r>
          </a:p>
          <a:p>
            <a:pPr marL="457200" indent="-457200">
              <a:buAutoNum type="arabicPeriod"/>
            </a:pPr>
            <a:r>
              <a:rPr lang="en-US" dirty="0" smtClean="0"/>
              <a:t>Choose the best solution.</a:t>
            </a:r>
          </a:p>
          <a:p>
            <a:pPr marL="457200" indent="-457200">
              <a:buAutoNum type="arabicPeriod"/>
            </a:pPr>
            <a:r>
              <a:rPr lang="en-US" dirty="0" smtClean="0"/>
              <a:t>Carry out the solution.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Lynn shows up unexpectedly at Brandon’s house while they’re making decorations.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The Friendly Five can’t plan the party with Lynn there.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Possible solutions</a:t>
            </a:r>
          </a:p>
          <a:p>
            <a:pPr marL="1314450" lvl="2" indent="-457200">
              <a:buAutoNum type="arabicParenR"/>
            </a:pPr>
            <a:r>
              <a:rPr lang="en-US" dirty="0" smtClean="0"/>
              <a:t>Mariah could confess everything</a:t>
            </a:r>
          </a:p>
          <a:p>
            <a:pPr marL="1314450" lvl="2" indent="-457200">
              <a:buAutoNum type="arabicParenR"/>
            </a:pPr>
            <a:r>
              <a:rPr lang="en-US" dirty="0" smtClean="0"/>
              <a:t>She could force Lynn to leave with no explanation.</a:t>
            </a:r>
          </a:p>
          <a:p>
            <a:pPr marL="1314450" lvl="2" indent="-457200">
              <a:buAutoNum type="arabicParenR"/>
            </a:pPr>
            <a:r>
              <a:rPr lang="en-US" dirty="0" smtClean="0"/>
              <a:t>She could persuade Lynn to leave because swim practice is about to start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Best solution: Persuading Lynn to leave.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Solving and Making Decisions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Define the problem.</a:t>
            </a:r>
          </a:p>
          <a:p>
            <a:pPr marL="457200" indent="-457200">
              <a:buAutoNum type="arabicPeriod"/>
            </a:pPr>
            <a:r>
              <a:rPr lang="en-US" dirty="0" smtClean="0"/>
              <a:t>Consider the possible solutions.</a:t>
            </a:r>
          </a:p>
          <a:p>
            <a:pPr marL="457200" indent="-457200">
              <a:buAutoNum type="arabicPeriod"/>
            </a:pPr>
            <a:r>
              <a:rPr lang="en-US" dirty="0" smtClean="0"/>
              <a:t>Examine the possible solutions, and evaluate which one works best.</a:t>
            </a:r>
          </a:p>
          <a:p>
            <a:pPr marL="457200" indent="-457200">
              <a:buAutoNum type="arabicPeriod"/>
            </a:pPr>
            <a:r>
              <a:rPr lang="en-US" dirty="0" smtClean="0"/>
              <a:t>Choose the best solution.</a:t>
            </a:r>
          </a:p>
          <a:p>
            <a:pPr marL="457200" indent="-457200">
              <a:buAutoNum type="arabicPeriod"/>
            </a:pPr>
            <a:r>
              <a:rPr lang="en-US" dirty="0" smtClean="0"/>
              <a:t>Carry out the solution.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Lynn doesn’t want a birthday celebration; she just wants to stay in bed all day.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What is the problem?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What are the possible solutions?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What is the best solution?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Solving and Making Decisions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word means “to fix a problem”?</a:t>
            </a:r>
          </a:p>
          <a:p>
            <a:r>
              <a:rPr lang="en-US" dirty="0" smtClean="0"/>
              <a:t>What should you do once you have defined the problem?</a:t>
            </a:r>
          </a:p>
          <a:p>
            <a:r>
              <a:rPr lang="en-US" dirty="0" smtClean="0"/>
              <a:t>What are the possible solutions when Mariah forgets to get music for the party?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Practice book pg. 200-201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7906" y="6464625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Jessie tried to </a:t>
            </a:r>
            <a:r>
              <a:rPr lang="en-US" dirty="0" err="1" smtClean="0"/>
              <a:t>explane</a:t>
            </a:r>
            <a:r>
              <a:rPr lang="en-US" dirty="0" smtClean="0"/>
              <a:t> the problem but Rob still could not solve it.</a:t>
            </a:r>
          </a:p>
          <a:p>
            <a:endParaRPr lang="en-US" dirty="0" smtClean="0"/>
          </a:p>
          <a:p>
            <a:r>
              <a:rPr lang="en-US" dirty="0" smtClean="0"/>
              <a:t>Liz and </a:t>
            </a:r>
            <a:r>
              <a:rPr lang="en-US" dirty="0" err="1" smtClean="0"/>
              <a:t>i</a:t>
            </a:r>
            <a:r>
              <a:rPr lang="en-US" dirty="0" smtClean="0"/>
              <a:t> are trying to raise one </a:t>
            </a:r>
            <a:r>
              <a:rPr lang="en-US" dirty="0" err="1" smtClean="0"/>
              <a:t>hunderd</a:t>
            </a:r>
            <a:r>
              <a:rPr lang="en-US" dirty="0" smtClean="0"/>
              <a:t> dollars for the new library.</a:t>
            </a:r>
          </a:p>
          <a:p>
            <a:endParaRPr lang="en-US" dirty="0" smtClean="0"/>
          </a:p>
          <a:p>
            <a:r>
              <a:rPr lang="en-US" dirty="0" smtClean="0"/>
              <a:t>Hot soup is best for lunch than a tuna sandwich.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62687" y="6336832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</a:t>
            </a:r>
            <a:r>
              <a:rPr lang="en-US" i="1" dirty="0" smtClean="0"/>
              <a:t>bad</a:t>
            </a:r>
            <a:r>
              <a:rPr lang="en-US" dirty="0" smtClean="0"/>
              <a:t> and </a:t>
            </a:r>
            <a:r>
              <a:rPr lang="en-US" i="1" dirty="0" smtClean="0"/>
              <a:t>good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correctly use the comparative forms of the irregular adjectives </a:t>
            </a:r>
            <a:r>
              <a:rPr lang="en-US" i="1" dirty="0" smtClean="0"/>
              <a:t>good</a:t>
            </a:r>
            <a:r>
              <a:rPr lang="en-US" dirty="0" smtClean="0"/>
              <a:t> and </a:t>
            </a:r>
            <a:r>
              <a:rPr lang="en-US" i="1" dirty="0" smtClean="0"/>
              <a:t>bad.</a:t>
            </a:r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/>
              <a:t>Prior Knowledge</a:t>
            </a:r>
          </a:p>
          <a:p>
            <a:pPr lvl="1"/>
            <a:r>
              <a:rPr lang="en-US" dirty="0" smtClean="0"/>
              <a:t>My little brother is (messy) than my sister.</a:t>
            </a:r>
          </a:p>
          <a:p>
            <a:pPr lvl="1"/>
            <a:r>
              <a:rPr lang="en-US" dirty="0" smtClean="0"/>
              <a:t>Ben is the (smart) boy in the class.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55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Better</a:t>
            </a:r>
            <a:r>
              <a:rPr lang="en-US" dirty="0" smtClean="0"/>
              <a:t>: comparative form of good</a:t>
            </a:r>
          </a:p>
          <a:p>
            <a:r>
              <a:rPr lang="en-US" u="sng" dirty="0" smtClean="0"/>
              <a:t>Best</a:t>
            </a:r>
            <a:r>
              <a:rPr lang="en-US" dirty="0" smtClean="0"/>
              <a:t>: superlative form of good</a:t>
            </a:r>
          </a:p>
          <a:p>
            <a:r>
              <a:rPr lang="en-US" u="sng" dirty="0" smtClean="0"/>
              <a:t>Worse</a:t>
            </a:r>
            <a:r>
              <a:rPr lang="en-US" dirty="0" smtClean="0"/>
              <a:t>: comparative form of bad</a:t>
            </a:r>
          </a:p>
          <a:p>
            <a:r>
              <a:rPr lang="en-US" u="sng" dirty="0" smtClean="0"/>
              <a:t>Worst</a:t>
            </a:r>
            <a:r>
              <a:rPr lang="en-US" dirty="0" smtClean="0"/>
              <a:t>: superlative form of bad</a:t>
            </a:r>
          </a:p>
          <a:p>
            <a:r>
              <a:rPr lang="en-US" b="1" u="sng" dirty="0" smtClean="0"/>
              <a:t>Importance</a:t>
            </a:r>
          </a:p>
          <a:p>
            <a:pPr lvl="1"/>
            <a:r>
              <a:rPr lang="en-US" dirty="0" smtClean="0"/>
              <a:t>Identifying </a:t>
            </a:r>
            <a:r>
              <a:rPr lang="en-US" dirty="0" smtClean="0"/>
              <a:t>and correctly using adjectives to compare will improve your comprehension and writing skills.</a:t>
            </a:r>
            <a:endParaRPr lang="en-US" b="1" u="sng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Bad </a:t>
            </a:r>
            <a:r>
              <a:rPr lang="en-US" dirty="0" smtClean="0"/>
              <a:t>and </a:t>
            </a:r>
            <a:r>
              <a:rPr lang="en-US" i="1" dirty="0" smtClean="0"/>
              <a:t>good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i="1" dirty="0" smtClean="0"/>
              <a:t>better</a:t>
            </a:r>
            <a:r>
              <a:rPr lang="en-US" dirty="0" smtClean="0"/>
              <a:t> to compare two things</a:t>
            </a:r>
          </a:p>
          <a:p>
            <a:r>
              <a:rPr lang="en-US" dirty="0" smtClean="0"/>
              <a:t>Use </a:t>
            </a:r>
            <a:r>
              <a:rPr lang="en-US" i="1" dirty="0" smtClean="0"/>
              <a:t>best</a:t>
            </a:r>
            <a:r>
              <a:rPr lang="en-US" dirty="0" smtClean="0"/>
              <a:t> to compare three or more things</a:t>
            </a:r>
          </a:p>
          <a:p>
            <a:r>
              <a:rPr lang="en-US" dirty="0" smtClean="0"/>
              <a:t>Use </a:t>
            </a:r>
            <a:r>
              <a:rPr lang="en-US" i="1" dirty="0" smtClean="0"/>
              <a:t>worse</a:t>
            </a:r>
            <a:r>
              <a:rPr lang="en-US" dirty="0" smtClean="0"/>
              <a:t> to compare two things</a:t>
            </a:r>
          </a:p>
          <a:p>
            <a:r>
              <a:rPr lang="en-US" dirty="0" smtClean="0"/>
              <a:t>Use </a:t>
            </a:r>
            <a:r>
              <a:rPr lang="en-US" i="1" dirty="0" smtClean="0"/>
              <a:t>worst</a:t>
            </a:r>
            <a:r>
              <a:rPr lang="en-US" dirty="0" smtClean="0"/>
              <a:t> to compare three or more things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A backyard is a (good) place for a summertime party than a basement.</a:t>
            </a:r>
          </a:p>
          <a:p>
            <a:r>
              <a:rPr lang="en-US" u="sng" dirty="0" smtClean="0"/>
              <a:t>We do</a:t>
            </a:r>
          </a:p>
          <a:p>
            <a:pPr lvl="1"/>
            <a:r>
              <a:rPr lang="en-US" dirty="0" smtClean="0"/>
              <a:t>Burnt popcorn is a (bad) snack than fresh pretzels.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 smtClean="0"/>
              <a:t>My sister thinks that roasted almonds are the (good) party snack of all.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Bad </a:t>
            </a:r>
            <a:r>
              <a:rPr lang="en-US" dirty="0" smtClean="0"/>
              <a:t>and </a:t>
            </a:r>
            <a:r>
              <a:rPr lang="en-US" i="1" dirty="0" smtClean="0"/>
              <a:t>good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words are used to replace </a:t>
            </a:r>
            <a:r>
              <a:rPr lang="en-US" i="1" dirty="0" smtClean="0"/>
              <a:t>good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words are used to replace </a:t>
            </a:r>
            <a:r>
              <a:rPr lang="en-US" i="1" dirty="0" smtClean="0"/>
              <a:t>bad</a:t>
            </a:r>
            <a:r>
              <a:rPr lang="en-US" dirty="0" smtClean="0"/>
              <a:t>?</a:t>
            </a:r>
          </a:p>
          <a:p>
            <a:r>
              <a:rPr lang="en-US" dirty="0" smtClean="0"/>
              <a:t>I think that pickled cauliflower is the (bad) food in the world.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Homemade birthday cards are (good) than manufactured birthday cards.</a:t>
            </a:r>
          </a:p>
          <a:p>
            <a:r>
              <a:rPr lang="en-US" dirty="0" smtClean="0"/>
              <a:t>That band’s lead singer has the (bad) voice I’ve ever heard.</a:t>
            </a:r>
          </a:p>
          <a:p>
            <a:r>
              <a:rPr lang="en-US" dirty="0" smtClean="0"/>
              <a:t>Listening to him sing is (bad) than listening to a cat yowl.</a:t>
            </a:r>
          </a:p>
          <a:p>
            <a:r>
              <a:rPr lang="en-US" dirty="0" smtClean="0"/>
              <a:t>You will have the (good) party ever if you let me pick the music.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17636" y="6445667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“One Pair of Shoes” (360-363)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205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208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18176" y="6407751"/>
            <a:ext cx="29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Mariah Keeps Cool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Althoe</a:t>
            </a:r>
            <a:r>
              <a:rPr lang="en-US" dirty="0" smtClean="0"/>
              <a:t> I am left handed, my handwriting is </a:t>
            </a:r>
            <a:r>
              <a:rPr lang="en-US" dirty="0" err="1" smtClean="0"/>
              <a:t>gooder</a:t>
            </a:r>
            <a:r>
              <a:rPr lang="en-US" dirty="0" smtClean="0"/>
              <a:t> than yours.</a:t>
            </a:r>
          </a:p>
          <a:p>
            <a:endParaRPr lang="en-US" dirty="0" smtClean="0"/>
          </a:p>
          <a:p>
            <a:r>
              <a:rPr lang="en-US" dirty="0" smtClean="0"/>
              <a:t>Kim is trying to </a:t>
            </a:r>
            <a:r>
              <a:rPr lang="en-US" dirty="0" err="1" smtClean="0"/>
              <a:t>inprove</a:t>
            </a:r>
            <a:r>
              <a:rPr lang="en-US" dirty="0" smtClean="0"/>
              <a:t> her math grade?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20935" y="6483583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/>
              <a:t>Practice Book pg. 209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12957" y="6388793"/>
            <a:ext cx="29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Mariah Keeps Cool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646458"/>
          </a:xfrm>
        </p:spPr>
        <p:txBody>
          <a:bodyPr>
            <a:normAutofit/>
          </a:bodyPr>
          <a:lstStyle/>
          <a:p>
            <a:r>
              <a:rPr lang="en-US" u="sng" dirty="0" smtClean="0"/>
              <a:t>Author</a:t>
            </a:r>
            <a:r>
              <a:rPr lang="en-US" dirty="0" smtClean="0"/>
              <a:t>: Mildred Pitts Walter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Genre</a:t>
            </a:r>
            <a:r>
              <a:rPr lang="en-US" dirty="0" smtClean="0"/>
              <a:t>: realistic fiction ~ realistic characters and events come to life in a fictional plot</a:t>
            </a:r>
            <a:endParaRPr lang="en-US" u="sng" dirty="0"/>
          </a:p>
        </p:txBody>
      </p:sp>
      <p:pic>
        <p:nvPicPr>
          <p:cNvPr id="5" name="Content Placeholder 4" descr="Mariah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4211" r="-1421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19508"/>
            <a:ext cx="3008313" cy="320665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 smtClean="0">
                <a:hlinkClick r:id="rId3" action="ppaction://hlinksldjump"/>
              </a:rPr>
              <a:t>Day 1</a:t>
            </a:r>
            <a:endParaRPr lang="en-US" sz="2400" b="1" dirty="0" smtClean="0"/>
          </a:p>
          <a:p>
            <a:pPr algn="ctr">
              <a:spcAft>
                <a:spcPts val="600"/>
              </a:spcAft>
            </a:pPr>
            <a:r>
              <a:rPr lang="en-US" sz="2400" b="1" dirty="0" smtClean="0">
                <a:hlinkClick r:id="rId4" action="ppaction://hlinksldjump"/>
              </a:rPr>
              <a:t>Day 2</a:t>
            </a:r>
            <a:endParaRPr lang="en-US" sz="2400" b="1" dirty="0" smtClean="0"/>
          </a:p>
          <a:p>
            <a:pPr algn="ctr">
              <a:spcAft>
                <a:spcPts val="600"/>
              </a:spcAft>
            </a:pPr>
            <a:r>
              <a:rPr lang="en-US" sz="2400" b="1" dirty="0" smtClean="0">
                <a:hlinkClick r:id="rId5" action="ppaction://hlinksldjump"/>
              </a:rPr>
              <a:t>Day 3</a:t>
            </a:r>
            <a:endParaRPr lang="en-US" sz="2400" b="1" dirty="0" smtClean="0"/>
          </a:p>
          <a:p>
            <a:pPr algn="ctr">
              <a:spcAft>
                <a:spcPts val="600"/>
              </a:spcAft>
            </a:pPr>
            <a:r>
              <a:rPr lang="en-US" sz="2400" b="1" dirty="0" smtClean="0">
                <a:hlinkClick r:id="rId6" action="ppaction://hlinksldjump"/>
              </a:rPr>
              <a:t>Day 4</a:t>
            </a:r>
            <a:endParaRPr lang="en-US" sz="2400" b="1" dirty="0" smtClean="0"/>
          </a:p>
          <a:p>
            <a:pPr algn="ctr">
              <a:spcAft>
                <a:spcPts val="600"/>
              </a:spcAft>
            </a:pPr>
            <a:r>
              <a:rPr lang="en-US" sz="2400" b="1" dirty="0" smtClean="0">
                <a:hlinkClick r:id="rId7" action="ppaction://hlinksldjump"/>
              </a:rPr>
              <a:t>Day 5</a:t>
            </a:r>
            <a:endParaRPr lang="en-US" sz="24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Problem-Solution</a:t>
            </a:r>
            <a:endParaRPr lang="en-US" dirty="0" smtClean="0"/>
          </a:p>
          <a:p>
            <a:pPr lvl="2"/>
            <a:r>
              <a:rPr lang="en-US" dirty="0" smtClean="0"/>
              <a:t>Practice book pg. 198</a:t>
            </a:r>
          </a:p>
          <a:p>
            <a:pPr lvl="1"/>
            <a:r>
              <a:rPr lang="en-US" dirty="0" smtClean="0"/>
              <a:t>Read Segment 1 (345-351)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pretest (363g)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Comparing with Adjectives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02519" y="6237131"/>
            <a:ext cx="29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Mariah Keeps Cool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Objective</a:t>
            </a:r>
            <a:r>
              <a:rPr lang="en-US" dirty="0" smtClean="0"/>
              <a:t>: We will define new vocabulary words.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Amazingl</a:t>
            </a:r>
            <a:r>
              <a:rPr lang="en-US" dirty="0" smtClean="0"/>
              <a:t>y</a:t>
            </a:r>
            <a:r>
              <a:rPr lang="en-US" u="sng" dirty="0" smtClean="0"/>
              <a:t>:</a:t>
            </a:r>
            <a:r>
              <a:rPr lang="en-US" dirty="0" smtClean="0"/>
              <a:t>  in a way that causes surprise or wonder</a:t>
            </a:r>
          </a:p>
          <a:p>
            <a:r>
              <a:rPr lang="en-US" u="sng" dirty="0" smtClean="0"/>
              <a:t>Celebration</a:t>
            </a:r>
            <a:r>
              <a:rPr lang="en-US" dirty="0" smtClean="0"/>
              <a:t>: a special activity that honors a person, event, or idea</a:t>
            </a:r>
          </a:p>
          <a:p>
            <a:r>
              <a:rPr lang="en-US" u="sng" dirty="0" smtClean="0"/>
              <a:t>Decorate</a:t>
            </a:r>
            <a:r>
              <a:rPr lang="en-US" dirty="0" smtClean="0"/>
              <a:t>: to adorn; to make festive with beautiful things</a:t>
            </a:r>
          </a:p>
          <a:p>
            <a:r>
              <a:rPr lang="en-US" u="sng" dirty="0" smtClean="0"/>
              <a:t>Detain</a:t>
            </a:r>
            <a:r>
              <a:rPr lang="en-US" dirty="0" smtClean="0"/>
              <a:t>: to delay; to hold back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17638"/>
            <a:ext cx="4041775" cy="4971155"/>
          </a:xfrm>
        </p:spPr>
        <p:txBody>
          <a:bodyPr>
            <a:normAutofit fontScale="92500"/>
          </a:bodyPr>
          <a:lstStyle/>
          <a:p>
            <a:r>
              <a:rPr lang="en-US" u="sng" dirty="0" smtClean="0"/>
              <a:t>Festive</a:t>
            </a:r>
            <a:r>
              <a:rPr lang="en-US" dirty="0" smtClean="0"/>
              <a:t>: joyful</a:t>
            </a:r>
          </a:p>
          <a:p>
            <a:r>
              <a:rPr lang="en-US" u="sng" dirty="0" smtClean="0"/>
              <a:t>Honor</a:t>
            </a:r>
            <a:r>
              <a:rPr lang="en-US" dirty="0" smtClean="0"/>
              <a:t>: to show respect for</a:t>
            </a:r>
          </a:p>
          <a:p>
            <a:r>
              <a:rPr lang="en-US" u="sng" dirty="0" smtClean="0"/>
              <a:t>Reluctant</a:t>
            </a:r>
            <a:r>
              <a:rPr lang="en-US" dirty="0" smtClean="0"/>
              <a:t>: unwilling; slow to take a necessary action</a:t>
            </a:r>
          </a:p>
          <a:p>
            <a:r>
              <a:rPr lang="en-US" u="sng" dirty="0" smtClean="0"/>
              <a:t>Spectators</a:t>
            </a:r>
            <a:r>
              <a:rPr lang="en-US" dirty="0" smtClean="0"/>
              <a:t>: people who watch an event or performance</a:t>
            </a:r>
          </a:p>
          <a:p>
            <a:r>
              <a:rPr lang="en-US" u="sng" dirty="0" smtClean="0"/>
              <a:t>Suspects</a:t>
            </a:r>
            <a:r>
              <a:rPr lang="en-US" dirty="0" smtClean="0"/>
              <a:t>: imagines that something secret or wrong is going on</a:t>
            </a:r>
          </a:p>
          <a:p>
            <a:r>
              <a:rPr lang="en-US" u="sng" dirty="0" smtClean="0"/>
              <a:t>Volunteered</a:t>
            </a:r>
            <a:r>
              <a:rPr lang="en-US" dirty="0" smtClean="0"/>
              <a:t>: offered to do something of one’s own free will.</a:t>
            </a:r>
            <a:endParaRPr lang="en-US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Vocabulary: We will insert words where they best fit the context.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mazingly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elebration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ecorate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etain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estive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onor</a:t>
            </a:r>
          </a:p>
          <a:p>
            <a:r>
              <a:rPr lang="en-US" sz="2400" dirty="0"/>
              <a:t>r</a:t>
            </a:r>
            <a:r>
              <a:rPr lang="en-US" sz="2400" dirty="0" smtClean="0"/>
              <a:t>eluctant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pectators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uspects</a:t>
            </a:r>
          </a:p>
          <a:p>
            <a:r>
              <a:rPr lang="en-US" sz="2400" dirty="0" smtClean="0"/>
              <a:t>volunteered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056628" y="0"/>
            <a:ext cx="482198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Tonya and Jesse decided to throw a surprise party to               their teacher.</a:t>
            </a:r>
          </a:p>
          <a:p>
            <a:endParaRPr lang="en-US" sz="2000" dirty="0" smtClean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Many students                      to help organize and set up the event.</a:t>
            </a:r>
          </a:p>
          <a:p>
            <a:endParaRPr lang="en-US" sz="2000" dirty="0" smtClean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Students used purple and gold tissue paper streamers to                        the walls.</a:t>
            </a:r>
          </a:p>
          <a:p>
            <a:endParaRPr lang="en-US" sz="2000" dirty="0" smtClean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When they were finished, the room looked very                     .</a:t>
            </a:r>
          </a:p>
          <a:p>
            <a:endParaRPr lang="en-US" sz="2000" dirty="0" smtClean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Jesse stood outside the cafeteria to keep the                     from peeking in the windows.</a:t>
            </a:r>
          </a:p>
          <a:p>
            <a:endParaRPr lang="en-US" sz="2000" dirty="0" smtClean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Jesse was able to                   Mr. Williams.</a:t>
            </a:r>
          </a:p>
          <a:p>
            <a:endParaRPr lang="en-US" sz="2000" dirty="0" smtClean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“Nobody              our surprise,” said Tonya.</a:t>
            </a:r>
          </a:p>
          <a:p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 </a:t>
            </a: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52249" y="644567"/>
            <a:ext cx="104259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52249" y="1176974"/>
            <a:ext cx="13079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93460" y="2464520"/>
            <a:ext cx="1611278" cy="189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78344" y="3658864"/>
            <a:ext cx="151649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30533" y="4549883"/>
            <a:ext cx="1421716" cy="18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293460" y="5516733"/>
            <a:ext cx="12131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18176" y="6426709"/>
            <a:ext cx="834073" cy="189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2256" y="6445667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Problem-Solution Chart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will identify solutions.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4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Lynn overhears Mariah say “See you later” to Denise and is curious about why they are going to be together.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Mariah tells Lynn that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Lynn shows up unexpectedly at Brandon’s house while they’re making decorations.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Mariah, Brandon, and the girls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Lynn doesn’t want a birthday celebration;</a:t>
                      </a:r>
                      <a:r>
                        <a:rPr lang="en-US" baseline="0" dirty="0" smtClean="0"/>
                        <a:t> she just wants to stay in bed all day.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Mariah asks her mother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Mariah forgets</a:t>
                      </a:r>
                      <a:r>
                        <a:rPr lang="en-US" baseline="0" dirty="0" smtClean="0"/>
                        <a:t> to get music for the party.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Mariah’s father calls Brandon’s father because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Mariah and the rest of the Friendly Five don’t have anyone to dance with.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Mariah suggests that</a:t>
                      </a:r>
                      <a:r>
                        <a:rPr lang="en-US" baseline="0" dirty="0" smtClean="0"/>
                        <a:t> they</a:t>
                      </a:r>
                    </a:p>
                    <a:p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12957" y="6488668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Jill’s </a:t>
            </a:r>
            <a:r>
              <a:rPr lang="en-US" dirty="0" err="1" smtClean="0"/>
              <a:t>adress</a:t>
            </a:r>
            <a:r>
              <a:rPr lang="en-US" dirty="0" smtClean="0"/>
              <a:t> is 15 </a:t>
            </a:r>
            <a:r>
              <a:rPr lang="en-US" dirty="0" err="1" smtClean="0"/>
              <a:t>lexington</a:t>
            </a:r>
            <a:r>
              <a:rPr lang="en-US" dirty="0" smtClean="0"/>
              <a:t> Avenue.</a:t>
            </a:r>
          </a:p>
          <a:p>
            <a:endParaRPr lang="en-US" dirty="0" smtClean="0"/>
          </a:p>
          <a:p>
            <a:r>
              <a:rPr lang="en-US" dirty="0" smtClean="0"/>
              <a:t>We heard </a:t>
            </a:r>
            <a:r>
              <a:rPr lang="en-US" dirty="0" err="1" smtClean="0"/>
              <a:t>laffter</a:t>
            </a:r>
            <a:r>
              <a:rPr lang="en-US" dirty="0" smtClean="0"/>
              <a:t> coming from the more smallest room.</a:t>
            </a:r>
          </a:p>
          <a:p>
            <a:endParaRPr lang="en-US" dirty="0" smtClean="0"/>
          </a:p>
          <a:p>
            <a:r>
              <a:rPr lang="en-US" dirty="0" smtClean="0"/>
              <a:t>The two kittens keep getting into </a:t>
            </a:r>
            <a:r>
              <a:rPr lang="en-US" dirty="0" err="1" smtClean="0"/>
              <a:t>michiff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84942" y="6407751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correctly use comparative and superlative adjectives.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Comparative adjectives</a:t>
            </a:r>
            <a:r>
              <a:rPr lang="en-US" dirty="0" smtClean="0"/>
              <a:t>: compare two things</a:t>
            </a:r>
          </a:p>
          <a:p>
            <a:r>
              <a:rPr lang="en-US" u="sng" dirty="0" smtClean="0"/>
              <a:t>Superlative adjectives</a:t>
            </a:r>
            <a:r>
              <a:rPr lang="en-US" dirty="0" smtClean="0"/>
              <a:t>: compare three or more things.</a:t>
            </a:r>
          </a:p>
          <a:p>
            <a:endParaRPr lang="en-US" u="sng" dirty="0" smtClean="0"/>
          </a:p>
          <a:p>
            <a:r>
              <a:rPr lang="en-US" b="1" u="sng" dirty="0" smtClean="0"/>
              <a:t>Importance</a:t>
            </a:r>
            <a:r>
              <a:rPr lang="en-US" dirty="0" smtClean="0"/>
              <a:t>: identifying and correctly using adjectives to compare will improve your comprehension and writing skills.</a:t>
            </a:r>
            <a:endParaRPr lang="en-US" b="1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1875</Words>
  <Application>Microsoft Macintosh PowerPoint</Application>
  <PresentationFormat>On-screen Show (4:3)</PresentationFormat>
  <Paragraphs>322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Person to Person</vt:lpstr>
      <vt:lpstr>Person to Person</vt:lpstr>
      <vt:lpstr>Author: Mildred Pitts Walter  Genre: realistic fiction ~ realistic characters and events come to life in a fictional plot</vt:lpstr>
      <vt:lpstr>Day 1 Schedule</vt:lpstr>
      <vt:lpstr>Vocabulary</vt:lpstr>
      <vt:lpstr>Vocabulary: We will insert words where they best fit the context.</vt:lpstr>
      <vt:lpstr>Problem-Solution Chart We will identify solutions.</vt:lpstr>
      <vt:lpstr>Daily Language Practice</vt:lpstr>
      <vt:lpstr>Comparing with Adjectives</vt:lpstr>
      <vt:lpstr>Comparing with Adjectives</vt:lpstr>
      <vt:lpstr>Skill</vt:lpstr>
      <vt:lpstr>Comparing with Adjective</vt:lpstr>
      <vt:lpstr>Day 2 Schedule</vt:lpstr>
      <vt:lpstr>VCCCV Syllabication Patter</vt:lpstr>
      <vt:lpstr>VCCCV</vt:lpstr>
      <vt:lpstr>VCCCV</vt:lpstr>
      <vt:lpstr>Daily Language Practice</vt:lpstr>
      <vt:lpstr>Day 3 Schedule</vt:lpstr>
      <vt:lpstr>Problem Solving and Making Decisions</vt:lpstr>
      <vt:lpstr>Problem Solving and Making Decisions</vt:lpstr>
      <vt:lpstr>Problem Solving and Making Decisions</vt:lpstr>
      <vt:lpstr>Problem Solving and Making Decisions</vt:lpstr>
      <vt:lpstr>Daily Language Practice</vt:lpstr>
      <vt:lpstr>Comparing with bad and good</vt:lpstr>
      <vt:lpstr>Bad and good</vt:lpstr>
      <vt:lpstr>Bad and good</vt:lpstr>
      <vt:lpstr>Day 4 Schedule</vt:lpstr>
      <vt:lpstr>Daily Language Practice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 to Person</dc:title>
  <dc:creator>Megan Kitt</dc:creator>
  <cp:lastModifiedBy>Megan Kitt</cp:lastModifiedBy>
  <cp:revision>2</cp:revision>
  <dcterms:created xsi:type="dcterms:W3CDTF">2010-11-08T03:52:09Z</dcterms:created>
  <dcterms:modified xsi:type="dcterms:W3CDTF">2010-11-08T05:53:12Z</dcterms:modified>
</cp:coreProperties>
</file>