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27.xml" ContentType="application/vnd.openxmlformats-officedocument.presentationml.slide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CE54DE3-B5C3-074A-AAEA-194C8B4C9251}" type="datetimeFigureOut">
              <a:rPr lang="en-US" smtClean="0"/>
              <a:pPr/>
              <a:t>9/6/10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83CF680-865C-5040-B849-E9501FE186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4" Type="http://schemas.openxmlformats.org/officeDocument/2006/relationships/slide" Target="slide16.xml"/><Relationship Id="rId5" Type="http://schemas.openxmlformats.org/officeDocument/2006/relationships/slide" Target="slide2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4" Type="http://schemas.openxmlformats.org/officeDocument/2006/relationships/slide" Target="slide20.xml"/><Relationship Id="rId5" Type="http://schemas.openxmlformats.org/officeDocument/2006/relationships/slide" Target="slide23.xml"/><Relationship Id="rId6" Type="http://schemas.openxmlformats.org/officeDocument/2006/relationships/slide" Target="slide27.xml"/><Relationship Id="rId7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4" Type="http://schemas.openxmlformats.org/officeDocument/2006/relationships/slide" Target="slide2.xml"/><Relationship Id="rId1" Type="http://schemas.openxmlformats.org/officeDocument/2006/relationships/slideLayout" Target="../slideLayouts/slideLayout4.xml"/><Relationship Id="rId2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4" Type="http://schemas.openxmlformats.org/officeDocument/2006/relationships/slide" Target="slide2.xml"/><Relationship Id="rId1" Type="http://schemas.openxmlformats.org/officeDocument/2006/relationships/slideLayout" Target="../slideLayouts/slideLayout4.xml"/><Relationship Id="rId2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4" Type="http://schemas.openxmlformats.org/officeDocument/2006/relationships/slide" Target="slide9.xml"/><Relationship Id="rId5" Type="http://schemas.openxmlformats.org/officeDocument/2006/relationships/slide" Target="slide2.xml"/><Relationship Id="rId1" Type="http://schemas.openxmlformats.org/officeDocument/2006/relationships/slideLayout" Target="../slideLayouts/slideLayout4.xml"/><Relationship Id="rId2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Theme 2: Give It All You’ve Got</a:t>
            </a:r>
            <a:endParaRPr lang="en-US" sz="2800" dirty="0"/>
          </a:p>
        </p:txBody>
      </p:sp>
      <p:pic>
        <p:nvPicPr>
          <p:cNvPr id="7" name="Content Placeholder 6" descr="surfer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 t="-15043" b="-15043"/>
          <a:stretch>
            <a:fillRect/>
          </a:stretch>
        </p:blipFill>
        <p:spPr>
          <a:xfrm>
            <a:off x="457200" y="2013642"/>
            <a:ext cx="4040188" cy="4140969"/>
          </a:xfrm>
        </p:spPr>
      </p:pic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718304" y="2268411"/>
            <a:ext cx="4041775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“You never fail until you stop trying.”</a:t>
            </a:r>
          </a:p>
          <a:p>
            <a:r>
              <a:rPr lang="en-US" dirty="0" smtClean="0"/>
              <a:t>    ~Florence Griffith Joyner</a:t>
            </a:r>
          </a:p>
          <a:p>
            <a:endParaRPr lang="en-US" dirty="0" smtClean="0"/>
          </a:p>
          <a:p>
            <a:r>
              <a:rPr lang="en-US" dirty="0" smtClean="0"/>
              <a:t>What does the phrase “give it all you’ve got” mean?</a:t>
            </a:r>
          </a:p>
          <a:p>
            <a:endParaRPr lang="en-US" dirty="0" smtClean="0"/>
          </a:p>
          <a:p>
            <a:r>
              <a:rPr lang="en-US" dirty="0" smtClean="0"/>
              <a:t>What does Florence Griffith Joyner seem to be saying about success and failure?</a:t>
            </a:r>
          </a:p>
          <a:p>
            <a:endParaRPr lang="en-US" dirty="0" smtClean="0"/>
          </a:p>
          <a:p>
            <a:r>
              <a:rPr lang="en-US" dirty="0" smtClean="0"/>
              <a:t>In what kinds of situations might a person be required to “give all”?</a:t>
            </a:r>
          </a:p>
          <a:p>
            <a:endParaRPr lang="en-US" dirty="0" smtClean="0"/>
          </a:p>
          <a:p>
            <a:r>
              <a:rPr lang="en-US" dirty="0" smtClean="0"/>
              <a:t>What examples can you name of people who tried very hard to reach a goal?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Segment 2 (144-150)</a:t>
            </a:r>
          </a:p>
          <a:p>
            <a:pPr lvl="1"/>
            <a:r>
              <a:rPr lang="en-US" dirty="0" smtClean="0"/>
              <a:t>Fact and Opinion</a:t>
            </a:r>
          </a:p>
          <a:p>
            <a:pPr lvl="2"/>
            <a:r>
              <a:rPr lang="en-US" dirty="0" smtClean="0"/>
              <a:t>Finish practice book pg. 64</a:t>
            </a:r>
          </a:p>
          <a:p>
            <a:pPr lvl="1"/>
            <a:r>
              <a:rPr lang="en-US" dirty="0" smtClean="0"/>
              <a:t>Comprehension questions (pg. 152)</a:t>
            </a:r>
          </a:p>
          <a:p>
            <a:pPr lvl="2"/>
            <a:r>
              <a:rPr lang="en-US" dirty="0" smtClean="0"/>
              <a:t>Practice book pg. 65</a:t>
            </a:r>
          </a:p>
          <a:p>
            <a:pPr lvl="1"/>
            <a:r>
              <a:rPr lang="en-US" dirty="0" smtClean="0"/>
              <a:t>Vocabulary</a:t>
            </a:r>
          </a:p>
          <a:p>
            <a:pPr lvl="2"/>
            <a:r>
              <a:rPr lang="en-US" dirty="0" smtClean="0"/>
              <a:t>Practice book pg. 63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Compound Words (157e)</a:t>
            </a:r>
            <a:endParaRPr lang="en-US" dirty="0" smtClean="0"/>
          </a:p>
          <a:p>
            <a:pPr lvl="2"/>
            <a:r>
              <a:rPr lang="en-US" dirty="0" smtClean="0"/>
              <a:t>Practice book pg. 68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69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Grammar</a:t>
            </a:r>
          </a:p>
          <a:p>
            <a:pPr lvl="2"/>
            <a:r>
              <a:rPr lang="en-US" dirty="0" smtClean="0"/>
              <a:t>Practice book pg. 73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Writing an announcement</a:t>
            </a:r>
            <a:endParaRPr lang="en-US" dirty="0" smtClean="0"/>
          </a:p>
          <a:p>
            <a:pPr lvl="2"/>
            <a:r>
              <a:rPr lang="en-US" dirty="0" smtClean="0"/>
              <a:t>Practice book pg. 76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46219" y="6397186"/>
            <a:ext cx="2741457" cy="378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Home screen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56" dirty="0" smtClean="0"/>
              <a:t>Compound Words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67" dirty="0" smtClean="0"/>
              <a:t>We will separate compound words into their </a:t>
            </a:r>
            <a:r>
              <a:rPr lang="en-US" sz="2667" dirty="0" err="1" smtClean="0"/>
              <a:t>ssmaller</a:t>
            </a:r>
            <a:r>
              <a:rPr lang="en-US" sz="2667" dirty="0" smtClean="0"/>
              <a:t> parts.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Prior Knowledge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We have used our understanding of Latin roots to help us define words (</a:t>
            </a:r>
            <a:r>
              <a:rPr lang="en-US" i="1" dirty="0" err="1" smtClean="0"/>
              <a:t>rupt</a:t>
            </a:r>
            <a:r>
              <a:rPr lang="en-US" i="1" dirty="0" smtClean="0"/>
              <a:t>, </a:t>
            </a:r>
            <a:r>
              <a:rPr lang="en-US" i="1" dirty="0" err="1" smtClean="0"/>
              <a:t>struct</a:t>
            </a:r>
            <a:r>
              <a:rPr lang="en-US" i="1" dirty="0" smtClean="0"/>
              <a:t>)</a:t>
            </a:r>
          </a:p>
          <a:p>
            <a:pPr lvl="1"/>
            <a:r>
              <a:rPr lang="en-US" dirty="0" smtClean="0"/>
              <a:t>Today we will separate compound words to help us figure out their meanings.</a:t>
            </a:r>
          </a:p>
          <a:p>
            <a:r>
              <a:rPr lang="en-US" u="sng" dirty="0" smtClean="0"/>
              <a:t>Concept</a:t>
            </a:r>
            <a:r>
              <a:rPr lang="en-US" dirty="0" smtClean="0"/>
              <a:t>:</a:t>
            </a:r>
          </a:p>
          <a:p>
            <a:pPr lvl="1"/>
            <a:r>
              <a:rPr lang="en-US" u="sng" dirty="0" smtClean="0"/>
              <a:t>Compound word</a:t>
            </a:r>
            <a:r>
              <a:rPr lang="en-US" dirty="0" smtClean="0"/>
              <a:t>: a word made up of two smaller words </a:t>
            </a:r>
            <a:endParaRPr lang="en-US" u="sng" dirty="0" smtClean="0"/>
          </a:p>
          <a:p>
            <a:r>
              <a:rPr lang="en-US" u="sng" dirty="0" smtClean="0"/>
              <a:t>Example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footwork = foot + work</a:t>
            </a:r>
          </a:p>
          <a:p>
            <a:pPr lvl="1"/>
            <a:r>
              <a:rPr lang="en-US" dirty="0" smtClean="0"/>
              <a:t>Meaning: work of the feet, or foot movement</a:t>
            </a:r>
          </a:p>
          <a:p>
            <a:r>
              <a:rPr lang="en-US" u="sng" dirty="0" smtClean="0"/>
              <a:t>Importance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It is possible to figure out the meaning of a compound word by combining the meanings of the 2 smaller words. </a:t>
            </a:r>
            <a:r>
              <a:rPr lang="en-US" sz="1200" dirty="0" smtClean="0"/>
              <a:t>(2 on CST)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667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556" dirty="0" smtClean="0"/>
              <a:t>Compound Words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11" dirty="0" smtClean="0"/>
              <a:t>We will separate compound words into their separate parts.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Skill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Read the word</a:t>
            </a:r>
          </a:p>
          <a:p>
            <a:pPr lvl="1"/>
            <a:r>
              <a:rPr lang="en-US" dirty="0" smtClean="0"/>
              <a:t>Draw a line to separate the smaller words.</a:t>
            </a:r>
          </a:p>
          <a:p>
            <a:pPr lvl="1"/>
            <a:r>
              <a:rPr lang="en-US" dirty="0" smtClean="0"/>
              <a:t>Think of the meaning of each of the smaller words.</a:t>
            </a:r>
          </a:p>
          <a:p>
            <a:pPr lvl="1"/>
            <a:r>
              <a:rPr lang="en-US" dirty="0" smtClean="0"/>
              <a:t>Put the 2 meanings together to come up with the meaning of the </a:t>
            </a:r>
            <a:r>
              <a:rPr lang="en-US" u="sng" dirty="0" smtClean="0"/>
              <a:t>compound word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I do</a:t>
            </a:r>
          </a:p>
          <a:p>
            <a:pPr lvl="1"/>
            <a:r>
              <a:rPr lang="en-US" dirty="0" smtClean="0"/>
              <a:t>What does </a:t>
            </a:r>
            <a:r>
              <a:rPr lang="en-US" u="sng" dirty="0" smtClean="0"/>
              <a:t>extraordinary</a:t>
            </a:r>
            <a:r>
              <a:rPr lang="en-US" dirty="0" smtClean="0"/>
              <a:t> mean?</a:t>
            </a:r>
          </a:p>
          <a:p>
            <a:pPr lvl="2">
              <a:buNone/>
            </a:pPr>
            <a:r>
              <a:rPr lang="en-US" dirty="0" smtClean="0"/>
              <a:t>2. extra/ordinary</a:t>
            </a:r>
          </a:p>
          <a:p>
            <a:pPr lvl="2">
              <a:buNone/>
            </a:pPr>
            <a:r>
              <a:rPr lang="en-US" dirty="0" smtClean="0"/>
              <a:t>3. “extra” means more than</a:t>
            </a:r>
          </a:p>
          <a:p>
            <a:pPr lvl="2">
              <a:buNone/>
            </a:pPr>
            <a:r>
              <a:rPr lang="en-US" dirty="0" smtClean="0"/>
              <a:t>“ordinary” means regular</a:t>
            </a:r>
          </a:p>
          <a:p>
            <a:pPr lvl="2">
              <a:buNone/>
            </a:pPr>
            <a:r>
              <a:rPr lang="en-US" dirty="0" smtClean="0"/>
              <a:t>4. So extraordinary means “more than regular”</a:t>
            </a:r>
          </a:p>
          <a:p>
            <a:pPr lvl="2">
              <a:buNone/>
            </a:pPr>
            <a:r>
              <a:rPr lang="en-US" dirty="0" smtClean="0"/>
              <a:t>What does </a:t>
            </a:r>
            <a:r>
              <a:rPr lang="en-US" u="sng" dirty="0" smtClean="0"/>
              <a:t>extraordinary</a:t>
            </a:r>
            <a:r>
              <a:rPr lang="en-US" dirty="0" smtClean="0"/>
              <a:t> mean?</a:t>
            </a:r>
          </a:p>
          <a:p>
            <a:pPr marL="1046988" lvl="2" indent="-342900">
              <a:buAutoNum type="alphaLcParenR"/>
            </a:pPr>
            <a:r>
              <a:rPr lang="en-US" dirty="0" smtClean="0"/>
              <a:t>Regular</a:t>
            </a:r>
          </a:p>
          <a:p>
            <a:pPr marL="1046988" lvl="2" indent="-342900">
              <a:buAutoNum type="alphaLcParenR"/>
            </a:pPr>
            <a:r>
              <a:rPr lang="en-US" dirty="0" smtClean="0"/>
              <a:t>Amazing</a:t>
            </a:r>
          </a:p>
          <a:p>
            <a:pPr marL="1046988" lvl="2" indent="-342900">
              <a:buAutoNum type="alphaLcParenR"/>
            </a:pPr>
            <a:r>
              <a:rPr lang="en-US" dirty="0" smtClean="0"/>
              <a:t>Imaginary</a:t>
            </a:r>
          </a:p>
          <a:p>
            <a:pPr marL="1046988" lvl="2" indent="-342900">
              <a:buAutoNum type="alphaLcParenR"/>
            </a:pPr>
            <a:r>
              <a:rPr lang="en-US" dirty="0" smtClean="0"/>
              <a:t>perplexed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Compound Words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will separate compound words into their separate parts.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u="sng" dirty="0" smtClean="0"/>
              <a:t>Skill</a:t>
            </a:r>
            <a:r>
              <a:rPr lang="en-US" sz="2000" dirty="0" smtClean="0"/>
              <a:t>:</a:t>
            </a:r>
          </a:p>
          <a:p>
            <a:pPr lvl="1"/>
            <a:r>
              <a:rPr lang="en-US" sz="1800" dirty="0" smtClean="0"/>
              <a:t>Read the word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Draw a line to separate the smaller words.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Think of the meaning of each of the smaller words.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Put the 2 meanings together to come up with the meaning of the </a:t>
            </a:r>
            <a:r>
              <a:rPr lang="en-US" sz="1800" u="sng" dirty="0" smtClean="0"/>
              <a:t>compound word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We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 the </a:t>
            </a:r>
            <a:r>
              <a:rPr lang="en-US" u="sng" dirty="0" err="1" smtClean="0"/>
              <a:t>freeskate</a:t>
            </a:r>
            <a:r>
              <a:rPr lang="en-US" dirty="0" smtClean="0"/>
              <a:t> program, you get to show your  artistry.</a:t>
            </a:r>
          </a:p>
          <a:p>
            <a:r>
              <a:rPr lang="en-US" u="sng" dirty="0" smtClean="0"/>
              <a:t>You 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Kwan couldn’t even think about her </a:t>
            </a:r>
            <a:r>
              <a:rPr lang="en-US" u="sng" dirty="0" smtClean="0"/>
              <a:t>schoolwork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8229600" cy="1303867"/>
          </a:xfrm>
        </p:spPr>
        <p:txBody>
          <a:bodyPr>
            <a:normAutofit fontScale="90000"/>
          </a:bodyPr>
          <a:lstStyle/>
          <a:p>
            <a:r>
              <a:rPr lang="en-US" sz="3556" dirty="0" smtClean="0"/>
              <a:t>Compound Words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11" dirty="0" smtClean="0"/>
              <a:t>We will separate compound words into their separate parts.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Closure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 are </a:t>
            </a:r>
            <a:r>
              <a:rPr lang="en-US" u="sng" dirty="0" smtClean="0"/>
              <a:t>compound words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do we define </a:t>
            </a:r>
            <a:r>
              <a:rPr lang="en-US" u="sng" dirty="0" smtClean="0"/>
              <a:t>compound words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Doghouse</a:t>
            </a:r>
          </a:p>
          <a:p>
            <a:pPr lvl="2"/>
            <a:r>
              <a:rPr lang="en-US" dirty="0" smtClean="0"/>
              <a:t>What are the 2 smaller words?</a:t>
            </a:r>
          </a:p>
          <a:p>
            <a:pPr lvl="2"/>
            <a:r>
              <a:rPr lang="en-US" dirty="0" smtClean="0"/>
              <a:t>What is the meaning of the </a:t>
            </a:r>
            <a:r>
              <a:rPr lang="en-US" u="sng" dirty="0" smtClean="0"/>
              <a:t>compound word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How do you know?</a:t>
            </a:r>
          </a:p>
          <a:p>
            <a:r>
              <a:rPr lang="en-US" u="sng" dirty="0" smtClean="0"/>
              <a:t>Independent Practice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Practice book pg. 68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28267" y="6389870"/>
            <a:ext cx="311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863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Daily Language Practice</a:t>
            </a:r>
            <a:br>
              <a:rPr lang="en-US" sz="3200" dirty="0" smtClean="0"/>
            </a:br>
            <a:r>
              <a:rPr lang="en-US" sz="2800" dirty="0" smtClean="0"/>
              <a:t>We will proofread and correct with grammar and spelling errors.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scientists tried to track the wolfs in the </a:t>
            </a:r>
            <a:r>
              <a:rPr lang="en-US" dirty="0" err="1" smtClean="0"/>
              <a:t>daytim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Our schools computer equipment is very up to-date.</a:t>
            </a:r>
          </a:p>
          <a:p>
            <a:endParaRPr lang="en-US" dirty="0" smtClean="0"/>
          </a:p>
          <a:p>
            <a:r>
              <a:rPr lang="en-US" dirty="0" smtClean="0"/>
              <a:t>The soccer field is ten foots from the </a:t>
            </a:r>
            <a:r>
              <a:rPr lang="en-US" dirty="0" err="1" smtClean="0"/>
              <a:t>hiway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09523" y="6389870"/>
            <a:ext cx="2677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599"/>
            <a:ext cx="8229600" cy="1295615"/>
          </a:xfrm>
        </p:spPr>
        <p:txBody>
          <a:bodyPr>
            <a:normAutofit fontScale="90000"/>
          </a:bodyPr>
          <a:lstStyle/>
          <a:p>
            <a:r>
              <a:rPr lang="en-US" sz="3556" smtClean="0"/>
              <a:t>Writing an Announcement</a:t>
            </a:r>
            <a:r>
              <a:rPr lang="en-US" smtClean="0"/>
              <a:t/>
            </a:r>
            <a:br>
              <a:rPr lang="en-US" smtClean="0"/>
            </a:br>
            <a:r>
              <a:rPr lang="en-US" sz="3111" smtClean="0"/>
              <a:t>We will use the characteristics of an announcement to write one of our own.</a:t>
            </a:r>
            <a:endParaRPr lang="en-US" sz="311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smtClean="0"/>
              <a:t>Prior knowledge</a:t>
            </a:r>
          </a:p>
          <a:p>
            <a:pPr lvl="1"/>
            <a:r>
              <a:rPr lang="en-US" smtClean="0"/>
              <a:t>Tell you partner about an important event that is coming up</a:t>
            </a:r>
          </a:p>
          <a:p>
            <a:pPr lvl="1"/>
            <a:r>
              <a:rPr lang="en-US" smtClean="0"/>
              <a:t>The written version of this is an </a:t>
            </a:r>
            <a:r>
              <a:rPr lang="en-US" u="sng" smtClean="0"/>
              <a:t>announcement</a:t>
            </a:r>
            <a:r>
              <a:rPr lang="en-US" smtClean="0"/>
              <a:t>.</a:t>
            </a:r>
          </a:p>
          <a:p>
            <a:r>
              <a:rPr lang="en-US" u="sng" smtClean="0"/>
              <a:t>Concept</a:t>
            </a:r>
          </a:p>
          <a:p>
            <a:pPr lvl="1"/>
            <a:r>
              <a:rPr lang="en-US" u="sng" smtClean="0"/>
              <a:t>Announcement</a:t>
            </a:r>
            <a:r>
              <a:rPr lang="en-US" smtClean="0"/>
              <a:t>: a short speech or notice of important information about an event. It may be written, spoken, broadcast live, or recorded on tape.</a:t>
            </a:r>
            <a:endParaRPr lang="en-US" u="sng" smtClean="0"/>
          </a:p>
          <a:p>
            <a:r>
              <a:rPr lang="en-US" u="sng" smtClean="0"/>
              <a:t>Example</a:t>
            </a:r>
          </a:p>
          <a:p>
            <a:pPr lvl="1"/>
            <a:r>
              <a:rPr lang="en-US" smtClean="0"/>
              <a:t>Every day we meet on the blacktop for morning </a:t>
            </a:r>
            <a:r>
              <a:rPr lang="en-US" u="sng" smtClean="0"/>
              <a:t>announcements,</a:t>
            </a:r>
            <a:r>
              <a:rPr lang="en-US" smtClean="0"/>
              <a:t> important events that we need to know about.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5457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Writing an Announcement</a:t>
            </a:r>
            <a:br>
              <a:rPr lang="en-US" sz="3200" dirty="0" smtClean="0"/>
            </a:br>
            <a:r>
              <a:rPr lang="en-US" sz="2800" dirty="0" smtClean="0"/>
              <a:t>We will use the characteristics of an announcement to write one of our own.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Skill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State the purpose of the announcement at the very beginning.</a:t>
            </a:r>
          </a:p>
          <a:p>
            <a:pPr lvl="1"/>
            <a:r>
              <a:rPr lang="en-US" dirty="0" smtClean="0"/>
              <a:t>Answer questions </a:t>
            </a:r>
            <a:r>
              <a:rPr lang="en-US" i="1" dirty="0" smtClean="0"/>
              <a:t>what, who, when, where, why, how, </a:t>
            </a:r>
            <a:r>
              <a:rPr lang="en-US" dirty="0" smtClean="0"/>
              <a:t>and </a:t>
            </a:r>
            <a:r>
              <a:rPr lang="en-US" i="1" dirty="0" smtClean="0"/>
              <a:t>how much.</a:t>
            </a:r>
            <a:endParaRPr lang="en-US" dirty="0" smtClean="0"/>
          </a:p>
          <a:p>
            <a:pPr lvl="1"/>
            <a:r>
              <a:rPr lang="en-US" dirty="0" smtClean="0"/>
              <a:t>Use clear, interesting, and friendly language that the audience will understand.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776287"/>
            <a:ext cx="3383280" cy="1203507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Writing an Announcement</a:t>
            </a:r>
            <a:br>
              <a:rPr lang="en-US" sz="2000" dirty="0" smtClean="0"/>
            </a:br>
            <a:r>
              <a:rPr lang="en-US" dirty="0" smtClean="0"/>
              <a:t>We will use the characteristics of an announcement to write one of our own.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/>
              <a:t>Skill</a:t>
            </a:r>
            <a:r>
              <a:rPr lang="en-US" sz="2400" dirty="0" smtClean="0"/>
              <a:t>:</a:t>
            </a:r>
            <a:endParaRPr lang="en-US" sz="2000" dirty="0" smtClean="0"/>
          </a:p>
          <a:p>
            <a:pPr lvl="1"/>
            <a:r>
              <a:rPr lang="en-US" sz="2000" dirty="0" smtClean="0"/>
              <a:t>Answer questions </a:t>
            </a:r>
            <a:r>
              <a:rPr lang="en-US" sz="2000" i="1" dirty="0" smtClean="0"/>
              <a:t>what, who, when, where, why, how, </a:t>
            </a:r>
            <a:r>
              <a:rPr lang="en-US" sz="2000" dirty="0" smtClean="0"/>
              <a:t>and </a:t>
            </a:r>
            <a:r>
              <a:rPr lang="en-US" sz="2000" i="1" dirty="0" smtClean="0"/>
              <a:t>how much.</a:t>
            </a:r>
          </a:p>
          <a:p>
            <a:pPr lvl="1"/>
            <a:endParaRPr lang="en-US" sz="2000" i="1" dirty="0" smtClean="0"/>
          </a:p>
          <a:p>
            <a:pPr lvl="1"/>
            <a:r>
              <a:rPr lang="en-US" sz="2000" dirty="0" smtClean="0"/>
              <a:t>State the purpose of the announcement at the very beginning.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Use clear, interesting, and friendly language that the audience will understand.</a:t>
            </a: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152400" y="776288"/>
          <a:ext cx="5102225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2225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Event: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Date: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Time: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Place: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Cost: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Details about the event: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9373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556" dirty="0" smtClean="0"/>
              <a:t>Writing an Announcement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111" dirty="0" smtClean="0"/>
              <a:t>We will use the characteristics of an announcement to write one of our own.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Closure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 is an </a:t>
            </a:r>
            <a:r>
              <a:rPr lang="en-US" u="sng" dirty="0" smtClean="0"/>
              <a:t>announcement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information should be included in an </a:t>
            </a:r>
            <a:r>
              <a:rPr lang="en-US" u="sng" dirty="0" smtClean="0"/>
              <a:t>announcement</a:t>
            </a:r>
            <a:r>
              <a:rPr lang="en-US" dirty="0" smtClean="0"/>
              <a:t>?</a:t>
            </a:r>
          </a:p>
          <a:p>
            <a:r>
              <a:rPr lang="en-US" u="sng" dirty="0" smtClean="0"/>
              <a:t>Independent practice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Use practice book pg. 76 to plan your </a:t>
            </a:r>
            <a:r>
              <a:rPr lang="en-US" u="sng" dirty="0" smtClean="0"/>
              <a:t>announcement</a:t>
            </a:r>
            <a:endParaRPr lang="en-US" dirty="0" smtClean="0"/>
          </a:p>
          <a:p>
            <a:pPr lvl="1"/>
            <a:r>
              <a:rPr lang="en-US" dirty="0" smtClean="0"/>
              <a:t>Write a short announcement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0127" y="6389870"/>
            <a:ext cx="256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Michelle Kwan: Heart of a Champion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Author</a:t>
            </a:r>
            <a:r>
              <a:rPr lang="en-US" dirty="0" smtClean="0"/>
              <a:t>: Michelle Kwan</a:t>
            </a:r>
          </a:p>
          <a:p>
            <a:r>
              <a:rPr lang="en-US" u="sng" dirty="0" smtClean="0"/>
              <a:t>Genre</a:t>
            </a:r>
            <a:r>
              <a:rPr lang="en-US" dirty="0" smtClean="0"/>
              <a:t>: autobiography</a:t>
            </a:r>
          </a:p>
          <a:p>
            <a:r>
              <a:rPr lang="en-US" dirty="0" smtClean="0">
                <a:hlinkClick r:id="rId2" action="ppaction://hlinksldjump"/>
              </a:rPr>
              <a:t>Day 1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Day 2</a:t>
            </a:r>
            <a:endParaRPr lang="en-US" dirty="0" smtClean="0"/>
          </a:p>
          <a:p>
            <a:r>
              <a:rPr lang="en-US" dirty="0" smtClean="0">
                <a:hlinkClick r:id="rId4" action="ppaction://hlinksldjump"/>
              </a:rPr>
              <a:t>Day 3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Day 4</a:t>
            </a:r>
            <a:endParaRPr lang="en-US" dirty="0" smtClean="0"/>
          </a:p>
          <a:p>
            <a:r>
              <a:rPr lang="en-US" dirty="0" smtClean="0">
                <a:hlinkClick r:id="rId6" action="ppaction://hlinksldjump"/>
              </a:rPr>
              <a:t>Day 5</a:t>
            </a:r>
            <a:endParaRPr lang="en-US" dirty="0"/>
          </a:p>
        </p:txBody>
      </p:sp>
      <p:pic>
        <p:nvPicPr>
          <p:cNvPr id="5" name="Content Placeholder 4" descr="michelle kwan.jpg"/>
          <p:cNvPicPr>
            <a:picLocks noGrp="1" noChangeAspect="1"/>
          </p:cNvPicPr>
          <p:nvPr>
            <p:ph sz="half" idx="2"/>
          </p:nvPr>
        </p:nvPicPr>
        <p:blipFill>
          <a:blip r:embed="rId7"/>
          <a:srcRect l="-12600" r="-1260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Partner Read</a:t>
            </a:r>
          </a:p>
          <a:p>
            <a:pPr lvl="1"/>
            <a:r>
              <a:rPr lang="en-US" dirty="0" smtClean="0"/>
              <a:t>Fact and Opinion</a:t>
            </a:r>
          </a:p>
          <a:p>
            <a:pPr lvl="2"/>
            <a:r>
              <a:rPr lang="en-US" dirty="0" smtClean="0"/>
              <a:t>Practice book pg. 66, 67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70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3233878"/>
          </a:xfrm>
        </p:spPr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Singular and Plural Possessive Nouns</a:t>
            </a:r>
            <a:endParaRPr lang="en-US" dirty="0" smtClean="0"/>
          </a:p>
          <a:p>
            <a:pPr lvl="2"/>
            <a:r>
              <a:rPr lang="en-US" dirty="0" smtClean="0"/>
              <a:t>Brief review (157k)</a:t>
            </a:r>
          </a:p>
          <a:p>
            <a:pPr lvl="2"/>
            <a:r>
              <a:rPr lang="en-US" dirty="0" smtClean="0"/>
              <a:t>Practice book pg. 74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81565" y="6226801"/>
            <a:ext cx="3405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Home Screen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Daily Language Practice</a:t>
            </a:r>
            <a:br>
              <a:rPr lang="en-US" sz="3200" dirty="0" smtClean="0"/>
            </a:br>
            <a:r>
              <a:rPr lang="en-US" sz="2800" dirty="0" smtClean="0"/>
              <a:t>We will proofread and correct sentences with spelling and grammar errors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go to </a:t>
            </a:r>
            <a:r>
              <a:rPr lang="en-US" dirty="0" err="1" smtClean="0"/>
              <a:t>Jeffs</a:t>
            </a:r>
            <a:r>
              <a:rPr lang="en-US" dirty="0" smtClean="0"/>
              <a:t> house every </a:t>
            </a:r>
            <a:r>
              <a:rPr lang="en-US" dirty="0" err="1" smtClean="0"/>
              <a:t>weekkend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Who is on your </a:t>
            </a:r>
            <a:r>
              <a:rPr lang="en-US" dirty="0" err="1" smtClean="0"/>
              <a:t>baskitball</a:t>
            </a:r>
            <a:r>
              <a:rPr lang="en-US" dirty="0" smtClean="0"/>
              <a:t> team!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40819" y="6389870"/>
            <a:ext cx="3745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Singular and Plural Possessive Nouns</a:t>
            </a:r>
            <a:br>
              <a:rPr lang="en-US" dirty="0" smtClean="0"/>
            </a:br>
            <a:r>
              <a:rPr lang="en-US" dirty="0" smtClean="0"/>
              <a:t>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 Possessive: add an apostrophe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baseline="0" dirty="0" err="1" smtClean="0"/>
                        <a:t>s</a:t>
                      </a:r>
                      <a:r>
                        <a:rPr lang="en-US" baseline="0" dirty="0" smtClean="0"/>
                        <a:t>  (‘</a:t>
                      </a:r>
                      <a:r>
                        <a:rPr lang="en-US" baseline="0" dirty="0" err="1" smtClean="0"/>
                        <a:t>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 possessive: add an apostrophe if the noun ends with </a:t>
                      </a:r>
                      <a:r>
                        <a:rPr lang="en-US" dirty="0" err="1" smtClean="0"/>
                        <a:t>s</a:t>
                      </a:r>
                      <a:r>
                        <a:rPr lang="en-US" dirty="0" smtClean="0"/>
                        <a:t> (‘).</a:t>
                      </a:r>
                      <a:r>
                        <a:rPr lang="en-US" baseline="0" dirty="0" smtClean="0"/>
                        <a:t> Otherwise, add and apostrophe and </a:t>
                      </a:r>
                      <a:r>
                        <a:rPr lang="en-US" baseline="0" dirty="0" err="1" smtClean="0"/>
                        <a:t>s</a:t>
                      </a:r>
                      <a:r>
                        <a:rPr lang="en-US" baseline="0" dirty="0" smtClean="0"/>
                        <a:t> (‘</a:t>
                      </a:r>
                      <a:r>
                        <a:rPr lang="en-US" baseline="0" dirty="0" err="1" smtClean="0"/>
                        <a:t>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8188" y="5638198"/>
            <a:ext cx="79466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Sort the following words into the appropriate category: the parrot’s cage, the </a:t>
            </a:r>
          </a:p>
          <a:p>
            <a:r>
              <a:rPr lang="en-US" dirty="0" smtClean="0"/>
              <a:t>women’s violin, Brian </a:t>
            </a:r>
            <a:r>
              <a:rPr lang="en-US" dirty="0" err="1" smtClean="0"/>
              <a:t>Boitano’s</a:t>
            </a:r>
            <a:r>
              <a:rPr lang="en-US" dirty="0" smtClean="0"/>
              <a:t> heart, the coaches’ conference.</a:t>
            </a:r>
          </a:p>
          <a:p>
            <a:endParaRPr lang="en-US" dirty="0" smtClean="0"/>
          </a:p>
          <a:p>
            <a:r>
              <a:rPr lang="en-US" dirty="0" smtClean="0"/>
              <a:t>Practice book pg. 74							</a:t>
            </a:r>
            <a:r>
              <a:rPr lang="en-US" dirty="0" smtClean="0">
                <a:hlinkClick r:id="rId2" action="ppaction://hlinksldjump"/>
              </a:rPr>
              <a:t>Back to Day 3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 Schedule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Listen to story</a:t>
            </a:r>
          </a:p>
          <a:p>
            <a:pPr lvl="1"/>
            <a:r>
              <a:rPr lang="en-US" dirty="0" smtClean="0"/>
              <a:t>“The Eleven Cities Tour” (154-157)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71</a:t>
            </a:r>
          </a:p>
          <a:p>
            <a:pPr lvl="1"/>
            <a:r>
              <a:rPr lang="en-US" dirty="0" smtClean="0"/>
              <a:t>Word Families (157i)</a:t>
            </a:r>
          </a:p>
          <a:p>
            <a:pPr lvl="2"/>
            <a:r>
              <a:rPr lang="en-US" dirty="0" smtClean="0"/>
              <a:t>Practice book pg. 72)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sldjump"/>
              </a:rPr>
              <a:t>Ordering Important Information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80215" y="6443654"/>
            <a:ext cx="3606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Home Screen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56" dirty="0" smtClean="0"/>
              <a:t>Daily Language Practice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11" dirty="0" smtClean="0"/>
              <a:t>We will proofread and correct sentences with spelling and grammar errors.</a:t>
            </a:r>
            <a:endParaRPr lang="en-US" sz="311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Every body wanted to pet the horse but they were afraid it would bite.</a:t>
            </a:r>
          </a:p>
          <a:p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err="1" smtClean="0"/>
              <a:t>newzcast</a:t>
            </a:r>
            <a:r>
              <a:rPr lang="en-US" dirty="0" smtClean="0"/>
              <a:t> took place in Los Angeles.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32080" y="6389870"/>
            <a:ext cx="2754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556" dirty="0" smtClean="0"/>
              <a:t>Ordering Important Information</a:t>
            </a:r>
            <a:br>
              <a:rPr lang="en-US" sz="3556" dirty="0" smtClean="0"/>
            </a:br>
            <a:r>
              <a:rPr lang="en-US" sz="2800" dirty="0" smtClean="0"/>
              <a:t>We will use sequence words to reorder information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Concept</a:t>
            </a:r>
          </a:p>
          <a:p>
            <a:pPr lvl="1"/>
            <a:r>
              <a:rPr lang="en-US" u="sng" dirty="0" smtClean="0"/>
              <a:t>Sequence words</a:t>
            </a:r>
            <a:r>
              <a:rPr lang="en-US" dirty="0" smtClean="0"/>
              <a:t>: words which show the order in which events happen</a:t>
            </a:r>
            <a:endParaRPr lang="en-US" u="sng" dirty="0" smtClean="0"/>
          </a:p>
          <a:p>
            <a:r>
              <a:rPr lang="en-US" u="sng" dirty="0" smtClean="0"/>
              <a:t>Importance</a:t>
            </a:r>
          </a:p>
          <a:p>
            <a:pPr lvl="1"/>
            <a:r>
              <a:rPr lang="en-US" dirty="0" smtClean="0"/>
              <a:t>Information in announcements needs to be presented in a clear order, so that attention is drawn to the important information.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Skill</a:t>
            </a:r>
          </a:p>
          <a:p>
            <a:pPr lvl="1"/>
            <a:r>
              <a:rPr lang="en-US" dirty="0" smtClean="0"/>
              <a:t>Read the announcement</a:t>
            </a:r>
          </a:p>
          <a:p>
            <a:pPr lvl="1"/>
            <a:r>
              <a:rPr lang="en-US" dirty="0" smtClean="0"/>
              <a:t>Highlight sequence words (first, next, last, after, etc)</a:t>
            </a:r>
          </a:p>
          <a:p>
            <a:pPr lvl="1"/>
            <a:r>
              <a:rPr lang="en-US" dirty="0" smtClean="0"/>
              <a:t>Write numbers next to the sentences in the order they should go.</a:t>
            </a:r>
          </a:p>
          <a:p>
            <a:pPr lvl="1"/>
            <a:r>
              <a:rPr lang="en-US" dirty="0" smtClean="0"/>
              <a:t>Rewrite the announcement in the proper order.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Ordering Important Information</a:t>
            </a:r>
            <a:br>
              <a:rPr lang="en-US" sz="2400" dirty="0" smtClean="0"/>
            </a:br>
            <a:r>
              <a:rPr lang="en-US" dirty="0" smtClean="0"/>
              <a:t>We will use sequence words to reorder information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u="sng" dirty="0" smtClean="0"/>
              <a:t>Skill</a:t>
            </a:r>
          </a:p>
          <a:p>
            <a:pPr lvl="1"/>
            <a:r>
              <a:rPr lang="en-US" sz="1800" dirty="0" smtClean="0"/>
              <a:t>Read the announcement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Highlight </a:t>
            </a:r>
            <a:r>
              <a:rPr lang="en-US" sz="1800" dirty="0" smtClean="0"/>
              <a:t>sequence words (first, next, last, after, etc)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Write </a:t>
            </a:r>
            <a:r>
              <a:rPr lang="en-US" sz="1800" dirty="0" smtClean="0"/>
              <a:t>numbers next to the sentences in the order they should </a:t>
            </a:r>
            <a:r>
              <a:rPr lang="en-US" sz="1800" dirty="0" smtClean="0"/>
              <a:t>go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u="sng" dirty="0" smtClean="0"/>
              <a:t>Practice book pg. 77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	After the match, a victory party will be held in the cafeteria.  Game time is 3 P.M.. Following the pep rally, the Bloomington Wildcats will play against the Forest Lane Eagles for the regional championship at </a:t>
            </a:r>
            <a:r>
              <a:rPr lang="en-US" dirty="0" err="1" smtClean="0"/>
              <a:t>O’neill</a:t>
            </a:r>
            <a:r>
              <a:rPr lang="en-US" dirty="0" smtClean="0"/>
              <a:t> Field.  During the rally, Coach Strauss will introduce all of the players and hand out free T-shirts and banners.  There will be a pre-game pep rally tomorrow at 2:20 in the gym before the most important soccer match of the season.  Go Wildcats!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3496" y="6443781"/>
            <a:ext cx="3383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/>
              <a:t>Spelling 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/>
              <a:t>Possessive Phrases</a:t>
            </a:r>
          </a:p>
          <a:p>
            <a:pPr lvl="2"/>
            <a:r>
              <a:rPr lang="en-US" dirty="0" smtClean="0"/>
              <a:t>Practice Book pg. 75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18261" y="6335228"/>
            <a:ext cx="3668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Home Screen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 Schedule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</a:p>
          <a:p>
            <a:pPr lvl="1"/>
            <a:r>
              <a:rPr lang="en-US" dirty="0" smtClean="0"/>
              <a:t>Teacher Read Aloud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u="sng" dirty="0" smtClean="0">
                <a:hlinkClick r:id="rId3" action="ppaction://hlinksldjump"/>
              </a:rPr>
              <a:t>Fact and Opinion</a:t>
            </a:r>
            <a:endParaRPr lang="en-US" u="sng" dirty="0" smtClean="0"/>
          </a:p>
          <a:p>
            <a:pPr lvl="1"/>
            <a:r>
              <a:rPr lang="en-US" dirty="0" smtClean="0"/>
              <a:t>Read Segment 1 (138-143)</a:t>
            </a:r>
          </a:p>
          <a:p>
            <a:r>
              <a:rPr lang="en-US" dirty="0" smtClean="0"/>
              <a:t>Word work</a:t>
            </a:r>
          </a:p>
          <a:p>
            <a:pPr lvl="1"/>
            <a:r>
              <a:rPr lang="en-US" dirty="0" smtClean="0"/>
              <a:t>Pretest (157g)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3512690"/>
          </a:xfrm>
        </p:spPr>
        <p:txBody>
          <a:bodyPr/>
          <a:lstStyle/>
          <a:p>
            <a:r>
              <a:rPr lang="en-US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Common and Proper Nouns</a:t>
            </a:r>
          </a:p>
          <a:p>
            <a:pPr lvl="2"/>
            <a:r>
              <a:rPr lang="en-US" dirty="0" smtClean="0"/>
              <a:t>Brief review (157k)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26680" y="6304248"/>
            <a:ext cx="3299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 action="ppaction://hlinksldjump"/>
              </a:rPr>
              <a:t>Back to Home Screen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Vocabulary</a:t>
            </a:r>
            <a:br>
              <a:rPr lang="en-US" dirty="0" smtClean="0"/>
            </a:br>
            <a:r>
              <a:rPr lang="en-US" sz="3556" u="sng" dirty="0" smtClean="0"/>
              <a:t>Objective</a:t>
            </a:r>
            <a:r>
              <a:rPr lang="en-US" sz="3556" dirty="0" smtClean="0"/>
              <a:t>: We will define vocabulary words</a:t>
            </a:r>
            <a:endParaRPr lang="en-US" sz="3556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amateur</a:t>
            </a:r>
            <a:r>
              <a:rPr lang="en-US" dirty="0" smtClean="0"/>
              <a:t>: someone who engages in an athletic activity for fun rather than for pay.</a:t>
            </a:r>
          </a:p>
          <a:p>
            <a:r>
              <a:rPr lang="en-US" u="sng" dirty="0" smtClean="0"/>
              <a:t>artistic</a:t>
            </a:r>
            <a:r>
              <a:rPr lang="en-US" dirty="0" smtClean="0"/>
              <a:t>: showing skill and good taste</a:t>
            </a:r>
          </a:p>
          <a:p>
            <a:r>
              <a:rPr lang="en-US" u="sng" dirty="0" smtClean="0"/>
              <a:t>audience</a:t>
            </a:r>
            <a:r>
              <a:rPr lang="en-US" dirty="0" smtClean="0"/>
              <a:t>: the people gathered to see and hear a performance</a:t>
            </a:r>
          </a:p>
          <a:p>
            <a:r>
              <a:rPr lang="en-US" u="sng" dirty="0" smtClean="0"/>
              <a:t>compete</a:t>
            </a:r>
            <a:r>
              <a:rPr lang="en-US" dirty="0" smtClean="0"/>
              <a:t>: to take part in a contest</a:t>
            </a:r>
          </a:p>
          <a:p>
            <a:r>
              <a:rPr lang="en-US" u="sng" dirty="0" smtClean="0"/>
              <a:t>elements</a:t>
            </a:r>
            <a:r>
              <a:rPr lang="en-US" dirty="0" smtClean="0"/>
              <a:t>: the parts of which something is made up</a:t>
            </a:r>
          </a:p>
          <a:p>
            <a:r>
              <a:rPr lang="en-US" u="sng" dirty="0" smtClean="0"/>
              <a:t>judges</a:t>
            </a:r>
            <a:r>
              <a:rPr lang="en-US" dirty="0" smtClean="0"/>
              <a:t>: people who decide who wins a contest</a:t>
            </a:r>
          </a:p>
          <a:p>
            <a:r>
              <a:rPr lang="en-US" u="sng" dirty="0" smtClean="0"/>
              <a:t>presentation</a:t>
            </a:r>
            <a:r>
              <a:rPr lang="en-US" dirty="0" smtClean="0"/>
              <a:t>: performance</a:t>
            </a:r>
          </a:p>
          <a:p>
            <a:r>
              <a:rPr lang="en-US" u="sng" dirty="0" smtClean="0"/>
              <a:t>pressure</a:t>
            </a:r>
            <a:r>
              <a:rPr lang="en-US" dirty="0" smtClean="0"/>
              <a:t>: urgent or forceful demand</a:t>
            </a:r>
          </a:p>
          <a:p>
            <a:r>
              <a:rPr lang="en-US" u="sng" dirty="0" smtClean="0"/>
              <a:t>required</a:t>
            </a:r>
            <a:r>
              <a:rPr lang="en-US" dirty="0" smtClean="0"/>
              <a:t>: necessary</a:t>
            </a:r>
          </a:p>
          <a:p>
            <a:r>
              <a:rPr lang="en-US" u="sng" dirty="0" smtClean="0"/>
              <a:t>technical</a:t>
            </a:r>
            <a:r>
              <a:rPr lang="en-US" dirty="0" smtClean="0"/>
              <a:t>: having to do with technique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88603"/>
            <a:ext cx="94280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Vocabulary Activity</a:t>
            </a:r>
          </a:p>
          <a:p>
            <a:r>
              <a:rPr lang="en-US" sz="2400" dirty="0" smtClean="0"/>
              <a:t>     We will fill in vocabulary words where the best fit the context.</a:t>
            </a:r>
          </a:p>
          <a:p>
            <a:r>
              <a:rPr lang="en-US" sz="2000" b="1" dirty="0"/>
              <a:t>a</a:t>
            </a:r>
            <a:r>
              <a:rPr lang="en-US" sz="2000" b="1" dirty="0" smtClean="0"/>
              <a:t>mateur, artistic, audience, compete, elements, judges, presentation,</a:t>
            </a:r>
          </a:p>
          <a:p>
            <a:r>
              <a:rPr lang="en-US" sz="2000" b="1" dirty="0" smtClean="0"/>
              <a:t>pressure, required, technical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9769" y="2333684"/>
            <a:ext cx="8834231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Dear Ms. Kwan,</a:t>
            </a:r>
          </a:p>
          <a:p>
            <a:r>
              <a:rPr lang="en-US" dirty="0" smtClean="0"/>
              <a:t>	I was in the </a:t>
            </a:r>
            <a:r>
              <a:rPr lang="en-US" u="sng" dirty="0" smtClean="0"/>
              <a:t>					</a:t>
            </a:r>
            <a:r>
              <a:rPr lang="en-US" dirty="0" smtClean="0"/>
              <a:t> at your last competition.  I thought your </a:t>
            </a:r>
          </a:p>
          <a:p>
            <a:r>
              <a:rPr lang="en-US" u="sng" dirty="0" smtClean="0"/>
              <a:t>					</a:t>
            </a:r>
            <a:r>
              <a:rPr lang="en-US" dirty="0" smtClean="0"/>
              <a:t> was breathtaking!  If I had been one of the </a:t>
            </a:r>
            <a:r>
              <a:rPr lang="en-US" u="sng" dirty="0" smtClean="0"/>
              <a:t>				</a:t>
            </a:r>
            <a:r>
              <a:rPr lang="en-US" dirty="0" smtClean="0"/>
              <a:t>, I would have given you the highest score possible for </a:t>
            </a:r>
            <a:r>
              <a:rPr lang="en-US" u="sng" dirty="0" smtClean="0"/>
              <a:t>				</a:t>
            </a:r>
            <a:r>
              <a:rPr lang="en-US" dirty="0" smtClean="0"/>
              <a:t> interpretation.  You also deserved top scores for </a:t>
            </a:r>
            <a:r>
              <a:rPr lang="en-US" u="sng" dirty="0" smtClean="0"/>
              <a:t>					</a:t>
            </a:r>
            <a:r>
              <a:rPr lang="en-US" dirty="0" smtClean="0"/>
              <a:t> merit, since your jumps were flawless and your spins were the best I have ever seen.  Even though you must have been under extreme </a:t>
            </a:r>
            <a:r>
              <a:rPr lang="en-US" u="sng" dirty="0" smtClean="0"/>
              <a:t>						</a:t>
            </a:r>
            <a:r>
              <a:rPr lang="en-US" dirty="0" smtClean="0"/>
              <a:t>, you skated as if you felt calm and happy.</a:t>
            </a:r>
          </a:p>
          <a:p>
            <a:r>
              <a:rPr lang="en-US" dirty="0" smtClean="0"/>
              <a:t>	I am not an expert, but it seems to me that you performed all of the </a:t>
            </a:r>
            <a:r>
              <a:rPr lang="en-US" u="sng" dirty="0" smtClean="0"/>
              <a:t>			</a:t>
            </a:r>
            <a:r>
              <a:rPr lang="en-US" dirty="0" smtClean="0"/>
              <a:t>  </a:t>
            </a:r>
            <a:r>
              <a:rPr lang="en-US" u="sng" dirty="0" smtClean="0"/>
              <a:t>				</a:t>
            </a:r>
            <a:r>
              <a:rPr lang="en-US" dirty="0" smtClean="0"/>
              <a:t>, so I do not understand why some of the judges failed to give you perfect scores.  Sometimes it must be heartbreaking to </a:t>
            </a:r>
            <a:r>
              <a:rPr lang="en-US" u="sng" dirty="0" smtClean="0"/>
              <a:t>			</a:t>
            </a:r>
            <a:r>
              <a:rPr lang="en-US" dirty="0" smtClean="0"/>
              <a:t> in world-class competitions.</a:t>
            </a:r>
          </a:p>
          <a:p>
            <a:r>
              <a:rPr lang="en-US" dirty="0" smtClean="0"/>
              <a:t>	I hope that when you are no longer an </a:t>
            </a:r>
            <a:r>
              <a:rPr lang="en-US" u="sng" dirty="0" smtClean="0"/>
              <a:t>					</a:t>
            </a:r>
            <a:r>
              <a:rPr lang="en-US" dirty="0" smtClean="0"/>
              <a:t> and have become a professional skater, you will appear in many ice shows and exhibitions.</a:t>
            </a:r>
          </a:p>
          <a:p>
            <a:r>
              <a:rPr lang="en-US" dirty="0" smtClean="0"/>
              <a:t>										Sincerely,</a:t>
            </a:r>
          </a:p>
          <a:p>
            <a:r>
              <a:rPr lang="en-US" dirty="0" smtClean="0"/>
              <a:t>											Helen </a:t>
            </a:r>
            <a:r>
              <a:rPr lang="en-US" dirty="0" err="1" smtClean="0"/>
              <a:t>Horli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928" y="6454312"/>
            <a:ext cx="2532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 and Opinion</a:t>
            </a:r>
            <a:br>
              <a:rPr lang="en-US" dirty="0" smtClean="0"/>
            </a:br>
            <a:r>
              <a:rPr lang="en-US" sz="2800" dirty="0" smtClean="0"/>
              <a:t>We will identify facts and opinions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Prior knowledge</a:t>
            </a:r>
          </a:p>
          <a:p>
            <a:pPr lvl="1"/>
            <a:r>
              <a:rPr lang="en-US" dirty="0" smtClean="0"/>
              <a:t>True or False: The sun heats the earth.</a:t>
            </a:r>
          </a:p>
          <a:p>
            <a:pPr lvl="1"/>
            <a:r>
              <a:rPr lang="en-US" dirty="0" smtClean="0"/>
              <a:t>True or False: Blue is the best color.</a:t>
            </a:r>
          </a:p>
          <a:p>
            <a:pPr lvl="1"/>
            <a:r>
              <a:rPr lang="en-US" dirty="0" smtClean="0"/>
              <a:t>One of these is a </a:t>
            </a:r>
            <a:r>
              <a:rPr lang="en-US" u="sng" dirty="0" smtClean="0"/>
              <a:t>fact</a:t>
            </a:r>
            <a:r>
              <a:rPr lang="en-US" dirty="0" smtClean="0"/>
              <a:t> and one is an </a:t>
            </a:r>
            <a:r>
              <a:rPr lang="en-US" u="sng" dirty="0" smtClean="0"/>
              <a:t>opinion.</a:t>
            </a:r>
            <a:endParaRPr lang="en-US" dirty="0" smtClean="0"/>
          </a:p>
          <a:p>
            <a:r>
              <a:rPr lang="en-US" u="sng" dirty="0" smtClean="0"/>
              <a:t>Concept</a:t>
            </a:r>
          </a:p>
          <a:p>
            <a:pPr lvl="1"/>
            <a:r>
              <a:rPr lang="en-US" u="sng" dirty="0" smtClean="0"/>
              <a:t>Fact</a:t>
            </a:r>
            <a:r>
              <a:rPr lang="en-US" dirty="0" smtClean="0"/>
              <a:t>: a statement which can be proven</a:t>
            </a:r>
          </a:p>
          <a:p>
            <a:pPr lvl="1"/>
            <a:r>
              <a:rPr lang="en-US" u="sng" dirty="0" smtClean="0"/>
              <a:t>Opinion</a:t>
            </a:r>
            <a:r>
              <a:rPr lang="en-US" dirty="0" smtClean="0"/>
              <a:t>: what someone thinks, feels, or believes.  Cannot be proven</a:t>
            </a:r>
            <a:endParaRPr lang="en-US" u="sng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Example</a:t>
            </a:r>
          </a:p>
          <a:p>
            <a:pPr lvl="1"/>
            <a:r>
              <a:rPr lang="en-US" dirty="0" smtClean="0"/>
              <a:t>America’s Independence Day is July 4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This is a </a:t>
            </a:r>
            <a:r>
              <a:rPr lang="en-US" u="sng" dirty="0" smtClean="0"/>
              <a:t>fact</a:t>
            </a:r>
            <a:r>
              <a:rPr lang="en-US" dirty="0" smtClean="0"/>
              <a:t>.  How do you know?</a:t>
            </a:r>
          </a:p>
          <a:p>
            <a:pPr lvl="1"/>
            <a:r>
              <a:rPr lang="en-US" dirty="0" smtClean="0"/>
              <a:t>Dogs are better than cats.</a:t>
            </a:r>
          </a:p>
          <a:p>
            <a:pPr lvl="2"/>
            <a:r>
              <a:rPr lang="en-US" dirty="0" smtClean="0"/>
              <a:t>This is an </a:t>
            </a:r>
            <a:r>
              <a:rPr lang="en-US" u="sng" dirty="0" smtClean="0"/>
              <a:t>opinion</a:t>
            </a:r>
            <a:r>
              <a:rPr lang="en-US" dirty="0" smtClean="0"/>
              <a:t>.  How do you know?</a:t>
            </a:r>
          </a:p>
          <a:p>
            <a:r>
              <a:rPr lang="en-US" u="sng" dirty="0" smtClean="0"/>
              <a:t>Importance</a:t>
            </a:r>
          </a:p>
          <a:p>
            <a:pPr lvl="1"/>
            <a:r>
              <a:rPr lang="en-US" dirty="0" smtClean="0"/>
              <a:t>Writers of nonfiction sometimes state </a:t>
            </a:r>
            <a:r>
              <a:rPr lang="en-US" u="sng" dirty="0" smtClean="0"/>
              <a:t>opinions</a:t>
            </a:r>
            <a:r>
              <a:rPr lang="en-US" dirty="0" smtClean="0"/>
              <a:t> as if they were </a:t>
            </a:r>
            <a:r>
              <a:rPr lang="en-US" u="sng" dirty="0" smtClean="0"/>
              <a:t>facts</a:t>
            </a:r>
            <a:r>
              <a:rPr lang="en-US" dirty="0" smtClean="0"/>
              <a:t>.  It is important for you to be able to distinguish which is being used. (2 on CST)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 and Opinion</a:t>
            </a:r>
            <a:br>
              <a:rPr lang="en-US" dirty="0" smtClean="0"/>
            </a:br>
            <a:r>
              <a:rPr lang="en-US" sz="2800" dirty="0" smtClean="0"/>
              <a:t>We will identify fact and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Skill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Read the statement</a:t>
            </a:r>
          </a:p>
          <a:p>
            <a:pPr lvl="1"/>
            <a:r>
              <a:rPr lang="en-US" dirty="0" smtClean="0"/>
              <a:t>Highlight key </a:t>
            </a:r>
            <a:r>
              <a:rPr lang="en-US" u="sng" dirty="0" smtClean="0"/>
              <a:t>opinion</a:t>
            </a:r>
            <a:r>
              <a:rPr lang="en-US" dirty="0" smtClean="0"/>
              <a:t> words such as: </a:t>
            </a:r>
            <a:r>
              <a:rPr lang="en-US" i="1" dirty="0" smtClean="0"/>
              <a:t>think, should, feel, </a:t>
            </a:r>
            <a:r>
              <a:rPr lang="en-US" dirty="0" smtClean="0"/>
              <a:t> and </a:t>
            </a:r>
            <a:r>
              <a:rPr lang="en-US" i="1" dirty="0" smtClean="0"/>
              <a:t>best.</a:t>
            </a:r>
          </a:p>
          <a:p>
            <a:pPr lvl="1"/>
            <a:r>
              <a:rPr lang="en-US" dirty="0" smtClean="0"/>
              <a:t>If there are no </a:t>
            </a:r>
            <a:r>
              <a:rPr lang="en-US" u="sng" dirty="0" smtClean="0"/>
              <a:t>opinion</a:t>
            </a:r>
            <a:r>
              <a:rPr lang="en-US" dirty="0" smtClean="0"/>
              <a:t> key words, ask yourself “Can this be proven?”</a:t>
            </a:r>
          </a:p>
          <a:p>
            <a:pPr lvl="2"/>
            <a:r>
              <a:rPr lang="en-US" dirty="0" smtClean="0"/>
              <a:t>If it can, it is a </a:t>
            </a:r>
            <a:r>
              <a:rPr lang="en-US" u="sng" dirty="0" smtClean="0"/>
              <a:t>fact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If it cannot, it is an </a:t>
            </a:r>
            <a:r>
              <a:rPr lang="en-US" u="sng" dirty="0" smtClean="0"/>
              <a:t>opinion</a:t>
            </a:r>
            <a:r>
              <a:rPr lang="en-US" dirty="0" smtClean="0"/>
              <a:t>.</a:t>
            </a:r>
            <a:r>
              <a:rPr lang="en-US" u="sng" dirty="0" smtClean="0"/>
              <a:t> </a:t>
            </a:r>
          </a:p>
          <a:p>
            <a:r>
              <a:rPr lang="en-US" u="sng" dirty="0" smtClean="0"/>
              <a:t>I do</a:t>
            </a:r>
          </a:p>
          <a:p>
            <a:pPr lvl="1"/>
            <a:r>
              <a:rPr lang="en-US" dirty="0" smtClean="0"/>
              <a:t>Which of these is an opinion?</a:t>
            </a:r>
          </a:p>
          <a:p>
            <a:pPr lvl="2"/>
            <a:r>
              <a:rPr lang="en-US" dirty="0" smtClean="0"/>
              <a:t>Halley’s comet should return next in 2061.</a:t>
            </a:r>
          </a:p>
          <a:p>
            <a:pPr lvl="2"/>
            <a:r>
              <a:rPr lang="en-US" dirty="0" smtClean="0"/>
              <a:t>Halley’s comet returns about every 75 years.</a:t>
            </a:r>
          </a:p>
          <a:p>
            <a:pPr lvl="2"/>
            <a:r>
              <a:rPr lang="en-US" dirty="0" smtClean="0"/>
              <a:t>Comets are made mostly of ice, dust, and rocks.</a:t>
            </a:r>
          </a:p>
          <a:p>
            <a:pPr lvl="2"/>
            <a:r>
              <a:rPr lang="en-US" dirty="0" smtClean="0"/>
              <a:t>You’ll be thrilled by the sight of the comet.</a:t>
            </a:r>
          </a:p>
          <a:p>
            <a:pPr lvl="2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u="sng" dirty="0" smtClean="0"/>
              <a:t>We do</a:t>
            </a:r>
          </a:p>
          <a:p>
            <a:pPr lvl="1"/>
            <a:r>
              <a:rPr lang="en-US" dirty="0" smtClean="0"/>
              <a:t>Which of these is a fact?</a:t>
            </a:r>
          </a:p>
          <a:p>
            <a:pPr lvl="2"/>
            <a:r>
              <a:rPr lang="en-US" dirty="0" smtClean="0"/>
              <a:t>Comets cause catastrophes.</a:t>
            </a:r>
          </a:p>
          <a:p>
            <a:pPr lvl="2"/>
            <a:r>
              <a:rPr lang="en-US" dirty="0" smtClean="0"/>
              <a:t>Comets are beautiful and interesting.</a:t>
            </a:r>
          </a:p>
          <a:p>
            <a:pPr lvl="2"/>
            <a:r>
              <a:rPr lang="en-US" dirty="0" smtClean="0"/>
              <a:t>People are fascinated by comets.</a:t>
            </a:r>
          </a:p>
          <a:p>
            <a:pPr lvl="2"/>
            <a:r>
              <a:rPr lang="en-US" dirty="0" smtClean="0"/>
              <a:t>Halley’s comet last visited in 1985-1986.</a:t>
            </a:r>
          </a:p>
          <a:p>
            <a:r>
              <a:rPr lang="en-US" u="sng" dirty="0" smtClean="0"/>
              <a:t>You do</a:t>
            </a:r>
          </a:p>
          <a:p>
            <a:pPr lvl="1"/>
            <a:r>
              <a:rPr lang="en-US" dirty="0" smtClean="0"/>
              <a:t>Which statement is a </a:t>
            </a:r>
            <a:r>
              <a:rPr lang="en-US" i="1" dirty="0" smtClean="0"/>
              <a:t>fact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Native American trails seemed to wind around without reason.</a:t>
            </a:r>
          </a:p>
          <a:p>
            <a:pPr lvl="2"/>
            <a:r>
              <a:rPr lang="en-US" dirty="0" smtClean="0"/>
              <a:t>Shoveling snow was an exciting activity.</a:t>
            </a:r>
          </a:p>
          <a:p>
            <a:pPr lvl="2"/>
            <a:r>
              <a:rPr lang="en-US" dirty="0" smtClean="0"/>
              <a:t>Drivers felt frustrated about having to walk ahead of their carts.</a:t>
            </a:r>
          </a:p>
          <a:p>
            <a:pPr lvl="2"/>
            <a:r>
              <a:rPr lang="en-US" dirty="0" smtClean="0"/>
              <a:t>Ruts in a road measured one foot or more in depth.</a:t>
            </a:r>
          </a:p>
          <a:p>
            <a:pPr lvl="1"/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 and Opinion</a:t>
            </a:r>
            <a:br>
              <a:rPr lang="en-US" dirty="0" smtClean="0"/>
            </a:br>
            <a:r>
              <a:rPr lang="en-US" sz="2800" dirty="0" smtClean="0"/>
              <a:t>We will identify fact and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 smtClean="0"/>
              <a:t>Closure</a:t>
            </a:r>
          </a:p>
          <a:p>
            <a:pPr lvl="1"/>
            <a:r>
              <a:rPr lang="en-US" dirty="0" smtClean="0"/>
              <a:t>What is a </a:t>
            </a:r>
            <a:r>
              <a:rPr lang="en-US" u="sng" dirty="0" smtClean="0"/>
              <a:t>fact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is an </a:t>
            </a:r>
            <a:r>
              <a:rPr lang="en-US" u="sng" dirty="0" smtClean="0"/>
              <a:t>opinion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can you tell if a statement is a </a:t>
            </a:r>
            <a:r>
              <a:rPr lang="en-US" u="sng" dirty="0" smtClean="0"/>
              <a:t>fact</a:t>
            </a:r>
            <a:r>
              <a:rPr lang="en-US" dirty="0" smtClean="0"/>
              <a:t> or </a:t>
            </a:r>
            <a:r>
              <a:rPr lang="en-US" u="sng" dirty="0" smtClean="0"/>
              <a:t>opinion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Which of the following is an </a:t>
            </a:r>
            <a:r>
              <a:rPr lang="en-US" i="1" dirty="0" smtClean="0"/>
              <a:t>opinion</a:t>
            </a:r>
            <a:r>
              <a:rPr lang="en-US" dirty="0" smtClean="0"/>
              <a:t>?</a:t>
            </a:r>
          </a:p>
          <a:p>
            <a:pPr lvl="2">
              <a:buNone/>
            </a:pPr>
            <a:r>
              <a:rPr lang="en-US" dirty="0" smtClean="0"/>
              <a:t>a) Senior skaters cannot compete at lower levels.</a:t>
            </a:r>
          </a:p>
          <a:p>
            <a:pPr lvl="2">
              <a:buNone/>
            </a:pPr>
            <a:r>
              <a:rPr lang="en-US" dirty="0" err="1" smtClean="0"/>
              <a:t>b</a:t>
            </a:r>
            <a:r>
              <a:rPr lang="en-US" dirty="0" smtClean="0"/>
              <a:t>) The </a:t>
            </a:r>
            <a:r>
              <a:rPr lang="en-US" dirty="0" err="1" smtClean="0"/>
              <a:t>freeskate</a:t>
            </a:r>
            <a:r>
              <a:rPr lang="en-US" dirty="0" smtClean="0"/>
              <a:t> is longer for men than for women.</a:t>
            </a:r>
          </a:p>
          <a:p>
            <a:pPr lvl="2">
              <a:buNone/>
            </a:pPr>
            <a:r>
              <a:rPr lang="en-US" dirty="0" err="1" smtClean="0"/>
              <a:t>c</a:t>
            </a:r>
            <a:r>
              <a:rPr lang="en-US" dirty="0" smtClean="0"/>
              <a:t>) I though I was ready to become a senior skater, at the age of 12.</a:t>
            </a:r>
          </a:p>
          <a:p>
            <a:pPr lvl="2">
              <a:buNone/>
            </a:pPr>
            <a:r>
              <a:rPr lang="en-US" dirty="0" err="1" smtClean="0"/>
              <a:t>d</a:t>
            </a:r>
            <a:r>
              <a:rPr lang="en-US" dirty="0" smtClean="0"/>
              <a:t>) Each skater has 2 programs for competitions.</a:t>
            </a:r>
          </a:p>
          <a:p>
            <a:r>
              <a:rPr lang="en-US" u="sng" dirty="0" smtClean="0"/>
              <a:t>Independent Practice</a:t>
            </a:r>
          </a:p>
          <a:p>
            <a:pPr lvl="1"/>
            <a:r>
              <a:rPr lang="en-US" dirty="0" smtClean="0"/>
              <a:t>As you read fill in practice book page 64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29380" y="6389870"/>
            <a:ext cx="2532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Daily Language Practice</a:t>
            </a:r>
            <a:br>
              <a:rPr lang="en-US" dirty="0" smtClean="0"/>
            </a:br>
            <a:r>
              <a:rPr lang="en-US" sz="3200" dirty="0" smtClean="0"/>
              <a:t>We will proofread and correct sentences with grammar and spelling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winner of the wheel chair race was from </a:t>
            </a:r>
            <a:r>
              <a:rPr lang="en-US" dirty="0" err="1" smtClean="0"/>
              <a:t>scotland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Have you tried my </a:t>
            </a:r>
            <a:r>
              <a:rPr lang="en-US" dirty="0" err="1" smtClean="0"/>
              <a:t>homade</a:t>
            </a:r>
            <a:r>
              <a:rPr lang="en-US" dirty="0" smtClean="0"/>
              <a:t> brownies</a:t>
            </a:r>
          </a:p>
          <a:p>
            <a:endParaRPr lang="en-US" dirty="0" smtClean="0"/>
          </a:p>
          <a:p>
            <a:r>
              <a:rPr lang="en-US" dirty="0" smtClean="0"/>
              <a:t>what can we do to protect the </a:t>
            </a:r>
            <a:r>
              <a:rPr lang="en-US" dirty="0" err="1" smtClean="0"/>
              <a:t>wildelife</a:t>
            </a:r>
            <a:r>
              <a:rPr lang="en-US" dirty="0" smtClean="0"/>
              <a:t> in our parks?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48919" y="6488668"/>
            <a:ext cx="2537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330</TotalTime>
  <Words>2305</Words>
  <Application>Microsoft Macintosh PowerPoint</Application>
  <PresentationFormat>On-screen Show (4:3)</PresentationFormat>
  <Paragraphs>309</Paragraphs>
  <Slides>27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Urban</vt:lpstr>
      <vt:lpstr>Theme 2: Give It All You’ve Got</vt:lpstr>
      <vt:lpstr>Michelle Kwan: Heart of a Champion</vt:lpstr>
      <vt:lpstr>Day 1 Schedule</vt:lpstr>
      <vt:lpstr>Vocabulary Objective: We will define vocabulary words</vt:lpstr>
      <vt:lpstr>Slide 5</vt:lpstr>
      <vt:lpstr>Fact and Opinion We will identify facts and opinions</vt:lpstr>
      <vt:lpstr>Fact and Opinion We will identify fact and opinion</vt:lpstr>
      <vt:lpstr>Fact and Opinion We will identify fact and opinion</vt:lpstr>
      <vt:lpstr>Daily Language Practice We will proofread and correct sentences with grammar and spelling errors</vt:lpstr>
      <vt:lpstr>Day 2 Schedule</vt:lpstr>
      <vt:lpstr>Compound Words We will separate compound words into their ssmaller parts.</vt:lpstr>
      <vt:lpstr>Compound Words We will separate compound words into their separate parts.</vt:lpstr>
      <vt:lpstr>Compound Words We will separate compound words into their separate parts.</vt:lpstr>
      <vt:lpstr>Compound Words We will separate compound words into their separate parts.</vt:lpstr>
      <vt:lpstr>Daily Language Practice We will proofread and correct with grammar and spelling errors. </vt:lpstr>
      <vt:lpstr>Writing an Announcement We will use the characteristics of an announcement to write one of our own.</vt:lpstr>
      <vt:lpstr>Writing an Announcement We will use the characteristics of an announcement to write one of our own.</vt:lpstr>
      <vt:lpstr>Writing an Announcement We will use the characteristics of an announcement to write one of our own.</vt:lpstr>
      <vt:lpstr>Writing an Announcement We will use the characteristics of an announcement to write one of our own.</vt:lpstr>
      <vt:lpstr>Day 3 Schedule</vt:lpstr>
      <vt:lpstr>Daily Language Practice We will proofread and correct sentences with spelling and grammar errors</vt:lpstr>
      <vt:lpstr>Singular and Plural Possessive Nouns Review</vt:lpstr>
      <vt:lpstr>Day 4 Schedule </vt:lpstr>
      <vt:lpstr>Daily Language Practice We will proofread and correct sentences with spelling and grammar errors.</vt:lpstr>
      <vt:lpstr>Ordering Important Information We will use sequence words to reorder information </vt:lpstr>
      <vt:lpstr>Ordering Important Information We will use sequence words to reorder information</vt:lpstr>
      <vt:lpstr>Day 5 Schedule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2: Give It All You’ve Got</dc:title>
  <dc:creator>Megan Kitt</dc:creator>
  <cp:lastModifiedBy>Megan Kitt</cp:lastModifiedBy>
  <cp:revision>5</cp:revision>
  <dcterms:created xsi:type="dcterms:W3CDTF">2010-09-06T22:54:29Z</dcterms:created>
  <dcterms:modified xsi:type="dcterms:W3CDTF">2010-09-06T23:57:39Z</dcterms:modified>
</cp:coreProperties>
</file>