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58" r:id="rId13"/>
    <p:sldId id="271" r:id="rId14"/>
    <p:sldId id="259" r:id="rId15"/>
    <p:sldId id="272" r:id="rId16"/>
    <p:sldId id="273" r:id="rId17"/>
    <p:sldId id="274" r:id="rId18"/>
    <p:sldId id="275" r:id="rId19"/>
    <p:sldId id="260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61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F2700D-1ED1-984B-A14D-B58E1E13BB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fld id="{DB0189FF-5251-8D41-A636-30539B658EB9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fld id="{64FD4CD6-9CBF-2B40-A879-3CC82458E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FC9C2BE-4695-D84D-AB2E-FFE7C8594668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2D14B8-0EE7-B04F-AB6F-4EF0F318A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CAD0ED8-78E1-274C-8FDC-3D029EA084C7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4632C17-BD52-F64D-86D3-E88DE41D4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A310F6-4583-2F4A-B36F-B99BEB356A98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71503B9-F1F3-0043-895E-62AC6BE993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7D6E3F5-312B-1C47-8356-A9FBA8FF9154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A4719B-CEA1-9A40-9CC6-B760236C12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48B2031-376C-0E4D-B54B-FB7A6DDE3617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115566-159F-6045-84D9-67DFF2E7AB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485D2A5-7CEC-2244-B0A2-685B0B627367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6055EC-26E2-C64F-870B-666E18608F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FB14F3-AF7F-964D-B27D-5A512AD79F1A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224F8E8-0F09-BF47-A297-94712C214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D814A5F-FA44-EA43-8926-D585B157E146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A911C5C-7295-0441-A212-F9933B1BB6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62B74-3DC4-3649-8525-D5DA4A711F40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541B094-4EFE-C34E-9D71-B78C95406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16BD371-C811-614F-9B00-1375950CEA66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37A4150-BB72-2F4F-99B3-D1BFCC49C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E7A8D766-7ED5-4049-9703-88BAA9283262}" type="datetime1">
              <a:rPr lang="en-US"/>
              <a:pPr/>
              <a:t>11/26/10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613525"/>
            <a:ext cx="495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/>
              <a:t>copyright 2006 www.brainybetty.com;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629400"/>
            <a:ext cx="121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F74EF79-31A8-8142-AF23-1194DCE58B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4" Type="http://schemas.openxmlformats.org/officeDocument/2006/relationships/slide" Target="slide14.xml"/><Relationship Id="rId5" Type="http://schemas.openxmlformats.org/officeDocument/2006/relationships/slide" Target="slide19.xml"/><Relationship Id="rId6" Type="http://schemas.openxmlformats.org/officeDocument/2006/relationships/slide" Target="slide29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2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3.xml"/><Relationship Id="rId3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4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4" Type="http://schemas.openxmlformats.org/officeDocument/2006/relationships/slide" Target="slide28.xml"/><Relationship Id="rId5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8.xml"/><Relationship Id="rId5" Type="http://schemas.openxmlformats.org/officeDocument/2006/relationships/slide" Target="slide9.xml"/><Relationship Id="rId6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Mom’s Best Friend</a:t>
            </a:r>
            <a:endParaRPr lang="en-US" b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u="sng" dirty="0" smtClean="0"/>
              <a:t>Author</a:t>
            </a:r>
            <a:r>
              <a:rPr lang="en-US" sz="2400" dirty="0" smtClean="0"/>
              <a:t>: Sally Hobart Alexander</a:t>
            </a:r>
          </a:p>
          <a:p>
            <a:r>
              <a:rPr lang="en-US" sz="2400" u="sng" dirty="0" smtClean="0"/>
              <a:t>Photographer</a:t>
            </a:r>
            <a:r>
              <a:rPr lang="en-US" sz="2400" dirty="0" smtClean="0"/>
              <a:t>: George </a:t>
            </a:r>
            <a:r>
              <a:rPr lang="en-US" sz="2400" dirty="0" err="1" smtClean="0"/>
              <a:t>Ancona</a:t>
            </a:r>
            <a:endParaRPr lang="en-US" sz="2400" dirty="0" smtClean="0"/>
          </a:p>
          <a:p>
            <a:r>
              <a:rPr lang="en-US" sz="2400" u="sng" dirty="0" smtClean="0"/>
              <a:t>Genre</a:t>
            </a:r>
            <a:r>
              <a:rPr lang="en-US" sz="2400" dirty="0" smtClean="0"/>
              <a:t>: nonfiction ~the true account of one family and their dog guide</a:t>
            </a:r>
            <a:endParaRPr lang="en-US" sz="2400" u="sng" dirty="0" smtClean="0"/>
          </a:p>
          <a:p>
            <a:r>
              <a:rPr lang="en-US" sz="2400" dirty="0" smtClean="0">
                <a:hlinkClick r:id="rId2" action="ppaction://hlinksldjump"/>
              </a:rPr>
              <a:t>Day 1</a:t>
            </a:r>
            <a:endParaRPr lang="en-US" sz="2400" dirty="0" smtClean="0"/>
          </a:p>
          <a:p>
            <a:r>
              <a:rPr lang="en-US" sz="2400" dirty="0" smtClean="0">
                <a:hlinkClick r:id="rId3" action="ppaction://hlinksldjump"/>
              </a:rPr>
              <a:t>Day 2</a:t>
            </a:r>
            <a:endParaRPr lang="en-US" sz="2400" dirty="0" smtClean="0"/>
          </a:p>
          <a:p>
            <a:r>
              <a:rPr lang="en-US" sz="2400" dirty="0" smtClean="0">
                <a:hlinkClick r:id="rId4" action="ppaction://hlinksldjump"/>
              </a:rPr>
              <a:t>Day 3</a:t>
            </a:r>
            <a:endParaRPr lang="en-US" sz="2400" dirty="0" smtClean="0"/>
          </a:p>
          <a:p>
            <a:r>
              <a:rPr lang="en-US" sz="2400" dirty="0" smtClean="0">
                <a:hlinkClick r:id="rId5" action="ppaction://hlinksldjump"/>
              </a:rPr>
              <a:t>Day 4</a:t>
            </a:r>
            <a:endParaRPr lang="en-US" sz="2400" dirty="0" smtClean="0"/>
          </a:p>
          <a:p>
            <a:r>
              <a:rPr lang="en-US" sz="2400" dirty="0" smtClean="0">
                <a:hlinkClick r:id="rId6" action="ppaction://hlinksldjump"/>
              </a:rPr>
              <a:t>Day 5</a:t>
            </a:r>
            <a:endParaRPr lang="en-US" sz="2400" dirty="0"/>
          </a:p>
        </p:txBody>
      </p:sp>
      <p:pic>
        <p:nvPicPr>
          <p:cNvPr id="5" name="Content Placeholder 4" descr="Mom's Best Friend.jpg"/>
          <p:cNvPicPr>
            <a:picLocks noGrp="1" noChangeAspect="1"/>
          </p:cNvPicPr>
          <p:nvPr>
            <p:ph sz="half" idx="2"/>
          </p:nvPr>
        </p:nvPicPr>
        <p:blipFill>
          <a:blip r:embed="rId7"/>
          <a:srcRect l="-5714" r="-5714"/>
          <a:stretch>
            <a:fillRect/>
          </a:stretch>
        </p:blipFill>
        <p:spPr/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Use commas to separate the items in a series.  </a:t>
            </a:r>
          </a:p>
          <a:p>
            <a:r>
              <a:rPr lang="en-US" dirty="0" smtClean="0"/>
              <a:t>Put a comma after each item in the series except the last one.</a:t>
            </a:r>
          </a:p>
          <a:p>
            <a:r>
              <a:rPr lang="en-US" dirty="0" smtClean="0"/>
              <a:t>Use </a:t>
            </a:r>
            <a:r>
              <a:rPr lang="en-US" i="1" dirty="0" smtClean="0"/>
              <a:t>and</a:t>
            </a:r>
            <a:r>
              <a:rPr lang="en-US" dirty="0" smtClean="0"/>
              <a:t> or </a:t>
            </a:r>
            <a:r>
              <a:rPr lang="en-US" i="1" dirty="0" smtClean="0"/>
              <a:t>or</a:t>
            </a:r>
            <a:r>
              <a:rPr lang="en-US" dirty="0" smtClean="0"/>
              <a:t> before the last item in a series.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His dog guide is smart patient and friendly.</a:t>
            </a:r>
          </a:p>
          <a:p>
            <a:endParaRPr lang="en-US" dirty="0" smtClean="0"/>
          </a:p>
          <a:p>
            <a:r>
              <a:rPr lang="en-US" b="1" u="sng" dirty="0" smtClean="0"/>
              <a:t>Closure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How many items make up a series?</a:t>
            </a:r>
          </a:p>
          <a:p>
            <a:pPr lvl="1"/>
            <a:r>
              <a:rPr lang="en-US" dirty="0" smtClean="0"/>
              <a:t>What words do we use before the last item in a series?</a:t>
            </a:r>
          </a:p>
          <a:p>
            <a:pPr lvl="1"/>
            <a:r>
              <a:rPr lang="en-US" dirty="0" smtClean="0"/>
              <a:t>Edwin grabs his cane his raincoat and his tape recorder.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The weather report calls for rain sleet snow or hail.</a:t>
            </a:r>
          </a:p>
          <a:p>
            <a:r>
              <a:rPr lang="en-US" dirty="0" smtClean="0"/>
              <a:t>Should he walk take the bus or hail a cab?</a:t>
            </a:r>
          </a:p>
          <a:p>
            <a:r>
              <a:rPr lang="en-US" dirty="0" smtClean="0"/>
              <a:t>No precipitation falls, so he and his dog walk to the dentist’s office the shoe store and the library.</a:t>
            </a:r>
          </a:p>
          <a:p>
            <a:r>
              <a:rPr lang="en-US" dirty="0" smtClean="0"/>
              <a:t>At the library, Edwin borrows </a:t>
            </a:r>
            <a:r>
              <a:rPr lang="en-US" dirty="0" err="1" smtClean="0"/>
              <a:t>braille</a:t>
            </a:r>
            <a:r>
              <a:rPr lang="en-US" dirty="0" smtClean="0"/>
              <a:t> books on Norway Sweden Finland and Estonia.</a:t>
            </a:r>
          </a:p>
          <a:p>
            <a:r>
              <a:rPr lang="en-US" dirty="0" smtClean="0"/>
              <a:t>He plans to visit those countries with his sister nephew niece and cousin.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310F6-4583-2F4A-B36F-B99BEB356A98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03B9-F1F3-0043-895E-62AC6BE993F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26694" y="6483583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sz="2000" dirty="0" smtClean="0"/>
              <a:t>Segment 2 (380-385)</a:t>
            </a:r>
          </a:p>
          <a:p>
            <a:pPr lvl="1"/>
            <a:r>
              <a:rPr lang="en-US" sz="2000" dirty="0" smtClean="0"/>
              <a:t>Noting Details chart</a:t>
            </a:r>
          </a:p>
          <a:p>
            <a:pPr lvl="2"/>
            <a:r>
              <a:rPr lang="en-US" dirty="0" smtClean="0"/>
              <a:t>Practice book pg. 218 </a:t>
            </a:r>
          </a:p>
          <a:p>
            <a:pPr lvl="1"/>
            <a:r>
              <a:rPr lang="en-US" sz="2000" dirty="0" smtClean="0"/>
              <a:t>Comprehension questions (386)</a:t>
            </a:r>
          </a:p>
          <a:p>
            <a:pPr lvl="2"/>
            <a:r>
              <a:rPr lang="en-US" dirty="0" smtClean="0"/>
              <a:t>Practice book pg. 219</a:t>
            </a:r>
          </a:p>
          <a:p>
            <a:pPr lvl="1"/>
            <a:r>
              <a:rPr lang="en-US" sz="2000" dirty="0" smtClean="0"/>
              <a:t>Vocabulary</a:t>
            </a:r>
          </a:p>
          <a:p>
            <a:pPr lvl="2"/>
            <a:r>
              <a:rPr lang="en-US" dirty="0" smtClean="0"/>
              <a:t>Practice book pg. 217</a:t>
            </a:r>
          </a:p>
          <a:p>
            <a:r>
              <a:rPr lang="en-US" u="sng" dirty="0" smtClean="0"/>
              <a:t>Word Work</a:t>
            </a:r>
            <a:endParaRPr lang="en-US" u="sng" dirty="0" smtClean="0"/>
          </a:p>
          <a:p>
            <a:pPr lvl="1"/>
            <a:r>
              <a:rPr lang="en-US" sz="2000" dirty="0" smtClean="0"/>
              <a:t>Spelling</a:t>
            </a:r>
            <a:endParaRPr lang="en-US" sz="2000" dirty="0" smtClean="0"/>
          </a:p>
          <a:p>
            <a:pPr lvl="2"/>
            <a:r>
              <a:rPr lang="en-US" dirty="0" smtClean="0"/>
              <a:t>Practice book pg. 223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Language </a:t>
            </a:r>
            <a:r>
              <a:rPr lang="en-US" dirty="0" smtClean="0">
                <a:hlinkClick r:id="rId2" action="ppaction://hlinksldjump"/>
              </a:rPr>
              <a:t>Practice</a:t>
            </a:r>
            <a:endParaRPr lang="en-US" dirty="0" smtClean="0"/>
          </a:p>
          <a:p>
            <a:pPr lvl="1"/>
            <a:r>
              <a:rPr lang="en-US" dirty="0" smtClean="0"/>
              <a:t>Comma practice: practice book pg. 227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2031-376C-0E4D-B54B-FB7A6DDE361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5566-159F-6045-84D9-67DFF2E7AB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92081" y="6331920"/>
            <a:ext cx="293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Mom’s Best Friend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rain will </a:t>
            </a:r>
            <a:r>
              <a:rPr lang="en-US" dirty="0" err="1" smtClean="0"/>
              <a:t>ruen</a:t>
            </a:r>
            <a:r>
              <a:rPr lang="en-US" dirty="0" smtClean="0"/>
              <a:t> the memorial Day parade.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rodeeo</a:t>
            </a:r>
            <a:r>
              <a:rPr lang="en-US" dirty="0" smtClean="0"/>
              <a:t> was exciting, hot and dusty.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310F6-4583-2F4A-B36F-B99BEB356A98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03B9-F1F3-0043-895E-62AC6BE993F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10200" y="6248400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Partner Read</a:t>
            </a:r>
          </a:p>
          <a:p>
            <a:pPr lvl="1"/>
            <a:r>
              <a:rPr lang="en-US" dirty="0" smtClean="0"/>
              <a:t>Noting Details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Practice book pg. 220-221</a:t>
            </a:r>
            <a:endParaRPr lang="en-US" dirty="0" smtClean="0"/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224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More uses for commas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2031-376C-0E4D-B54B-FB7A6DDE361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5566-159F-6045-84D9-67DFF2E7ABF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81643" y="6407751"/>
            <a:ext cx="293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Mom’s Best Friend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Greg have you seen the film about the injured </a:t>
            </a:r>
            <a:r>
              <a:rPr lang="en-US" dirty="0" err="1" smtClean="0"/>
              <a:t>lyon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The artists was asked to </a:t>
            </a:r>
            <a:r>
              <a:rPr lang="en-US" dirty="0" err="1" smtClean="0"/>
              <a:t>creeate</a:t>
            </a:r>
            <a:r>
              <a:rPr lang="en-US" dirty="0" smtClean="0"/>
              <a:t> a stone sculpture.</a:t>
            </a:r>
          </a:p>
          <a:p>
            <a:endParaRPr lang="en-US" dirty="0" smtClean="0"/>
          </a:p>
          <a:p>
            <a:r>
              <a:rPr lang="en-US" dirty="0" smtClean="0"/>
              <a:t>Meg please show us your </a:t>
            </a:r>
            <a:r>
              <a:rPr lang="en-US" dirty="0" err="1" smtClean="0"/>
              <a:t>scyense</a:t>
            </a:r>
            <a:r>
              <a:rPr lang="en-US" dirty="0" smtClean="0"/>
              <a:t> project.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310F6-4583-2F4A-B36F-B99BEB356A98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03B9-F1F3-0043-895E-62AC6BE993F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45650" y="6445667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Uses for Commas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use commas to set off nouns in direct address and words at the beginning of a sentence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Correctly place the commas in the following sentence:</a:t>
            </a:r>
          </a:p>
          <a:p>
            <a:pPr lvl="1"/>
            <a:r>
              <a:rPr lang="en-US" dirty="0" smtClean="0"/>
              <a:t>On his way to the bank, he walks past the copy shop the insurance agency and the grocery store.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Use a comma to set off the words </a:t>
            </a:r>
            <a:r>
              <a:rPr lang="en-US" i="1" dirty="0" smtClean="0"/>
              <a:t>yes, no</a:t>
            </a:r>
            <a:r>
              <a:rPr lang="en-US" dirty="0" smtClean="0"/>
              <a:t> and </a:t>
            </a:r>
            <a:r>
              <a:rPr lang="en-US" i="1" dirty="0" smtClean="0"/>
              <a:t>well</a:t>
            </a:r>
            <a:r>
              <a:rPr lang="en-US" dirty="0" smtClean="0"/>
              <a:t> when they appear as introductory words at the beginning of a sentence.</a:t>
            </a:r>
          </a:p>
          <a:p>
            <a:r>
              <a:rPr lang="en-US" dirty="0" smtClean="0"/>
              <a:t>Use commas to set off names of people who are addressed directly.</a:t>
            </a:r>
          </a:p>
          <a:p>
            <a:r>
              <a:rPr lang="en-US" dirty="0" smtClean="0"/>
              <a:t>Use commas to set off appositives.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Marina  bring the leash over here.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 this will be our puppy to raise.</a:t>
            </a:r>
          </a:p>
          <a:p>
            <a:endParaRPr lang="en-US" dirty="0" smtClean="0"/>
          </a:p>
          <a:p>
            <a:r>
              <a:rPr lang="en-US" dirty="0" smtClean="0"/>
              <a:t>Ursula Mom’s new dog guide was skittish at first.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43600" y="2133600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6400" y="3429000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6B6BCF"/>
                </a:solidFill>
              </a:rPr>
              <a:t>,</a:t>
            </a:r>
            <a:endParaRPr lang="en-US" sz="2400" b="1" dirty="0">
              <a:solidFill>
                <a:srgbClr val="6B6BC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4648200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6B6BCF"/>
                </a:solidFill>
              </a:rPr>
              <a:t>,                         </a:t>
            </a:r>
            <a:endParaRPr lang="en-US" sz="2400" b="1" dirty="0">
              <a:solidFill>
                <a:srgbClr val="6B6BC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5000" y="5029200"/>
            <a:ext cx="27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6B6BCF"/>
                </a:solidFill>
              </a:rPr>
              <a:t>,</a:t>
            </a:r>
            <a:endParaRPr lang="en-US" sz="2400" b="1" dirty="0">
              <a:solidFill>
                <a:srgbClr val="6B6BC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Bud would you give Marina a training manual?</a:t>
            </a:r>
          </a:p>
          <a:p>
            <a:endParaRPr lang="en-US" dirty="0" smtClean="0"/>
          </a:p>
          <a:p>
            <a:r>
              <a:rPr lang="en-US" dirty="0" smtClean="0"/>
              <a:t>No I cannot find a copy.</a:t>
            </a:r>
          </a:p>
          <a:p>
            <a:endParaRPr lang="en-US" dirty="0" smtClean="0"/>
          </a:p>
          <a:p>
            <a:r>
              <a:rPr lang="en-US" dirty="0" smtClean="0"/>
              <a:t>Well Bud you might look in the white cabinet.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When do we use commas?</a:t>
            </a:r>
          </a:p>
          <a:p>
            <a:r>
              <a:rPr lang="en-US" dirty="0" smtClean="0"/>
              <a:t>Place commas in the following sentences:</a:t>
            </a:r>
          </a:p>
          <a:p>
            <a:pPr lvl="1"/>
            <a:r>
              <a:rPr lang="en-US" dirty="0" smtClean="0"/>
              <a:t>June have you seen the training manual?</a:t>
            </a:r>
          </a:p>
          <a:p>
            <a:pPr lvl="1"/>
            <a:r>
              <a:rPr lang="en-US" dirty="0" smtClean="0"/>
              <a:t>Rocky could you lend Marina your training manual?</a:t>
            </a:r>
          </a:p>
          <a:p>
            <a:pPr lvl="1"/>
            <a:r>
              <a:rPr lang="en-US" dirty="0" smtClean="0"/>
              <a:t>Yes I don’t need it right now.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5387" y="6464625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Creating an outline</a:t>
            </a:r>
            <a:endParaRPr lang="en-US" dirty="0" smtClean="0"/>
          </a:p>
          <a:p>
            <a:pPr lvl="1"/>
            <a:r>
              <a:rPr lang="en-US" dirty="0" smtClean="0"/>
              <a:t>“Monkeys with a Mission” (388-391)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225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Multiple-Meaning words (391i)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  <a:endParaRPr lang="en-US" dirty="0" smtClean="0"/>
          </a:p>
          <a:p>
            <a:pPr lvl="2"/>
            <a:r>
              <a:rPr lang="en-US" dirty="0" smtClean="0"/>
              <a:t>Practice book pg. 228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2031-376C-0E4D-B54B-FB7A6DDE361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5566-159F-6045-84D9-67DFF2E7ABF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45650" y="6445667"/>
            <a:ext cx="293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Mom’s Best Friend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 Schedule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Noting Details</a:t>
            </a:r>
            <a:endParaRPr lang="en-US" dirty="0" smtClean="0"/>
          </a:p>
          <a:p>
            <a:pPr lvl="2"/>
            <a:r>
              <a:rPr lang="en-US" dirty="0" smtClean="0"/>
              <a:t>Practice Book pg. 218</a:t>
            </a:r>
          </a:p>
          <a:p>
            <a:pPr lvl="1"/>
            <a:r>
              <a:rPr lang="en-US" dirty="0" smtClean="0"/>
              <a:t>Read segment 1 (369-379)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pretest (391g)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Commas in a Series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0BB3-1863-C042-B0D7-5D6665D4069C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A35E-97AF-5D4B-B58D-CB9B7D8D7C1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0" y="6488668"/>
            <a:ext cx="293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Back to Mom’s Best Friend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already know how to take notes and record details.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Objective</a:t>
            </a:r>
            <a:r>
              <a:rPr lang="en-US" dirty="0" smtClean="0"/>
              <a:t>:  We will record notes in outline format.</a:t>
            </a:r>
            <a:endParaRPr lang="en-US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Outline</a:t>
            </a:r>
            <a:r>
              <a:rPr lang="en-US" dirty="0" smtClean="0"/>
              <a:t>: a set pattern for recording important information and details.</a:t>
            </a:r>
          </a:p>
          <a:p>
            <a:endParaRPr lang="en-US" u="sng" dirty="0" smtClean="0"/>
          </a:p>
          <a:p>
            <a:r>
              <a:rPr lang="en-US" b="1" u="sng" dirty="0" smtClean="0"/>
              <a:t>Importance</a:t>
            </a:r>
            <a:r>
              <a:rPr lang="en-US" b="1" dirty="0" smtClean="0"/>
              <a:t>: </a:t>
            </a:r>
          </a:p>
          <a:p>
            <a:pPr lvl="1"/>
            <a:r>
              <a:rPr lang="en-US" dirty="0" smtClean="0"/>
              <a:t>Creating an outline can help us understand and remember facts and details in a nonfiction article.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you read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Record title: what the selection is about</a:t>
            </a:r>
          </a:p>
          <a:p>
            <a:r>
              <a:rPr lang="en-US" dirty="0" smtClean="0"/>
              <a:t>Use Roman numerals to identify main topics</a:t>
            </a:r>
          </a:p>
          <a:p>
            <a:pPr marL="971550" lvl="1" indent="-514350">
              <a:buAutoNum type="romanUcPeriod"/>
            </a:pPr>
            <a:r>
              <a:rPr lang="en-US" b="1" dirty="0" smtClean="0"/>
              <a:t>Main topic</a:t>
            </a:r>
            <a:r>
              <a:rPr lang="en-US" dirty="0" smtClean="0"/>
              <a:t>: tells a main idea</a:t>
            </a:r>
          </a:p>
          <a:p>
            <a:r>
              <a:rPr lang="en-US" dirty="0" smtClean="0"/>
              <a:t>Use capital letters to identify subtopics.</a:t>
            </a:r>
          </a:p>
          <a:p>
            <a:pPr lvl="1">
              <a:buNone/>
            </a:pPr>
            <a:r>
              <a:rPr lang="en-US" dirty="0" smtClean="0"/>
              <a:t>A. </a:t>
            </a:r>
            <a:r>
              <a:rPr lang="en-US" b="1" dirty="0" smtClean="0"/>
              <a:t>Subtopic</a:t>
            </a:r>
            <a:r>
              <a:rPr lang="en-US" dirty="0" smtClean="0"/>
              <a:t>: gives key details about the main 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While you read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Make an outline by turning each heading into a main topic.</a:t>
            </a:r>
          </a:p>
          <a:p>
            <a:r>
              <a:rPr lang="en-US" dirty="0" smtClean="0"/>
              <a:t>Look for key details to list as subtopics.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Open you textbook to page 388.</a:t>
            </a:r>
          </a:p>
          <a:p>
            <a:r>
              <a:rPr lang="en-US" dirty="0" smtClean="0"/>
              <a:t>How many sections are in the article?</a:t>
            </a:r>
          </a:p>
          <a:p>
            <a:r>
              <a:rPr lang="en-US" dirty="0" smtClean="0"/>
              <a:t>Each section will become a main topic in our outline.</a:t>
            </a:r>
          </a:p>
          <a:p>
            <a:r>
              <a:rPr lang="en-US" dirty="0" smtClean="0"/>
              <a:t>We will fill in details as we read the selection.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Monkeys with a Mission</a:t>
            </a:r>
          </a:p>
          <a:p>
            <a:pPr marL="571500" indent="-571500">
              <a:buAutoNum type="romanUcPeriod"/>
            </a:pPr>
            <a:r>
              <a:rPr lang="en-US" sz="2400" u="sng" dirty="0" smtClean="0"/>
              <a:t>Family First</a:t>
            </a:r>
          </a:p>
          <a:p>
            <a:pPr marL="571500" indent="-571500">
              <a:buNone/>
            </a:pPr>
            <a:r>
              <a:rPr lang="en-US" sz="2400" dirty="0" smtClean="0"/>
              <a:t>	A.</a:t>
            </a:r>
          </a:p>
          <a:p>
            <a:pPr marL="571500" indent="-571500">
              <a:buNone/>
            </a:pPr>
            <a:r>
              <a:rPr lang="en-US" sz="2400" dirty="0" smtClean="0"/>
              <a:t>	B.</a:t>
            </a:r>
          </a:p>
          <a:p>
            <a:pPr marL="571500" indent="-571500">
              <a:buAutoNum type="romanUcPeriod" startAt="2"/>
            </a:pPr>
            <a:r>
              <a:rPr lang="en-US" sz="2400" u="sng" dirty="0" smtClean="0"/>
              <a:t>Learning to Help</a:t>
            </a:r>
          </a:p>
          <a:p>
            <a:pPr marL="571500" indent="-571500">
              <a:buNone/>
            </a:pPr>
            <a:r>
              <a:rPr lang="en-US" sz="2400" dirty="0" smtClean="0"/>
              <a:t>	A.</a:t>
            </a:r>
          </a:p>
          <a:p>
            <a:pPr marL="571500" indent="-571500">
              <a:buNone/>
            </a:pPr>
            <a:r>
              <a:rPr lang="en-US" sz="2400" dirty="0" smtClean="0"/>
              <a:t>	B.</a:t>
            </a:r>
          </a:p>
          <a:p>
            <a:pPr marL="571500" indent="-571500">
              <a:buNone/>
            </a:pPr>
            <a:r>
              <a:rPr lang="en-US" sz="2400" dirty="0" smtClean="0"/>
              <a:t>	C.</a:t>
            </a:r>
          </a:p>
          <a:p>
            <a:pPr marL="571500" indent="-571500">
              <a:buNone/>
            </a:pPr>
            <a:r>
              <a:rPr lang="en-US" sz="2400" dirty="0" smtClean="0"/>
              <a:t>III. </a:t>
            </a:r>
            <a:r>
              <a:rPr lang="en-US" sz="2400" u="sng" dirty="0" smtClean="0"/>
              <a:t>Working</a:t>
            </a:r>
          </a:p>
          <a:p>
            <a:pPr marL="571500" indent="-571500">
              <a:buNone/>
            </a:pPr>
            <a:r>
              <a:rPr lang="en-US" sz="2400" dirty="0" smtClean="0"/>
              <a:t>	A. </a:t>
            </a:r>
          </a:p>
          <a:p>
            <a:pPr marL="571500" indent="-571500">
              <a:buNone/>
            </a:pPr>
            <a:r>
              <a:rPr lang="en-US" sz="2400" dirty="0" smtClean="0"/>
              <a:t>	B.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2031-376C-0E4D-B54B-FB7A6DDE361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5566-159F-6045-84D9-67DFF2E7ABF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22855" y="6502540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Multiple-Meaning words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b="1" dirty="0" smtClean="0"/>
              <a:t>synonym</a:t>
            </a:r>
            <a:r>
              <a:rPr lang="en-US" dirty="0" smtClean="0"/>
              <a:t> for cold?</a:t>
            </a:r>
          </a:p>
          <a:p>
            <a:r>
              <a:rPr lang="en-US" dirty="0" smtClean="0"/>
              <a:t>What is an </a:t>
            </a:r>
            <a:r>
              <a:rPr lang="en-US" b="1" dirty="0" smtClean="0"/>
              <a:t>antonym</a:t>
            </a:r>
            <a:r>
              <a:rPr lang="en-US" dirty="0" smtClean="0"/>
              <a:t> for cold?</a:t>
            </a:r>
          </a:p>
          <a:p>
            <a:r>
              <a:rPr lang="en-US" dirty="0" smtClean="0"/>
              <a:t>What are the meanings of the word </a:t>
            </a:r>
            <a:r>
              <a:rPr lang="en-US" b="1" dirty="0" smtClean="0"/>
              <a:t>miss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We will identify words with multiple meanings.</a:t>
            </a:r>
          </a:p>
          <a:p>
            <a:r>
              <a:rPr lang="en-US" dirty="0" smtClean="0"/>
              <a:t>We will use context clues to identify the intended meaning of a word with multiple meanings.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Multiple-Meaning Words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Multiple-meaning</a:t>
            </a:r>
            <a:r>
              <a:rPr lang="en-US" dirty="0" smtClean="0"/>
              <a:t>: a word with more than one meaning.</a:t>
            </a:r>
          </a:p>
          <a:p>
            <a:r>
              <a:rPr lang="en-US" u="sng" dirty="0" smtClean="0"/>
              <a:t>Context clues</a:t>
            </a:r>
            <a:r>
              <a:rPr lang="en-US" dirty="0" smtClean="0"/>
              <a:t>: words and sentences surrounding an unknown word that give hints about the meaning of the word.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Mom </a:t>
            </a:r>
            <a:r>
              <a:rPr lang="en-US" u="sng" dirty="0" smtClean="0"/>
              <a:t>missed</a:t>
            </a:r>
            <a:r>
              <a:rPr lang="en-US" dirty="0" smtClean="0"/>
              <a:t> the dog even more.</a:t>
            </a:r>
          </a:p>
          <a:p>
            <a:r>
              <a:rPr lang="en-US" dirty="0" smtClean="0"/>
              <a:t>She </a:t>
            </a:r>
            <a:r>
              <a:rPr lang="en-US" u="sng" dirty="0" smtClean="0"/>
              <a:t>missed</a:t>
            </a:r>
            <a:r>
              <a:rPr lang="en-US" dirty="0" smtClean="0"/>
              <a:t> the opposite curb and kept walking toward the traffic.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Multiple-Meaning words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Think of all the possible meanings for the word.</a:t>
            </a:r>
          </a:p>
          <a:p>
            <a:r>
              <a:rPr lang="en-US" dirty="0" smtClean="0"/>
              <a:t>Use context clues to determine which meaning is correct.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She also wrote </a:t>
            </a:r>
            <a:r>
              <a:rPr lang="en-US" u="sng" dirty="0" smtClean="0"/>
              <a:t>letters</a:t>
            </a:r>
            <a:r>
              <a:rPr lang="en-US" dirty="0" smtClean="0"/>
              <a:t> and sent pictures.</a:t>
            </a:r>
          </a:p>
          <a:p>
            <a:r>
              <a:rPr lang="en-US" dirty="0" smtClean="0"/>
              <a:t>Possible meanings:</a:t>
            </a:r>
          </a:p>
          <a:p>
            <a:pPr lvl="1"/>
            <a:r>
              <a:rPr lang="en-US" dirty="0" smtClean="0"/>
              <a:t>Pieces of paper that you write on and send to someone</a:t>
            </a:r>
          </a:p>
          <a:p>
            <a:pPr lvl="1"/>
            <a:r>
              <a:rPr lang="en-US" dirty="0" smtClean="0"/>
              <a:t>The symbols in the alphabet.</a:t>
            </a:r>
          </a:p>
          <a:p>
            <a:r>
              <a:rPr lang="en-US" dirty="0" smtClean="0"/>
              <a:t>Correct meaning:</a:t>
            </a:r>
          </a:p>
          <a:p>
            <a:pPr lvl="1"/>
            <a:r>
              <a:rPr lang="en-US" dirty="0" smtClean="0"/>
              <a:t>Piece of paper that you write on and send to someone.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Multiple-Meaning words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Think of all the possible meanings for the word.</a:t>
            </a:r>
          </a:p>
          <a:p>
            <a:r>
              <a:rPr lang="en-US" dirty="0" smtClean="0"/>
              <a:t>Use context clues to determine which meaning is correct.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 carried loose </a:t>
            </a:r>
            <a:r>
              <a:rPr lang="en-US" u="sng" dirty="0" smtClean="0"/>
              <a:t>change</a:t>
            </a:r>
            <a:r>
              <a:rPr lang="en-US" dirty="0" smtClean="0"/>
              <a:t> in my coat pocket.</a:t>
            </a:r>
          </a:p>
          <a:p>
            <a:r>
              <a:rPr lang="en-US" dirty="0" smtClean="0"/>
              <a:t>Possible meanings:</a:t>
            </a:r>
          </a:p>
          <a:p>
            <a:pPr lvl="1"/>
            <a:r>
              <a:rPr lang="en-US" dirty="0" smtClean="0"/>
              <a:t>To do something different</a:t>
            </a:r>
          </a:p>
          <a:p>
            <a:pPr lvl="1"/>
            <a:r>
              <a:rPr lang="en-US" dirty="0" smtClean="0"/>
              <a:t>Money</a:t>
            </a:r>
          </a:p>
          <a:p>
            <a:r>
              <a:rPr lang="en-US" dirty="0" smtClean="0"/>
              <a:t>Correct meaning:</a:t>
            </a:r>
          </a:p>
          <a:p>
            <a:pPr lvl="1"/>
            <a:r>
              <a:rPr lang="en-US" dirty="0" smtClean="0"/>
              <a:t>Money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do we call words with more than one meaning?</a:t>
            </a:r>
          </a:p>
          <a:p>
            <a:r>
              <a:rPr lang="en-US" sz="2800" dirty="0" smtClean="0"/>
              <a:t>How do we determine the correct meaning of a word?</a:t>
            </a:r>
          </a:p>
          <a:p>
            <a:r>
              <a:rPr lang="en-US" sz="2800" dirty="0" smtClean="0"/>
              <a:t>What is the correct meaning of the underlined word?</a:t>
            </a:r>
          </a:p>
          <a:p>
            <a:pPr lvl="1"/>
            <a:r>
              <a:rPr lang="en-US" sz="2400" dirty="0" smtClean="0"/>
              <a:t>Mom said we had to be </a:t>
            </a:r>
            <a:r>
              <a:rPr lang="en-US" sz="2400" u="sng" dirty="0" smtClean="0"/>
              <a:t>patient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The dog is a </a:t>
            </a:r>
            <a:r>
              <a:rPr lang="en-US" sz="2400" u="sng" dirty="0" smtClean="0"/>
              <a:t>patient</a:t>
            </a:r>
            <a:r>
              <a:rPr lang="en-US" sz="2400" dirty="0" smtClean="0"/>
              <a:t> at the veterinarian’s office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Independent Practice: practice book 226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310F6-4583-2F4A-B36F-B99BEB356A98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03B9-F1F3-0043-895E-62AC6BE993F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20095" y="6483583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Phillip wrote a </a:t>
            </a:r>
            <a:r>
              <a:rPr lang="en-US" dirty="0" err="1" smtClean="0"/>
              <a:t>pome</a:t>
            </a:r>
            <a:r>
              <a:rPr lang="en-US" dirty="0" smtClean="0"/>
              <a:t> ate a snack, and called his friend.</a:t>
            </a:r>
          </a:p>
          <a:p>
            <a:endParaRPr lang="en-US" dirty="0" smtClean="0"/>
          </a:p>
          <a:p>
            <a:r>
              <a:rPr lang="en-US" dirty="0" smtClean="0"/>
              <a:t>Henry write in his dairy every night.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310F6-4583-2F4A-B36F-B99BEB356A98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03B9-F1F3-0043-895E-62AC6BE993F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43600" y="6248400"/>
            <a:ext cx="2712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 4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/>
              <a:t>Practice book pg. 229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2031-376C-0E4D-B54B-FB7A6DDE361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5566-159F-6045-84D9-67DFF2E7ABF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45650" y="6369836"/>
            <a:ext cx="293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Mom’s Best Friend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200" b="1" u="sng" dirty="0" smtClean="0"/>
              <a:t>Objective</a:t>
            </a:r>
            <a:r>
              <a:rPr lang="en-US" sz="2200" b="1" dirty="0" smtClean="0"/>
              <a:t>:  we will define new vocabulary words.</a:t>
            </a:r>
          </a:p>
          <a:p>
            <a:r>
              <a:rPr lang="en-US" sz="2200" u="sng" dirty="0" smtClean="0"/>
              <a:t>Attachment</a:t>
            </a:r>
            <a:r>
              <a:rPr lang="en-US" sz="2200" dirty="0" smtClean="0"/>
              <a:t>:  a feeling of fond connection between two beings</a:t>
            </a:r>
          </a:p>
          <a:p>
            <a:r>
              <a:rPr lang="en-US" sz="2200" u="sng" dirty="0" smtClean="0"/>
              <a:t>Braille</a:t>
            </a:r>
            <a:r>
              <a:rPr lang="en-US" sz="2200" dirty="0" smtClean="0"/>
              <a:t>: a system of writing in raised dots used by people without sight</a:t>
            </a:r>
          </a:p>
          <a:p>
            <a:r>
              <a:rPr lang="en-US" sz="2200" u="sng" dirty="0" smtClean="0"/>
              <a:t>Dog guide</a:t>
            </a:r>
            <a:r>
              <a:rPr lang="en-US" sz="2200" dirty="0" smtClean="0"/>
              <a:t>: a dog especially trained to lead people who are blind</a:t>
            </a:r>
          </a:p>
          <a:p>
            <a:r>
              <a:rPr lang="en-US" sz="2200" u="sng" dirty="0" smtClean="0"/>
              <a:t>Instinct</a:t>
            </a:r>
            <a:r>
              <a:rPr lang="en-US" sz="2200" dirty="0" smtClean="0"/>
              <a:t>: a natural feeling that guides one to act in a certain way</a:t>
            </a:r>
            <a:endParaRPr lang="en-US" sz="2200" u="sng" dirty="0" smtClean="0"/>
          </a:p>
          <a:p>
            <a:endParaRPr lang="en-US" sz="22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 u="sng" dirty="0" smtClean="0"/>
              <a:t>Layout</a:t>
            </a:r>
            <a:r>
              <a:rPr lang="en-US" sz="2200" dirty="0" smtClean="0"/>
              <a:t>: the arrangement of something</a:t>
            </a:r>
          </a:p>
          <a:p>
            <a:r>
              <a:rPr lang="en-US" sz="2200" u="sng" dirty="0" smtClean="0"/>
              <a:t>Mastered</a:t>
            </a:r>
            <a:r>
              <a:rPr lang="en-US" sz="2200" dirty="0" smtClean="0"/>
              <a:t>: became expert in a skill or art</a:t>
            </a:r>
          </a:p>
          <a:p>
            <a:r>
              <a:rPr lang="en-US" sz="2200" u="sng" dirty="0" smtClean="0"/>
              <a:t>Mature</a:t>
            </a:r>
            <a:r>
              <a:rPr lang="en-US" sz="2200" dirty="0" smtClean="0"/>
              <a:t>: full grown</a:t>
            </a:r>
          </a:p>
          <a:p>
            <a:r>
              <a:rPr lang="en-US" sz="2200" u="sng" dirty="0" smtClean="0"/>
              <a:t>Memorizing</a:t>
            </a:r>
            <a:r>
              <a:rPr lang="en-US" sz="2200" dirty="0" smtClean="0"/>
              <a:t>: learning by heart</a:t>
            </a:r>
          </a:p>
          <a:p>
            <a:r>
              <a:rPr lang="en-US" sz="2200" u="sng" dirty="0" smtClean="0"/>
              <a:t>Obedience</a:t>
            </a:r>
            <a:r>
              <a:rPr lang="en-US" sz="2200" dirty="0" smtClean="0"/>
              <a:t>: the condition of being ready to follow orders</a:t>
            </a:r>
          </a:p>
          <a:p>
            <a:r>
              <a:rPr lang="en-US" sz="2200" u="sng" dirty="0" smtClean="0"/>
              <a:t>Obstacles</a:t>
            </a:r>
            <a:r>
              <a:rPr lang="en-US" sz="2200" dirty="0" smtClean="0"/>
              <a:t>: things that get in one’s way</a:t>
            </a:r>
            <a:endParaRPr lang="en-US" sz="2200" u="sng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2031-376C-0E4D-B54B-FB7A6DDE361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15566-159F-6045-84D9-67DFF2E7AB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3008313" cy="1162050"/>
          </a:xfrm>
        </p:spPr>
        <p:txBody>
          <a:bodyPr/>
          <a:lstStyle/>
          <a:p>
            <a:r>
              <a:rPr lang="en-US" dirty="0" smtClean="0"/>
              <a:t>We will insert words where they best fit the context.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0"/>
            <a:ext cx="5715000" cy="5853113"/>
          </a:xfrm>
        </p:spPr>
        <p:txBody>
          <a:bodyPr/>
          <a:lstStyle/>
          <a:p>
            <a:r>
              <a:rPr lang="en-US" sz="2200" dirty="0" smtClean="0"/>
              <a:t>Hi!  My name is </a:t>
            </a:r>
            <a:r>
              <a:rPr lang="en-US" sz="2200" dirty="0" err="1" smtClean="0"/>
              <a:t>Suki</a:t>
            </a:r>
            <a:r>
              <a:rPr lang="en-US" sz="2200" dirty="0" smtClean="0"/>
              <a:t>.  I’m a golden retriever in training to become a </a:t>
            </a:r>
            <a:r>
              <a:rPr lang="en-US" sz="2200" u="sng" dirty="0" smtClean="0"/>
              <a:t>				</a:t>
            </a:r>
            <a:r>
              <a:rPr lang="en-US" sz="2200" dirty="0" smtClean="0"/>
              <a:t>.  It’s not easy to learn how!  It’s my </a:t>
            </a:r>
            <a:r>
              <a:rPr lang="en-US" sz="2200" u="sng" dirty="0" smtClean="0"/>
              <a:t>			</a:t>
            </a:r>
            <a:r>
              <a:rPr lang="en-US" sz="2200" dirty="0" smtClean="0"/>
              <a:t> to play with other dogs and show affection to strangers who pet me.  In dog training, however, I must learn </a:t>
            </a:r>
            <a:r>
              <a:rPr lang="en-US" sz="2200" u="sng" dirty="0" smtClean="0"/>
              <a:t>		</a:t>
            </a:r>
            <a:r>
              <a:rPr lang="en-US" sz="2200" dirty="0" smtClean="0"/>
              <a:t>.  Just as </a:t>
            </a:r>
            <a:r>
              <a:rPr lang="en-US" sz="2200" u="sng" dirty="0" smtClean="0"/>
              <a:t>		</a:t>
            </a:r>
            <a:r>
              <a:rPr lang="en-US" sz="2200" dirty="0" smtClean="0"/>
              <a:t> allows blind people to read and enjoy books, dog guides help blind people live independent lives.  I’ll be responsible for helping my owner avoid </a:t>
            </a:r>
            <a:r>
              <a:rPr lang="en-US" sz="2200" u="sng" dirty="0" smtClean="0"/>
              <a:t>		</a:t>
            </a:r>
            <a:r>
              <a:rPr lang="en-US" sz="2200" dirty="0" smtClean="0"/>
              <a:t> and dangers whenever she walks outside.  I might also have to help her figure out how to move safely around the </a:t>
            </a:r>
            <a:r>
              <a:rPr lang="en-US" sz="2200" u="sng" dirty="0" smtClean="0"/>
              <a:t>			</a:t>
            </a:r>
            <a:r>
              <a:rPr lang="en-US" sz="2200" dirty="0" smtClean="0"/>
              <a:t> of unfamiliar shops.  Luckily, I am good at </a:t>
            </a:r>
            <a:r>
              <a:rPr lang="en-US" sz="2200" u="sng" dirty="0" smtClean="0"/>
              <a:t>			</a:t>
            </a:r>
            <a:r>
              <a:rPr lang="en-US" sz="2200" dirty="0" smtClean="0"/>
              <a:t> things!  By the time I’m </a:t>
            </a:r>
            <a:r>
              <a:rPr lang="en-US" sz="2200" u="sng" dirty="0" smtClean="0"/>
              <a:t>		</a:t>
            </a:r>
            <a:r>
              <a:rPr lang="en-US" sz="2200" dirty="0" smtClean="0"/>
              <a:t>, I will have </a:t>
            </a:r>
            <a:r>
              <a:rPr lang="en-US" sz="2200" u="sng" dirty="0" smtClean="0"/>
              <a:t>		</a:t>
            </a:r>
            <a:r>
              <a:rPr lang="en-US" sz="2200" dirty="0" smtClean="0"/>
              <a:t> all the skills I need to be a good dog guide.</a:t>
            </a:r>
            <a:endParaRPr lang="en-US" sz="2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200" dirty="0" smtClean="0"/>
              <a:t>a</a:t>
            </a:r>
            <a:r>
              <a:rPr lang="en-US" sz="2200" dirty="0" smtClean="0"/>
              <a:t>ttachment</a:t>
            </a:r>
          </a:p>
          <a:p>
            <a:r>
              <a:rPr lang="en-US" sz="2200" dirty="0" err="1" smtClean="0"/>
              <a:t>b</a:t>
            </a:r>
            <a:r>
              <a:rPr lang="en-US" sz="2200" dirty="0" err="1" smtClean="0"/>
              <a:t>raille</a:t>
            </a:r>
            <a:endParaRPr lang="en-US" sz="2200" dirty="0" smtClean="0"/>
          </a:p>
          <a:p>
            <a:r>
              <a:rPr lang="en-US" sz="2200" dirty="0" smtClean="0"/>
              <a:t>d</a:t>
            </a:r>
            <a:r>
              <a:rPr lang="en-US" sz="2200" dirty="0" smtClean="0"/>
              <a:t>og guide</a:t>
            </a:r>
          </a:p>
          <a:p>
            <a:r>
              <a:rPr lang="en-US" sz="2200" dirty="0" smtClean="0"/>
              <a:t>i</a:t>
            </a:r>
            <a:r>
              <a:rPr lang="en-US" sz="2200" dirty="0" smtClean="0"/>
              <a:t>nstinct</a:t>
            </a:r>
          </a:p>
          <a:p>
            <a:r>
              <a:rPr lang="en-US" sz="2200" dirty="0" smtClean="0"/>
              <a:t>l</a:t>
            </a:r>
            <a:r>
              <a:rPr lang="en-US" sz="2200" dirty="0" smtClean="0"/>
              <a:t>ayout</a:t>
            </a:r>
          </a:p>
          <a:p>
            <a:r>
              <a:rPr lang="en-US" sz="2200" dirty="0" smtClean="0"/>
              <a:t>m</a:t>
            </a:r>
            <a:r>
              <a:rPr lang="en-US" sz="2200" dirty="0" smtClean="0"/>
              <a:t>astered</a:t>
            </a:r>
          </a:p>
          <a:p>
            <a:r>
              <a:rPr lang="en-US" sz="2200" dirty="0" smtClean="0"/>
              <a:t>m</a:t>
            </a:r>
            <a:r>
              <a:rPr lang="en-US" sz="2200" dirty="0" smtClean="0"/>
              <a:t>ature</a:t>
            </a:r>
          </a:p>
          <a:p>
            <a:r>
              <a:rPr lang="en-US" sz="2200" dirty="0" smtClean="0"/>
              <a:t>m</a:t>
            </a:r>
            <a:r>
              <a:rPr lang="en-US" sz="2200" dirty="0" smtClean="0"/>
              <a:t>emorizing </a:t>
            </a:r>
          </a:p>
          <a:p>
            <a:r>
              <a:rPr lang="en-US" sz="2200" dirty="0" smtClean="0"/>
              <a:t>obedience</a:t>
            </a:r>
          </a:p>
          <a:p>
            <a:r>
              <a:rPr lang="en-US" sz="2200" dirty="0" smtClean="0"/>
              <a:t>obstacles</a:t>
            </a:r>
            <a:endParaRPr lang="en-US" sz="2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2B74-3DC4-3649-8525-D5DA4A711F40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B094-4EFE-C34E-9D71-B78C95406A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91200" y="6488668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Noting Details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639762"/>
          </a:xfrm>
        </p:spPr>
        <p:txBody>
          <a:bodyPr/>
          <a:lstStyle/>
          <a:p>
            <a:r>
              <a:rPr lang="en-US" dirty="0" smtClean="0"/>
              <a:t>Objective:  We will identify details that will help us visualize story elements.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4040188" cy="3951288"/>
          </a:xfrm>
        </p:spPr>
        <p:txBody>
          <a:bodyPr/>
          <a:lstStyle/>
          <a:p>
            <a:r>
              <a:rPr lang="en-US" b="1" u="sng" dirty="0" smtClean="0"/>
              <a:t>Prior Knowledge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In “Mariah Keeps Cool,” what were some of the items that needed to be taken care of for the party?</a:t>
            </a:r>
          </a:p>
          <a:p>
            <a:pPr lvl="1"/>
            <a:r>
              <a:rPr lang="en-US" dirty="0" smtClean="0"/>
              <a:t>These are the </a:t>
            </a:r>
            <a:r>
              <a:rPr lang="en-US" b="1" dirty="0" smtClean="0"/>
              <a:t>details</a:t>
            </a:r>
            <a:r>
              <a:rPr lang="en-US" dirty="0" smtClean="0"/>
              <a:t> of the story.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39762"/>
          </a:xfrm>
        </p:spPr>
        <p:txBody>
          <a:bodyPr/>
          <a:lstStyle/>
          <a:p>
            <a:r>
              <a:rPr lang="en-US" dirty="0" smtClean="0"/>
              <a:t>Concept: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057400"/>
            <a:ext cx="4041775" cy="3951288"/>
          </a:xfrm>
        </p:spPr>
        <p:txBody>
          <a:bodyPr/>
          <a:lstStyle/>
          <a:p>
            <a:r>
              <a:rPr lang="en-US" u="sng" dirty="0" smtClean="0"/>
              <a:t>Details</a:t>
            </a:r>
            <a:r>
              <a:rPr lang="en-US" dirty="0" smtClean="0"/>
              <a:t>: provide specific information about the characters and events in a story.</a:t>
            </a:r>
          </a:p>
          <a:p>
            <a:endParaRPr lang="en-US" u="sng" dirty="0" smtClean="0"/>
          </a:p>
          <a:p>
            <a:r>
              <a:rPr lang="en-US" b="1" u="sng" dirty="0" smtClean="0"/>
              <a:t>Importance</a:t>
            </a:r>
            <a:r>
              <a:rPr lang="en-US" b="1" dirty="0" smtClean="0"/>
              <a:t>: </a:t>
            </a:r>
            <a:r>
              <a:rPr lang="en-US" dirty="0" smtClean="0"/>
              <a:t>Details are used to help readers visualize characters, places, and events; to create a mood; or to help readers understand a character’s emotions.</a:t>
            </a:r>
            <a:endParaRPr lang="en-US" b="1" u="sng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"/>
            <a:ext cx="4040188" cy="639762"/>
          </a:xfrm>
        </p:spPr>
        <p:txBody>
          <a:bodyPr/>
          <a:lstStyle/>
          <a:p>
            <a:r>
              <a:rPr lang="en-US" dirty="0" smtClean="0"/>
              <a:t>Skill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914400"/>
            <a:ext cx="4040188" cy="395128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Read with a purpose.  For example, finding details about </a:t>
            </a:r>
            <a:r>
              <a:rPr lang="en-US" dirty="0" err="1" smtClean="0"/>
              <a:t>Marit</a:t>
            </a:r>
            <a:r>
              <a:rPr lang="en-US" dirty="0" smtClean="0"/>
              <a:t>.</a:t>
            </a:r>
          </a:p>
          <a:p>
            <a:pPr marL="457200" indent="-457200">
              <a:buAutoNum type="arabicPeriod"/>
            </a:pPr>
            <a:r>
              <a:rPr lang="en-US" dirty="0" smtClean="0"/>
              <a:t>Ask questions: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How is the character doing, thinking, feeling?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What important information has the author given us</a:t>
            </a:r>
            <a:r>
              <a:rPr lang="en-US" dirty="0" smtClean="0"/>
              <a:t>?</a:t>
            </a:r>
          </a:p>
          <a:p>
            <a:pPr marL="457200" indent="-457200">
              <a:buAutoNum type="arabicPeriod"/>
            </a:pPr>
            <a:r>
              <a:rPr lang="en-US" dirty="0" smtClean="0"/>
              <a:t>What do these details tell us?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28600"/>
            <a:ext cx="4041775" cy="639762"/>
          </a:xfrm>
        </p:spPr>
        <p:txBody>
          <a:bodyPr/>
          <a:lstStyle/>
          <a:p>
            <a:r>
              <a:rPr lang="en-US" dirty="0" smtClean="0"/>
              <a:t>I do: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914400"/>
            <a:ext cx="4041775" cy="3951288"/>
          </a:xfrm>
        </p:spPr>
        <p:txBody>
          <a:bodyPr/>
          <a:lstStyle/>
          <a:p>
            <a:r>
              <a:rPr lang="en-US" sz="2200" dirty="0" smtClean="0"/>
              <a:t>Let’s read the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paragraph on pg. 371.</a:t>
            </a:r>
          </a:p>
          <a:p>
            <a:r>
              <a:rPr lang="en-US" sz="2200" dirty="0" smtClean="0"/>
              <a:t>Detail 1: </a:t>
            </a:r>
            <a:r>
              <a:rPr lang="en-US" sz="2200" dirty="0" err="1" smtClean="0"/>
              <a:t>Marit</a:t>
            </a:r>
            <a:r>
              <a:rPr lang="en-US" sz="2200" dirty="0" smtClean="0"/>
              <a:t> has been with the family since before the narrator was born.</a:t>
            </a:r>
          </a:p>
          <a:p>
            <a:pPr lvl="1"/>
            <a:r>
              <a:rPr lang="en-US" dirty="0" smtClean="0"/>
              <a:t>This tells me why the family loved her so much.  </a:t>
            </a:r>
          </a:p>
          <a:p>
            <a:r>
              <a:rPr lang="en-US" sz="2200" dirty="0" smtClean="0"/>
              <a:t>Detail 2: “Her death left a big hole in our family.”</a:t>
            </a:r>
          </a:p>
          <a:p>
            <a:pPr lvl="1"/>
            <a:r>
              <a:rPr lang="en-US" dirty="0" smtClean="0"/>
              <a:t>They must miss her a lot.</a:t>
            </a:r>
          </a:p>
          <a:p>
            <a:r>
              <a:rPr lang="en-US" sz="2200" dirty="0" smtClean="0"/>
              <a:t>Detail 3: </a:t>
            </a:r>
            <a:r>
              <a:rPr lang="en-US" sz="2200" dirty="0" err="1" smtClean="0"/>
              <a:t>Marit</a:t>
            </a:r>
            <a:r>
              <a:rPr lang="en-US" sz="2200" dirty="0" smtClean="0"/>
              <a:t> used to whimper when she wanted to play catch, or sneak pizza off the counter.</a:t>
            </a:r>
          </a:p>
          <a:p>
            <a:pPr lvl="1"/>
            <a:r>
              <a:rPr lang="en-US" dirty="0" smtClean="0"/>
              <a:t>This helps me imagine how </a:t>
            </a:r>
            <a:r>
              <a:rPr lang="en-US" dirty="0" err="1" smtClean="0"/>
              <a:t>Marit</a:t>
            </a:r>
            <a:r>
              <a:rPr lang="en-US" dirty="0" smtClean="0"/>
              <a:t> looked and acted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4040188" cy="639762"/>
          </a:xfrm>
        </p:spPr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85800"/>
            <a:ext cx="4040188" cy="3951288"/>
          </a:xfrm>
        </p:spPr>
        <p:txBody>
          <a:bodyPr/>
          <a:lstStyle/>
          <a:p>
            <a:r>
              <a:rPr lang="en-US" dirty="0" smtClean="0"/>
              <a:t>Let’s read pg. 371 to identify details about Mom and the Narrator.</a:t>
            </a:r>
          </a:p>
          <a:p>
            <a:r>
              <a:rPr lang="en-US" dirty="0" smtClean="0"/>
              <a:t>Record the details on pg. 218 of your practice book.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724400" y="0"/>
            <a:ext cx="4041775" cy="639762"/>
          </a:xfrm>
        </p:spPr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"/>
          </p:nvPr>
        </p:nvSpPr>
        <p:spPr>
          <a:xfrm>
            <a:off x="4648200" y="838200"/>
            <a:ext cx="4041775" cy="3951288"/>
          </a:xfrm>
        </p:spPr>
        <p:txBody>
          <a:bodyPr/>
          <a:lstStyle/>
          <a:p>
            <a:r>
              <a:rPr lang="en-US" dirty="0" smtClean="0"/>
              <a:t>What word means specific information about the characters and events in a story?</a:t>
            </a:r>
          </a:p>
          <a:p>
            <a:r>
              <a:rPr lang="en-US" dirty="0" smtClean="0"/>
              <a:t>How do we find important details in a story?</a:t>
            </a:r>
          </a:p>
          <a:p>
            <a:r>
              <a:rPr lang="en-US" dirty="0" smtClean="0"/>
              <a:t>Read the first section on page 374 and note details about what Mom did, and how Mom felt.</a:t>
            </a:r>
          </a:p>
          <a:p>
            <a:r>
              <a:rPr lang="en-US" b="1" dirty="0" smtClean="0"/>
              <a:t>Practice</a:t>
            </a:r>
            <a:endParaRPr lang="en-US" dirty="0" smtClean="0"/>
          </a:p>
          <a:p>
            <a:pPr lvl="1"/>
            <a:r>
              <a:rPr lang="en-US" dirty="0" smtClean="0"/>
              <a:t>Continue filling in the chart on practice book pg. 218.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05818" y="6445667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gyant</a:t>
            </a:r>
            <a:r>
              <a:rPr lang="en-US" dirty="0" smtClean="0"/>
              <a:t> was huge hairy, and loud.</a:t>
            </a:r>
          </a:p>
          <a:p>
            <a:endParaRPr lang="en-US" dirty="0" smtClean="0"/>
          </a:p>
          <a:p>
            <a:r>
              <a:rPr lang="en-US" dirty="0" smtClean="0"/>
              <a:t>We listened to the </a:t>
            </a:r>
            <a:r>
              <a:rPr lang="en-US" dirty="0" err="1" smtClean="0"/>
              <a:t>raydeo</a:t>
            </a:r>
            <a:r>
              <a:rPr lang="en-US" dirty="0" smtClean="0"/>
              <a:t> on the trip from Arizona to new Mexico.</a:t>
            </a:r>
          </a:p>
          <a:p>
            <a:endParaRPr lang="en-US" dirty="0" smtClean="0"/>
          </a:p>
          <a:p>
            <a:r>
              <a:rPr lang="en-US" dirty="0" smtClean="0"/>
              <a:t>Rachel and </a:t>
            </a:r>
            <a:r>
              <a:rPr lang="en-US" dirty="0" err="1" smtClean="0"/>
              <a:t>i</a:t>
            </a:r>
            <a:r>
              <a:rPr lang="en-US" dirty="0" smtClean="0"/>
              <a:t> were </a:t>
            </a:r>
            <a:r>
              <a:rPr lang="en-US" dirty="0" err="1" smtClean="0"/>
              <a:t>quiete</a:t>
            </a:r>
            <a:r>
              <a:rPr lang="en-US" dirty="0" smtClean="0"/>
              <a:t> during the concert.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310F6-4583-2F4A-B36F-B99BEB356A98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03B9-F1F3-0043-895E-62AC6BE993F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7400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in a Series</a:t>
            </a:r>
            <a:br>
              <a:rPr lang="en-US" dirty="0" smtClean="0"/>
            </a:br>
            <a:r>
              <a:rPr lang="en-US" sz="2800" u="sng" dirty="0" smtClean="0"/>
              <a:t>Objective</a:t>
            </a:r>
            <a:r>
              <a:rPr lang="en-US" sz="2800" dirty="0" smtClean="0"/>
              <a:t>: We will place commas between items in a series.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Series</a:t>
            </a:r>
            <a:r>
              <a:rPr lang="en-US" dirty="0" smtClean="0"/>
              <a:t>: a list of three of more items.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Skill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Use commas to separate the items in a series.  </a:t>
            </a:r>
          </a:p>
          <a:p>
            <a:r>
              <a:rPr lang="en-US" dirty="0" smtClean="0"/>
              <a:t>Put a comma after each item in the series except the last one.</a:t>
            </a:r>
          </a:p>
          <a:p>
            <a:r>
              <a:rPr lang="en-US" dirty="0" smtClean="0"/>
              <a:t>Use </a:t>
            </a:r>
            <a:r>
              <a:rPr lang="en-US" i="1" dirty="0" smtClean="0"/>
              <a:t>and</a:t>
            </a:r>
            <a:r>
              <a:rPr lang="en-US" dirty="0" smtClean="0"/>
              <a:t> or </a:t>
            </a:r>
            <a:r>
              <a:rPr lang="en-US" i="1" dirty="0" smtClean="0"/>
              <a:t>or</a:t>
            </a:r>
            <a:r>
              <a:rPr lang="en-US" dirty="0" smtClean="0"/>
              <a:t> before the last item in a series.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D2A5-7CEC-2244-B0A2-685B0B627367}" type="datetime1">
              <a:rPr lang="en-US" smtClean="0"/>
              <a:pPr/>
              <a:t>11/26/10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55EC-26E2-C64F-870B-666E18608F8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" y="5486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Edwin needs to go to the dentist  the shoe store  the library  and the bank.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5486400"/>
            <a:ext cx="112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,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3600" y="5486400"/>
            <a:ext cx="112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,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5200" y="5486400"/>
            <a:ext cx="112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,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FALL2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FALL2.pot</Template>
  <TotalTime>285</TotalTime>
  <Words>2004</Words>
  <Application>Microsoft Macintosh PowerPoint</Application>
  <PresentationFormat>On-screen Show (4:3)</PresentationFormat>
  <Paragraphs>355</Paragraphs>
  <Slides>29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FALL2</vt:lpstr>
      <vt:lpstr>Mom’s Best Friend</vt:lpstr>
      <vt:lpstr>Day 1 Schedule</vt:lpstr>
      <vt:lpstr>Vocabulary</vt:lpstr>
      <vt:lpstr>We will insert words where they best fit the context.</vt:lpstr>
      <vt:lpstr>Noting Details</vt:lpstr>
      <vt:lpstr>Slide 6</vt:lpstr>
      <vt:lpstr>Slide 7</vt:lpstr>
      <vt:lpstr>Daily Language Practice</vt:lpstr>
      <vt:lpstr>Commas in a Series Objective: We will place commas between items in a series.</vt:lpstr>
      <vt:lpstr>Commas</vt:lpstr>
      <vt:lpstr>Independent Practice</vt:lpstr>
      <vt:lpstr>Day 2 Schedule</vt:lpstr>
      <vt:lpstr>Daily Language Practice</vt:lpstr>
      <vt:lpstr>Day 3 Schedule</vt:lpstr>
      <vt:lpstr>Daily Language Practice</vt:lpstr>
      <vt:lpstr>More Uses for Commas</vt:lpstr>
      <vt:lpstr>Commas </vt:lpstr>
      <vt:lpstr>Commas</vt:lpstr>
      <vt:lpstr>Day 4 Schedule</vt:lpstr>
      <vt:lpstr>Creating an Outline</vt:lpstr>
      <vt:lpstr>Skill</vt:lpstr>
      <vt:lpstr>We do</vt:lpstr>
      <vt:lpstr>Multiple-Meaning words</vt:lpstr>
      <vt:lpstr>Multiple-Meaning Words</vt:lpstr>
      <vt:lpstr>Multiple-Meaning words</vt:lpstr>
      <vt:lpstr>Multiple-Meaning words</vt:lpstr>
      <vt:lpstr>Closure </vt:lpstr>
      <vt:lpstr>Daily Language Practice</vt:lpstr>
      <vt:lpstr>Day 5 Schedule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Mom’s Best Friend</dc:title>
  <dc:creator>Megan Kitt</dc:creator>
  <cp:lastModifiedBy>Megan Kitt</cp:lastModifiedBy>
  <cp:revision>2</cp:revision>
  <dcterms:created xsi:type="dcterms:W3CDTF">2010-11-27T00:50:28Z</dcterms:created>
  <dcterms:modified xsi:type="dcterms:W3CDTF">2010-11-27T05:10:50Z</dcterms:modified>
</cp:coreProperties>
</file>