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2" r:id="rId12"/>
    <p:sldId id="274" r:id="rId13"/>
    <p:sldId id="275" r:id="rId14"/>
    <p:sldId id="276" r:id="rId15"/>
    <p:sldId id="277" r:id="rId16"/>
    <p:sldId id="279" r:id="rId17"/>
    <p:sldId id="280" r:id="rId18"/>
    <p:sldId id="258" r:id="rId19"/>
    <p:sldId id="281" r:id="rId20"/>
    <p:sldId id="282" r:id="rId21"/>
    <p:sldId id="283" r:id="rId22"/>
    <p:sldId id="263" r:id="rId23"/>
    <p:sldId id="259" r:id="rId24"/>
    <p:sldId id="264" r:id="rId25"/>
    <p:sldId id="284" r:id="rId26"/>
    <p:sldId id="285" r:id="rId27"/>
    <p:sldId id="286" r:id="rId28"/>
    <p:sldId id="287" r:id="rId29"/>
    <p:sldId id="288" r:id="rId30"/>
    <p:sldId id="289" r:id="rId31"/>
    <p:sldId id="260" r:id="rId32"/>
    <p:sldId id="290" r:id="rId33"/>
    <p:sldId id="291" r:id="rId34"/>
    <p:sldId id="265" r:id="rId35"/>
    <p:sldId id="26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DB82-FDC7-D647-AF85-79D7B456684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B87E-26EB-E34E-9EFD-1F95EEA0E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4" Type="http://schemas.openxmlformats.org/officeDocument/2006/relationships/slide" Target="slide23.xml"/><Relationship Id="rId5" Type="http://schemas.openxmlformats.org/officeDocument/2006/relationships/slide" Target="slide31.xml"/><Relationship Id="rId6" Type="http://schemas.openxmlformats.org/officeDocument/2006/relationships/slide" Target="slide35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4" Type="http://schemas.openxmlformats.org/officeDocument/2006/relationships/slide" Target="slide22.xml"/><Relationship Id="rId5" Type="http://schemas.openxmlformats.org/officeDocument/2006/relationships/slide" Target="slide21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1.xml"/><Relationship Id="rId5" Type="http://schemas.openxmlformats.org/officeDocument/2006/relationships/slide" Target="slide12.xml"/><Relationship Id="rId6" Type="http://schemas.openxmlformats.org/officeDocument/2006/relationships/slide" Target="slide17.xml"/><Relationship Id="rId7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4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4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Side of the Mountain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Author</a:t>
            </a:r>
            <a:r>
              <a:rPr lang="en-US" dirty="0" smtClean="0"/>
              <a:t>: Jean Craighead </a:t>
            </a:r>
            <a:r>
              <a:rPr lang="en-US" dirty="0" smtClean="0"/>
              <a:t>George</a:t>
            </a:r>
          </a:p>
          <a:p>
            <a:r>
              <a:rPr lang="en-US" u="sng" dirty="0" smtClean="0"/>
              <a:t>Illustrator</a:t>
            </a:r>
            <a:r>
              <a:rPr lang="en-US" dirty="0" smtClean="0"/>
              <a:t>: Gary </a:t>
            </a:r>
            <a:r>
              <a:rPr lang="en-US" dirty="0" err="1" smtClean="0"/>
              <a:t>Aagaard</a:t>
            </a:r>
            <a:endParaRPr lang="en-US" u="sng" dirty="0" smtClean="0"/>
          </a:p>
          <a:p>
            <a:r>
              <a:rPr lang="en-US" u="sng" dirty="0" smtClean="0"/>
              <a:t>Genre</a:t>
            </a:r>
            <a:r>
              <a:rPr lang="en-US" dirty="0" smtClean="0"/>
              <a:t>: realistic fiction ~ realistic characters and events come to life in a fictional plot</a:t>
            </a:r>
          </a:p>
          <a:p>
            <a:r>
              <a:rPr lang="en-US" dirty="0" smtClean="0">
                <a:hlinkClick r:id="rId2" action="ppaction://hlinksldjump"/>
              </a:rPr>
              <a:t>Day 1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Day 2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Day 3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Day 4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Day 5</a:t>
            </a:r>
            <a:endParaRPr lang="en-US" dirty="0"/>
          </a:p>
        </p:txBody>
      </p:sp>
      <p:pic>
        <p:nvPicPr>
          <p:cNvPr id="7" name="Content Placeholder 6" descr="Screen shot 2011-02-22 at 2.14.57 PM.png"/>
          <p:cNvPicPr>
            <a:picLocks noGrp="1" noChangeAspect="1"/>
          </p:cNvPicPr>
          <p:nvPr>
            <p:ph sz="half" idx="2"/>
          </p:nvPr>
        </p:nvPicPr>
        <p:blipFill>
          <a:blip r:embed="rId7"/>
          <a:srcRect t="-144" b="-144"/>
          <a:stretch>
            <a:fillRect/>
          </a:stretch>
        </p:blipFill>
        <p:spPr/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2.4 Drawing 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9975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are conclusions?</a:t>
            </a:r>
          </a:p>
          <a:p>
            <a:r>
              <a:rPr lang="en-US" dirty="0" smtClean="0"/>
              <a:t>Sam’s clothing and his current shelter aren’t enough to protect him from the cold of winter.</a:t>
            </a:r>
          </a:p>
          <a:p>
            <a:pPr lvl="1"/>
            <a:r>
              <a:rPr lang="en-US" dirty="0" smtClean="0"/>
              <a:t>Which detail supports this idea?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The animals are growing thick coats of fur and making warm shelters for winter.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Sam likes the summer months more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is one thing you learned about drawing conclusions?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Practice book page 383.  Fill in details or conclusions for pages 654-655 and 656-658.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242" y="6474634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only </a:t>
            </a:r>
            <a:r>
              <a:rPr lang="en-US" dirty="0" err="1" smtClean="0"/>
              <a:t>rezident</a:t>
            </a:r>
            <a:r>
              <a:rPr lang="en-US" dirty="0" smtClean="0"/>
              <a:t> of the cave was a large, furry hibernating bear.</a:t>
            </a:r>
          </a:p>
          <a:p>
            <a:endParaRPr lang="en-US" dirty="0" smtClean="0"/>
          </a:p>
          <a:p>
            <a:r>
              <a:rPr lang="en-US" dirty="0" smtClean="0"/>
              <a:t>“When did the accident occur?” the police officers asks the witness.</a:t>
            </a:r>
          </a:p>
          <a:p>
            <a:endParaRPr lang="en-US" dirty="0" smtClean="0"/>
          </a:p>
          <a:p>
            <a:r>
              <a:rPr lang="en-US" dirty="0" smtClean="0"/>
              <a:t>This is the more </a:t>
            </a:r>
            <a:r>
              <a:rPr lang="en-US" dirty="0" err="1" smtClean="0"/>
              <a:t>comfortible</a:t>
            </a:r>
            <a:r>
              <a:rPr lang="en-US" dirty="0" smtClean="0"/>
              <a:t> chair in our whole house.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will proofread and correct sentences with grammar and spelling errors.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932080" y="652110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Object Pronouns in Prepositional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and use object pronouns as objects in prepositional phrases.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Identify the prepositional phrase:</a:t>
            </a:r>
          </a:p>
          <a:p>
            <a:pPr lvl="1"/>
            <a:r>
              <a:rPr lang="en-US" dirty="0" smtClean="0"/>
              <a:t>An eagle soars above the mountains.</a:t>
            </a:r>
          </a:p>
          <a:p>
            <a:pPr lvl="1"/>
            <a:r>
              <a:rPr lang="en-US" dirty="0" smtClean="0"/>
              <a:t>A monkey crouches in the tree.</a:t>
            </a:r>
          </a:p>
          <a:p>
            <a:pPr lvl="1"/>
            <a:r>
              <a:rPr lang="en-US" dirty="0" smtClean="0"/>
              <a:t>A frog hops into the pond.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Object Pronouns in Prepositional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Object pronouns</a:t>
            </a:r>
            <a:r>
              <a:rPr lang="en-US" dirty="0" smtClean="0"/>
              <a:t>: pronouns which are the objects of prepositions. </a:t>
            </a:r>
            <a:r>
              <a:rPr lang="en-US" b="1" dirty="0" smtClean="0"/>
              <a:t>They follow the preposition.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</a:t>
            </a:r>
          </a:p>
          <a:p>
            <a:pPr lvl="1"/>
            <a:r>
              <a:rPr lang="en-US" dirty="0" smtClean="0"/>
              <a:t>y</a:t>
            </a:r>
            <a:r>
              <a:rPr lang="en-US" dirty="0" smtClean="0"/>
              <a:t>ou</a:t>
            </a:r>
          </a:p>
          <a:p>
            <a:pPr lvl="1"/>
            <a:r>
              <a:rPr lang="en-US" dirty="0" smtClean="0"/>
              <a:t>h</a:t>
            </a:r>
            <a:r>
              <a:rPr lang="en-US" dirty="0" smtClean="0"/>
              <a:t>im</a:t>
            </a:r>
          </a:p>
          <a:p>
            <a:pPr lvl="1"/>
            <a:r>
              <a:rPr lang="en-US" dirty="0" smtClean="0"/>
              <a:t>h</a:t>
            </a:r>
            <a:r>
              <a:rPr lang="en-US" dirty="0" smtClean="0"/>
              <a:t>er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t </a:t>
            </a:r>
          </a:p>
          <a:p>
            <a:pPr lvl="1"/>
            <a:r>
              <a:rPr lang="en-US" dirty="0" smtClean="0"/>
              <a:t>u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/>
              <a:t>them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Several of Sam’s animals friends were helpful to </a:t>
            </a:r>
            <a:r>
              <a:rPr lang="en-US" u="sng" dirty="0" smtClean="0"/>
              <a:t>him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4522" y="4290606"/>
            <a:ext cx="568947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dirty="0" smtClean="0"/>
              <a:t>: What are object pronouns?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: Which of the following contains an object pronoun?</a:t>
            </a:r>
          </a:p>
          <a:p>
            <a:r>
              <a:rPr lang="en-US" b="1" dirty="0" smtClean="0"/>
              <a:t>	a)</a:t>
            </a:r>
            <a:r>
              <a:rPr lang="en-US" dirty="0" smtClean="0"/>
              <a:t>  You ate spaghetti and meatballs.</a:t>
            </a:r>
          </a:p>
          <a:p>
            <a:r>
              <a:rPr lang="en-US" b="1" dirty="0" smtClean="0"/>
              <a:t>	</a:t>
            </a:r>
            <a:r>
              <a:rPr lang="en-US" b="1" dirty="0" err="1" smtClean="0"/>
              <a:t>b</a:t>
            </a:r>
            <a:r>
              <a:rPr lang="en-US" b="1" dirty="0" smtClean="0"/>
              <a:t>)  </a:t>
            </a:r>
            <a:r>
              <a:rPr lang="en-US" dirty="0" smtClean="0"/>
              <a:t>I ate spaghetti and meatballs with you.</a:t>
            </a:r>
          </a:p>
          <a:p>
            <a:r>
              <a:rPr lang="en-US" b="1" dirty="0" smtClean="0"/>
              <a:t>J</a:t>
            </a:r>
            <a:r>
              <a:rPr lang="en-US" dirty="0" smtClean="0"/>
              <a:t>:  How do you know?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Object Pronouns in Prepositional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Underline the preposition.</a:t>
            </a:r>
          </a:p>
          <a:p>
            <a:r>
              <a:rPr lang="en-US" dirty="0" smtClean="0"/>
              <a:t>Determine the object pronoun to be used.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 friends Rich and </a:t>
            </a:r>
            <a:r>
              <a:rPr lang="en-US" dirty="0" err="1" smtClean="0"/>
              <a:t>Zoila</a:t>
            </a:r>
            <a:r>
              <a:rPr lang="en-US" dirty="0" smtClean="0"/>
              <a:t> went on a survival hike with (I, me).</a:t>
            </a:r>
          </a:p>
          <a:p>
            <a:r>
              <a:rPr lang="en-US" dirty="0" smtClean="0"/>
              <a:t>I know that “me” is an object pronoun, so it must be “me”</a:t>
            </a:r>
          </a:p>
          <a:p>
            <a:r>
              <a:rPr lang="en-US" dirty="0" smtClean="0"/>
              <a:t>My friends Rich and </a:t>
            </a:r>
            <a:r>
              <a:rPr lang="en-US" dirty="0" err="1" smtClean="0"/>
              <a:t>Zoila</a:t>
            </a:r>
            <a:r>
              <a:rPr lang="en-US" dirty="0" smtClean="0"/>
              <a:t> went on a survival hike with </a:t>
            </a:r>
            <a:r>
              <a:rPr lang="en-US" u="sng" dirty="0" smtClean="0"/>
              <a:t>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steps did I use?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87284" y="3283785"/>
            <a:ext cx="7124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Object Pronouns in Prepositional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Underline the preposition.</a:t>
            </a:r>
          </a:p>
          <a:p>
            <a:r>
              <a:rPr lang="en-US" dirty="0" smtClean="0"/>
              <a:t>Determine the object pronoun to be used.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Zoila</a:t>
            </a:r>
            <a:r>
              <a:rPr lang="en-US" dirty="0" smtClean="0"/>
              <a:t> brought a compass with (she, her)</a:t>
            </a:r>
          </a:p>
          <a:p>
            <a:r>
              <a:rPr lang="en-US" dirty="0" smtClean="0"/>
              <a:t>What is the preposition?</a:t>
            </a:r>
          </a:p>
          <a:p>
            <a:r>
              <a:rPr lang="en-US" dirty="0" smtClean="0"/>
              <a:t>Which pronoun should be used?</a:t>
            </a:r>
          </a:p>
          <a:p>
            <a:r>
              <a:rPr lang="en-US" dirty="0" smtClean="0"/>
              <a:t>How do you know?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18261" y="2943015"/>
            <a:ext cx="68149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Object Pronouns in Prepositional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are object pronouns?</a:t>
            </a:r>
          </a:p>
          <a:p>
            <a:r>
              <a:rPr lang="en-US" dirty="0" smtClean="0"/>
              <a:t>Which pronoun should be used in this sentence:</a:t>
            </a:r>
          </a:p>
          <a:p>
            <a:r>
              <a:rPr lang="en-US" dirty="0" smtClean="0"/>
              <a:t>Because Rich forgot his water bottle, she lent one to </a:t>
            </a:r>
            <a:r>
              <a:rPr lang="en-US" u="sng" dirty="0" smtClean="0"/>
              <a:t>		</a:t>
            </a:r>
            <a:r>
              <a:rPr lang="en-US" dirty="0" smtClean="0"/>
              <a:t>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he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him</a:t>
            </a:r>
          </a:p>
          <a:p>
            <a:r>
              <a:rPr lang="en-US" dirty="0" smtClean="0"/>
              <a:t>What is one thing you learned about object pronouns?</a:t>
            </a:r>
          </a:p>
          <a:p>
            <a:pPr marL="914400" lvl="1" indent="-45720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two of (they, them) hiked swiftly.</a:t>
            </a:r>
          </a:p>
          <a:p>
            <a:r>
              <a:rPr lang="en-US" dirty="0" smtClean="0"/>
              <a:t>I rested at the two-mile mark, but (they, them) kept going.</a:t>
            </a:r>
          </a:p>
          <a:p>
            <a:r>
              <a:rPr lang="en-US" dirty="0" smtClean="0"/>
              <a:t>My mother reserved a campsite for (us, we).</a:t>
            </a:r>
          </a:p>
          <a:p>
            <a:r>
              <a:rPr lang="en-US" dirty="0" smtClean="0"/>
              <a:t>The dinner we prepared tasted good to (me, I)</a:t>
            </a:r>
          </a:p>
          <a:p>
            <a:r>
              <a:rPr lang="en-US" u="sng" dirty="0" smtClean="0"/>
              <a:t>Homework:</a:t>
            </a:r>
          </a:p>
          <a:p>
            <a:pPr lvl="1"/>
            <a:r>
              <a:rPr lang="en-US" dirty="0" smtClean="0"/>
              <a:t>Practice book pg. 392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242" y="653659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7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Transparency 6-23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714"/>
          <a:ext cx="8229600" cy="523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Word or</a:t>
                      </a:r>
                      <a:r>
                        <a:rPr lang="en-US" baseline="0" dirty="0" smtClean="0"/>
                        <a:t> 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Graphic Organizer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Explain why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 reasons supported by 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T-map</a:t>
                      </a:r>
                    </a:p>
                    <a:p>
                      <a:r>
                        <a:rPr lang="en-US" dirty="0" smtClean="0"/>
                        <a:t>Idea support 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Explain how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 steps</a:t>
                      </a:r>
                      <a:r>
                        <a:rPr lang="en-US" baseline="0" dirty="0" smtClean="0"/>
                        <a:t> and details for doing or making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Sequence chart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 details to create a picture in the reader’s mind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Compare and Contrast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 out similarities</a:t>
                      </a:r>
                      <a:r>
                        <a:rPr lang="en-US" baseline="0" dirty="0" smtClean="0"/>
                        <a:t> and differences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Venn</a:t>
                      </a:r>
                      <a:r>
                        <a:rPr lang="en-US" baseline="0" dirty="0" smtClean="0"/>
                        <a:t> diagram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Opinion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 thoughts or feelings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map</a:t>
                      </a:r>
                    </a:p>
                    <a:p>
                      <a:r>
                        <a:rPr lang="en-US" dirty="0" smtClean="0"/>
                        <a:t>T-map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Persuade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Summarize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1350" y="5918113"/>
            <a:ext cx="8704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Prompt</a:t>
            </a:r>
            <a:r>
              <a:rPr lang="en-US" dirty="0" smtClean="0"/>
              <a:t>:  Fall is coming and Sam has mixed feelings about it.  Review the part of </a:t>
            </a:r>
            <a:r>
              <a:rPr lang="en-US" i="1" dirty="0" smtClean="0"/>
              <a:t>My Side of the Mountain</a:t>
            </a:r>
            <a:r>
              <a:rPr lang="en-US" dirty="0" smtClean="0"/>
              <a:t> that begins on page 652 and ends with the first paragraph on page 655.  In your own words, write a summary of this part of the story.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82041" y="6472111"/>
            <a:ext cx="146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hlinkClick r:id="rId2" action="ppaction://hlinksldjump"/>
              </a:rPr>
              <a:t>Back to Day 1</a:t>
            </a:r>
            <a:endParaRPr lang="en-US" sz="1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43454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Segment 2 ( 659-665)</a:t>
            </a:r>
          </a:p>
          <a:p>
            <a:pPr lvl="1"/>
            <a:r>
              <a:rPr lang="en-US" dirty="0" smtClean="0"/>
              <a:t>Drawing Conclusions</a:t>
            </a:r>
          </a:p>
          <a:p>
            <a:pPr lvl="2"/>
            <a:r>
              <a:rPr lang="en-US" dirty="0" smtClean="0"/>
              <a:t>Practice book pg. 383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Comprehension Questions</a:t>
            </a:r>
            <a:endParaRPr lang="en-US" dirty="0" smtClean="0"/>
          </a:p>
          <a:p>
            <a:pPr lvl="1"/>
            <a:r>
              <a:rPr lang="en-US" dirty="0" smtClean="0"/>
              <a:t>Independent Practice</a:t>
            </a:r>
          </a:p>
          <a:p>
            <a:pPr lvl="2"/>
            <a:r>
              <a:rPr lang="en-US" dirty="0" smtClean="0"/>
              <a:t>Vocabulary ~ practice book pg. 382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Suffixes</a:t>
            </a:r>
          </a:p>
          <a:p>
            <a:pPr lvl="2"/>
            <a:r>
              <a:rPr lang="en-US" dirty="0" smtClean="0">
                <a:hlinkClick r:id="rId3" action="ppaction://hlinksldjump"/>
              </a:rPr>
              <a:t>Definitions</a:t>
            </a:r>
            <a:endParaRPr lang="en-US" dirty="0" smtClean="0"/>
          </a:p>
          <a:p>
            <a:pPr lvl="2"/>
            <a:r>
              <a:rPr lang="en-US" dirty="0" smtClean="0"/>
              <a:t>Practice book pg. 387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388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Writing on Demand</a:t>
            </a:r>
          </a:p>
          <a:p>
            <a:pPr lvl="2"/>
            <a:r>
              <a:rPr lang="en-US" dirty="0" smtClean="0"/>
              <a:t>Day 2 (671m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hlinkClick r:id="rId5" action="ppaction://hlinksldjump"/>
              </a:rPr>
              <a:t>Practice book pg. 395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86965" y="6443654"/>
            <a:ext cx="206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</a:t>
            </a:r>
            <a:r>
              <a:rPr lang="en-US" i="1" dirty="0" smtClean="0">
                <a:hlinkClick r:id="rId6" action="ppaction://hlinksldjump"/>
              </a:rPr>
              <a:t>Mountain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Comprehension Questions</a:t>
            </a:r>
            <a:br>
              <a:rPr lang="en-US" dirty="0" smtClean="0"/>
            </a:br>
            <a:r>
              <a:rPr lang="en-US" sz="3200" dirty="0" smtClean="0"/>
              <a:t>(Use TAPPLE strategies)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03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What does Sam’s solution for staying warm through the winter tell you about him? (RC 2.4)</a:t>
            </a:r>
          </a:p>
          <a:p>
            <a:r>
              <a:rPr lang="en-US" dirty="0" smtClean="0"/>
              <a:t>On page 665, Sam says that he has never experienced a “more real” Halloween night.  What do you think he means? (RC 2.4)</a:t>
            </a:r>
          </a:p>
          <a:p>
            <a:r>
              <a:rPr lang="en-US" dirty="0" smtClean="0"/>
              <a:t>How do you think Same feels about the wild woodland creatures that live around him?  Use details from the story to support your answer.  (RC 2.4)</a:t>
            </a:r>
          </a:p>
          <a:p>
            <a:r>
              <a:rPr lang="en-US" dirty="0" smtClean="0"/>
              <a:t>Compare Sam’s fictional woodland adventure with the real-life wilderness experiences of </a:t>
            </a:r>
            <a:r>
              <a:rPr lang="en-US" dirty="0" err="1" smtClean="0"/>
              <a:t>Michio</a:t>
            </a:r>
            <a:r>
              <a:rPr lang="en-US" dirty="0" smtClean="0"/>
              <a:t> Hoshino and </a:t>
            </a:r>
            <a:r>
              <a:rPr lang="en-US" dirty="0" err="1" smtClean="0"/>
              <a:t>Andreia</a:t>
            </a:r>
            <a:r>
              <a:rPr lang="en-US" dirty="0" smtClean="0"/>
              <a:t> Martins in this theme.  How are the different?  How are they alike? (RC 2.3; LRA 3.2)</a:t>
            </a:r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  </a:t>
            </a:r>
          </a:p>
          <a:p>
            <a:pPr lvl="1"/>
            <a:r>
              <a:rPr lang="en-US" dirty="0" smtClean="0"/>
              <a:t>Practice book page 384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5180" y="6490123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/>
              <a:t>Read Segment 1 (651-659)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Drawing conclusions</a:t>
            </a:r>
            <a:endParaRPr lang="en-US" dirty="0" smtClean="0"/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pre-test (671g)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Object pronouns</a:t>
            </a:r>
            <a:endParaRPr lang="en-US" dirty="0" smtClean="0"/>
          </a:p>
          <a:p>
            <a:pPr lvl="1"/>
            <a:r>
              <a:rPr lang="en-US" dirty="0" smtClean="0"/>
              <a:t>Writing on Demand</a:t>
            </a:r>
          </a:p>
          <a:p>
            <a:pPr lvl="2"/>
            <a:r>
              <a:rPr lang="en-US" dirty="0" smtClean="0">
                <a:hlinkClick r:id="rId6" action="ppaction://hlinksldjump"/>
              </a:rPr>
              <a:t>Day 1: Prompt Study (671m)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39150" y="6536592"/>
            <a:ext cx="1968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7" action="ppaction://hlinksldjump"/>
              </a:rPr>
              <a:t>Back to </a:t>
            </a:r>
            <a:r>
              <a:rPr lang="en-US" i="1" dirty="0" smtClean="0">
                <a:hlinkClick r:id="rId7" action="ppaction://hlinksldjump"/>
              </a:rPr>
              <a:t>Mountain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br>
              <a:rPr lang="en-US" dirty="0" smtClean="0"/>
            </a:br>
            <a:r>
              <a:rPr lang="en-US" sz="3200" dirty="0" smtClean="0"/>
              <a:t>Practice book pg. 387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Edible</a:t>
            </a:r>
            <a:r>
              <a:rPr lang="en-US" dirty="0" smtClean="0"/>
              <a:t>:  able to be eaten</a:t>
            </a:r>
          </a:p>
          <a:p>
            <a:r>
              <a:rPr lang="en-US" u="sng" dirty="0" smtClean="0"/>
              <a:t>Irresistible</a:t>
            </a:r>
            <a:r>
              <a:rPr lang="en-US" dirty="0" smtClean="0"/>
              <a:t>: not able to resist</a:t>
            </a:r>
          </a:p>
          <a:p>
            <a:r>
              <a:rPr lang="en-US" u="sng" dirty="0" smtClean="0"/>
              <a:t>Climbable</a:t>
            </a:r>
            <a:r>
              <a:rPr lang="en-US" dirty="0" smtClean="0"/>
              <a:t>: able to be climbed</a:t>
            </a:r>
          </a:p>
          <a:p>
            <a:r>
              <a:rPr lang="en-US" u="sng" dirty="0" smtClean="0"/>
              <a:t>Indestructible</a:t>
            </a:r>
            <a:r>
              <a:rPr lang="en-US" dirty="0" smtClean="0"/>
              <a:t>: not able to be destroyed</a:t>
            </a:r>
          </a:p>
          <a:p>
            <a:r>
              <a:rPr lang="en-US" u="sng" dirty="0" smtClean="0"/>
              <a:t>Defiant</a:t>
            </a:r>
            <a:r>
              <a:rPr lang="en-US" dirty="0" smtClean="0"/>
              <a:t>: characteristic of going against</a:t>
            </a:r>
          </a:p>
          <a:p>
            <a:r>
              <a:rPr lang="en-US" u="sng" dirty="0" smtClean="0"/>
              <a:t>Hesitant</a:t>
            </a:r>
            <a:r>
              <a:rPr lang="en-US" dirty="0" smtClean="0"/>
              <a:t>: characteristic of waiting/hesitating</a:t>
            </a:r>
          </a:p>
          <a:p>
            <a:r>
              <a:rPr lang="en-US" u="sng" dirty="0" smtClean="0"/>
              <a:t>Observant</a:t>
            </a:r>
            <a:r>
              <a:rPr lang="en-US" dirty="0" smtClean="0"/>
              <a:t>: attitude of observing</a:t>
            </a:r>
          </a:p>
          <a:p>
            <a:r>
              <a:rPr lang="en-US" u="sng" dirty="0" smtClean="0"/>
              <a:t>Tolerant</a:t>
            </a:r>
            <a:r>
              <a:rPr lang="en-US" dirty="0" smtClean="0"/>
              <a:t>:  attitude of acceptance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71477" y="6428165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Responding to a Prompt</a:t>
            </a:r>
            <a:br>
              <a:rPr lang="en-US" dirty="0" smtClean="0"/>
            </a:br>
            <a:r>
              <a:rPr lang="en-US" sz="3200" dirty="0" smtClean="0"/>
              <a:t>Practice book pg. 395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141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218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Setting</a:t>
                      </a:r>
                      <a:endParaRPr lang="en-US" dirty="0"/>
                    </a:p>
                  </a:txBody>
                  <a:tcPr/>
                </a:tc>
              </a:tr>
              <a:tr h="89600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835513"/>
          <a:ext cx="8229600" cy="27750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229600"/>
              </a:tblGrid>
              <a:tr h="7329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Plot Events</a:t>
                      </a:r>
                      <a:endParaRPr lang="en-US" dirty="0"/>
                    </a:p>
                  </a:txBody>
                  <a:tcPr/>
                </a:tc>
              </a:tr>
              <a:tr h="2042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1119" y="5657671"/>
            <a:ext cx="8175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Prompt</a:t>
            </a:r>
            <a:r>
              <a:rPr lang="en-US" dirty="0" smtClean="0"/>
              <a:t>: </a:t>
            </a:r>
            <a:r>
              <a:rPr lang="en-US" dirty="0" smtClean="0"/>
              <a:t>Fall is coming and Sam has mixed feelings about it.  Review the part of </a:t>
            </a:r>
            <a:r>
              <a:rPr lang="en-US" i="1" dirty="0" smtClean="0"/>
              <a:t>My Side of the Mountain</a:t>
            </a:r>
            <a:r>
              <a:rPr lang="en-US" dirty="0" smtClean="0"/>
              <a:t> that begins on page 652 and ends with the first paragraph on page 655.  In your own words, write a summary of this part of the story.</a:t>
            </a:r>
            <a:r>
              <a:rPr lang="en-US" dirty="0" smtClean="0"/>
              <a:t>  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22380" y="648866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 thinks most science-fiction movies is </a:t>
            </a:r>
            <a:r>
              <a:rPr lang="en-US" dirty="0" err="1" smtClean="0"/>
              <a:t>terribel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This old dictionary is most </a:t>
            </a:r>
            <a:r>
              <a:rPr lang="en-US" dirty="0" err="1"/>
              <a:t>v</a:t>
            </a:r>
            <a:r>
              <a:rPr lang="en-US" dirty="0" err="1" smtClean="0"/>
              <a:t>aluble</a:t>
            </a:r>
            <a:r>
              <a:rPr lang="en-US" dirty="0" smtClean="0"/>
              <a:t> than that biography of George Washington.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will proofread and correct sentences with grammar and spelling errors.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668777" y="6412675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Drawing Conclusions</a:t>
            </a:r>
          </a:p>
          <a:p>
            <a:pPr lvl="2"/>
            <a:r>
              <a:rPr lang="en-US" dirty="0" smtClean="0"/>
              <a:t>Practice Book pg. 385-386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</a:t>
            </a:r>
          </a:p>
          <a:p>
            <a:pPr lvl="2"/>
            <a:r>
              <a:rPr lang="en-US" dirty="0" smtClean="0"/>
              <a:t>Practice book pg. 389 (independent/homework)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Pronouns in Prepositional Phrases</a:t>
            </a:r>
            <a:endParaRPr lang="en-US" dirty="0" smtClean="0"/>
          </a:p>
          <a:p>
            <a:pPr lvl="1"/>
            <a:r>
              <a:rPr lang="en-US" dirty="0" smtClean="0"/>
              <a:t>Writing on Demand</a:t>
            </a:r>
          </a:p>
          <a:p>
            <a:pPr lvl="2"/>
            <a:r>
              <a:rPr lang="en-US" dirty="0" smtClean="0"/>
              <a:t>Day 3: Improving Writing (671n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7711" y="6428165"/>
            <a:ext cx="206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</a:t>
            </a:r>
            <a:r>
              <a:rPr lang="en-US" i="1" dirty="0" smtClean="0">
                <a:hlinkClick r:id="rId4" action="ppaction://hlinksldjump"/>
              </a:rPr>
              <a:t>Mountain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Angela’s sweater is warm colorful, and </a:t>
            </a:r>
            <a:r>
              <a:rPr lang="en-US" dirty="0" err="1" smtClean="0"/>
              <a:t>fashionabel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Rock climbing has been a </a:t>
            </a:r>
            <a:r>
              <a:rPr lang="en-US" dirty="0" err="1" smtClean="0"/>
              <a:t>remarkible</a:t>
            </a:r>
            <a:r>
              <a:rPr lang="en-US" dirty="0" smtClean="0"/>
              <a:t> experience for Juan and I.</a:t>
            </a:r>
          </a:p>
          <a:p>
            <a:endParaRPr lang="en-US" dirty="0" smtClean="0"/>
          </a:p>
          <a:p>
            <a:r>
              <a:rPr lang="en-US" dirty="0" smtClean="0"/>
              <a:t>I watch as the </a:t>
            </a:r>
            <a:r>
              <a:rPr lang="en-US" dirty="0" err="1" smtClean="0"/>
              <a:t>servent</a:t>
            </a:r>
            <a:r>
              <a:rPr lang="en-US" dirty="0" smtClean="0"/>
              <a:t> pour ice water for each of the guests.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will proofread and correct sentences with grammar and spelling errors.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204123" y="652110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Pronouns in Prepositional Phrases with Compound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use pronouns as part of the compound object of a prepositional phrase.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Which pronoun should be used?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(She, Her) also brought water bottles.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My friends Rich and </a:t>
            </a:r>
            <a:r>
              <a:rPr lang="en-US" dirty="0" err="1" smtClean="0"/>
              <a:t>Zoila</a:t>
            </a:r>
            <a:r>
              <a:rPr lang="en-US" dirty="0" smtClean="0"/>
              <a:t> went on a survival hike with (us, we).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Pronouns in Prepositional Phrases with Compound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Compound objects</a:t>
            </a:r>
            <a:r>
              <a:rPr lang="en-US" dirty="0" smtClean="0"/>
              <a:t>: are made up of two or more simple objects; one or more of them may me an object pronoun.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My cousin built a tree house for </a:t>
            </a:r>
            <a:r>
              <a:rPr lang="en-US" u="sng" dirty="0" smtClean="0"/>
              <a:t>Neil and 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5025" y="3817839"/>
            <a:ext cx="40417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dirty="0" smtClean="0"/>
              <a:t>: What are compound objects?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: Which of the following contains a compound object?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a)</a:t>
            </a:r>
            <a:r>
              <a:rPr lang="en-US" dirty="0" smtClean="0"/>
              <a:t>  Neil shares his field glasses with my cousin and me.</a:t>
            </a:r>
          </a:p>
          <a:p>
            <a:r>
              <a:rPr lang="en-US" dirty="0" smtClean="0"/>
              <a:t>	</a:t>
            </a:r>
            <a:r>
              <a:rPr lang="en-US" b="1" dirty="0" err="1" smtClean="0"/>
              <a:t>b</a:t>
            </a:r>
            <a:r>
              <a:rPr lang="en-US" b="1" dirty="0" smtClean="0"/>
              <a:t>)</a:t>
            </a:r>
            <a:r>
              <a:rPr lang="en-US" dirty="0" smtClean="0"/>
              <a:t>  Neil shares his field glasses with me.</a:t>
            </a:r>
          </a:p>
          <a:p>
            <a:r>
              <a:rPr lang="en-US" b="1" dirty="0" smtClean="0"/>
              <a:t>J:</a:t>
            </a:r>
            <a:r>
              <a:rPr lang="en-US" dirty="0" smtClean="0"/>
              <a:t>  How do you know? </a:t>
            </a:r>
            <a:endParaRPr lang="en-US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Pronouns in Prepositional Phrases with Compound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the preposition.</a:t>
            </a:r>
          </a:p>
          <a:p>
            <a:r>
              <a:rPr lang="en-US" dirty="0" smtClean="0"/>
              <a:t>Determine </a:t>
            </a:r>
            <a:r>
              <a:rPr lang="en-US" dirty="0" smtClean="0"/>
              <a:t>if the sentence has a compound subject, or compound</a:t>
            </a:r>
            <a:r>
              <a:rPr lang="en-US" dirty="0" smtClean="0"/>
              <a:t> object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Remember object pronouns are used following prepositions.</a:t>
            </a:r>
          </a:p>
          <a:p>
            <a:r>
              <a:rPr lang="en-US" b="1" dirty="0" smtClean="0"/>
              <a:t>Tip</a:t>
            </a:r>
            <a:r>
              <a:rPr lang="en-US" dirty="0" smtClean="0"/>
              <a:t>:  Cover the noun in the compound object and read the sentence with just the pronoun.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tree house is the perfect spot for my cousin and (we, us).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Preposition: for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Compound object: cousin and (we, us)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Object pronoun: us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If I cover “my cousin and,” then “us” sounds correct.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Pronouns in Prepositional Phrases with Compound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will use pronouns as part of the compound object </a:t>
            </a:r>
            <a:r>
              <a:rPr lang="en-US" dirty="0" smtClean="0"/>
              <a:t>Identify the preposition.</a:t>
            </a:r>
            <a:endParaRPr lang="en-US" dirty="0" smtClean="0"/>
          </a:p>
          <a:p>
            <a:r>
              <a:rPr lang="en-US" dirty="0" smtClean="0"/>
              <a:t>Determine if the sentence has a compound subject, or compound object.</a:t>
            </a:r>
            <a:endParaRPr lang="en-US" dirty="0" smtClean="0"/>
          </a:p>
          <a:p>
            <a:r>
              <a:rPr lang="en-US" dirty="0" smtClean="0"/>
              <a:t>Determine which pronoun should be used.</a:t>
            </a:r>
          </a:p>
          <a:p>
            <a:pPr lvl="1"/>
            <a:r>
              <a:rPr lang="en-US" dirty="0" smtClean="0"/>
              <a:t>Remember object pronouns are used following prepositions.</a:t>
            </a:r>
          </a:p>
          <a:p>
            <a:r>
              <a:rPr lang="en-US" b="1" dirty="0" smtClean="0"/>
              <a:t>Tip</a:t>
            </a:r>
            <a:r>
              <a:rPr lang="en-US" dirty="0" smtClean="0"/>
              <a:t>:  Cover the noun in the compound object and read the sentence with just the pronoun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Neil and (I, me) are experienced bird watchers.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No prepositions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Compound</a:t>
            </a:r>
            <a:r>
              <a:rPr lang="en-US" dirty="0" smtClean="0"/>
              <a:t> subject: Neil and (I, me)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Since it is not an object, I will try “I”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If I cover </a:t>
            </a:r>
            <a:r>
              <a:rPr lang="en-US" dirty="0" smtClean="0"/>
              <a:t>“Neil </a:t>
            </a:r>
            <a:r>
              <a:rPr lang="en-US" dirty="0" smtClean="0"/>
              <a:t>and,” then </a:t>
            </a:r>
            <a:r>
              <a:rPr lang="en-US" dirty="0" smtClean="0"/>
              <a:t>“I” </a:t>
            </a:r>
            <a:r>
              <a:rPr lang="en-US" dirty="0" smtClean="0"/>
              <a:t>sounds correct.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Pronouns in Prepositional Phrases with Compound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Identify </a:t>
            </a:r>
            <a:r>
              <a:rPr lang="en-US" dirty="0" smtClean="0"/>
              <a:t>the preposition.</a:t>
            </a:r>
            <a:endParaRPr lang="en-US" dirty="0" smtClean="0"/>
          </a:p>
          <a:p>
            <a:r>
              <a:rPr lang="en-US" dirty="0" smtClean="0"/>
              <a:t>Determine if the sentence has a compound subject, or compound object.</a:t>
            </a:r>
            <a:endParaRPr lang="en-US" dirty="0" smtClean="0"/>
          </a:p>
          <a:p>
            <a:r>
              <a:rPr lang="en-US" dirty="0" smtClean="0"/>
              <a:t>Determine which pronoun should be used.</a:t>
            </a:r>
          </a:p>
          <a:p>
            <a:pPr lvl="1"/>
            <a:r>
              <a:rPr lang="en-US" dirty="0" smtClean="0"/>
              <a:t>Remember object pronouns are used following prepositions.</a:t>
            </a:r>
          </a:p>
          <a:p>
            <a:r>
              <a:rPr lang="en-US" b="1" dirty="0" smtClean="0"/>
              <a:t>Tip</a:t>
            </a:r>
            <a:r>
              <a:rPr lang="en-US" dirty="0" smtClean="0"/>
              <a:t>:  Cover the noun in the compound object and read the sentence with just the pronoun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She watches birds with Neil and (I, me)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Preposition: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Is this a compound subject, or compound object?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Which pronoun should be used.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Cover the noun and read just the pronoun in the sentence.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define new words.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/>
              <a:t>c</a:t>
            </a:r>
            <a:r>
              <a:rPr lang="en-US" u="sng" dirty="0" smtClean="0"/>
              <a:t>ache</a:t>
            </a:r>
            <a:r>
              <a:rPr lang="en-US" dirty="0" smtClean="0"/>
              <a:t>:  a hidden store of goods</a:t>
            </a:r>
            <a:endParaRPr lang="en-US" u="sng" dirty="0" smtClean="0"/>
          </a:p>
          <a:p>
            <a:r>
              <a:rPr lang="en-US" u="sng" dirty="0"/>
              <a:t>f</a:t>
            </a:r>
            <a:r>
              <a:rPr lang="en-US" u="sng" dirty="0" smtClean="0"/>
              <a:t>ashion</a:t>
            </a:r>
            <a:r>
              <a:rPr lang="en-US" dirty="0" smtClean="0"/>
              <a:t>:  to make into a particular form</a:t>
            </a:r>
            <a:endParaRPr lang="en-US" u="sng" dirty="0" smtClean="0"/>
          </a:p>
          <a:p>
            <a:r>
              <a:rPr lang="en-US" u="sng" dirty="0"/>
              <a:t>h</a:t>
            </a:r>
            <a:r>
              <a:rPr lang="en-US" u="sng" dirty="0" smtClean="0"/>
              <a:t>arsh</a:t>
            </a:r>
            <a:r>
              <a:rPr lang="en-US" dirty="0" smtClean="0"/>
              <a:t>:  cruel and severe</a:t>
            </a:r>
            <a:endParaRPr lang="en-US" u="sng" dirty="0" smtClean="0"/>
          </a:p>
          <a:p>
            <a:r>
              <a:rPr lang="en-US" u="sng" dirty="0"/>
              <a:t>h</a:t>
            </a:r>
            <a:r>
              <a:rPr lang="en-US" u="sng" dirty="0" smtClean="0"/>
              <a:t>arvesting</a:t>
            </a:r>
            <a:r>
              <a:rPr lang="en-US" dirty="0" smtClean="0"/>
              <a:t>:  gathering plant parts to be eaten later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m</a:t>
            </a:r>
            <a:r>
              <a:rPr lang="en-US" u="sng" dirty="0" smtClean="0"/>
              <a:t>igration</a:t>
            </a:r>
            <a:r>
              <a:rPr lang="en-US" dirty="0" smtClean="0"/>
              <a:t>:  a mass movement of an animal group to a different habitat, usually in search of food</a:t>
            </a:r>
            <a:endParaRPr lang="en-US" u="sng" dirty="0" smtClean="0"/>
          </a:p>
          <a:p>
            <a:r>
              <a:rPr lang="en-US" u="sng" dirty="0"/>
              <a:t>s</a:t>
            </a:r>
            <a:r>
              <a:rPr lang="en-US" u="sng" dirty="0" smtClean="0"/>
              <a:t>torehouse</a:t>
            </a:r>
            <a:r>
              <a:rPr lang="en-US" dirty="0" smtClean="0"/>
              <a:t>:  a place where supplies are stored for future use</a:t>
            </a:r>
            <a:endParaRPr lang="en-US" u="sng" dirty="0" smtClean="0"/>
          </a:p>
          <a:p>
            <a:r>
              <a:rPr lang="en-US" u="sng" dirty="0"/>
              <a:t>s</a:t>
            </a:r>
            <a:r>
              <a:rPr lang="en-US" u="sng" dirty="0" smtClean="0"/>
              <a:t>urvival</a:t>
            </a:r>
            <a:r>
              <a:rPr lang="en-US" dirty="0" smtClean="0"/>
              <a:t>: the preservation of one’s life; the continuing of life</a:t>
            </a:r>
            <a:endParaRPr lang="en-US" u="sng" dirty="0"/>
          </a:p>
        </p:txBody>
      </p:sp>
      <p:pic>
        <p:nvPicPr>
          <p:cNvPr id="7" name="Picture 6" descr="Screen shot 2011-02-23 at 2.10.0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5402" y="2174875"/>
            <a:ext cx="3073400" cy="2374900"/>
          </a:xfrm>
          <a:prstGeom prst="rect">
            <a:avLst/>
          </a:prstGeom>
        </p:spPr>
      </p:pic>
      <p:pic>
        <p:nvPicPr>
          <p:cNvPr id="8" name="Picture 7" descr="Screen shot 2011-02-23 at 2.27.5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488" y="2174875"/>
            <a:ext cx="3136900" cy="2374900"/>
          </a:xfrm>
          <a:prstGeom prst="rect">
            <a:avLst/>
          </a:prstGeom>
        </p:spPr>
      </p:pic>
      <p:pic>
        <p:nvPicPr>
          <p:cNvPr id="9" name="Picture 8" descr="Screen shot 2011-02-23 at 2.29.06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2541" y="2174875"/>
            <a:ext cx="3196261" cy="2453346"/>
          </a:xfrm>
          <a:prstGeom prst="rect">
            <a:avLst/>
          </a:prstGeom>
        </p:spPr>
      </p:pic>
      <p:pic>
        <p:nvPicPr>
          <p:cNvPr id="10" name="Picture 9" descr="Screen shot 2011-02-23 at 2.29.30 P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7389" y="2308225"/>
            <a:ext cx="3810000" cy="2345765"/>
          </a:xfrm>
          <a:prstGeom prst="rect">
            <a:avLst/>
          </a:prstGeom>
        </p:spPr>
      </p:pic>
      <p:pic>
        <p:nvPicPr>
          <p:cNvPr id="11" name="Picture 10" descr="Screen shot 2011-02-23 at 2.31.13 P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2882" y="2240621"/>
            <a:ext cx="3489110" cy="3111016"/>
          </a:xfrm>
          <a:prstGeom prst="rect">
            <a:avLst/>
          </a:prstGeom>
        </p:spPr>
      </p:pic>
      <p:pic>
        <p:nvPicPr>
          <p:cNvPr id="12" name="Picture 11" descr="Screen shot 2011-02-23 at 2.32.28 PM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2882" y="2240620"/>
            <a:ext cx="3489110" cy="3111017"/>
          </a:xfrm>
          <a:prstGeom prst="rect">
            <a:avLst/>
          </a:prstGeom>
        </p:spPr>
      </p:pic>
      <p:pic>
        <p:nvPicPr>
          <p:cNvPr id="13" name="Picture 12" descr="Screen shot 2011-02-23 at 2.33.04 PM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9808" y="2240621"/>
            <a:ext cx="2785561" cy="371918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LC 1.1 Pronouns in Prepositional Phrases with Compound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compound objects?</a:t>
            </a:r>
          </a:p>
          <a:p>
            <a:r>
              <a:rPr lang="en-US" dirty="0" smtClean="0"/>
              <a:t>She even lent her guidebook to </a:t>
            </a:r>
            <a:r>
              <a:rPr lang="en-US" u="sng" dirty="0" smtClean="0"/>
              <a:t>			</a:t>
            </a:r>
            <a:r>
              <a:rPr lang="en-US" dirty="0" smtClean="0"/>
              <a:t>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h</a:t>
            </a:r>
            <a:r>
              <a:rPr lang="en-US" dirty="0" smtClean="0"/>
              <a:t>e and I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h</a:t>
            </a:r>
            <a:r>
              <a:rPr lang="en-US" dirty="0" smtClean="0"/>
              <a:t>im and me</a:t>
            </a:r>
          </a:p>
          <a:p>
            <a:r>
              <a:rPr lang="en-US" dirty="0" smtClean="0"/>
              <a:t>What is one thing you learned about compound objects?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Practice book page 393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65757" y="6459144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“Robin Hughes: Wildlife Doctor” (668-671)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390 (independent)</a:t>
            </a:r>
          </a:p>
          <a:p>
            <a:pPr lvl="1"/>
            <a:r>
              <a:rPr lang="en-US" dirty="0" smtClean="0"/>
              <a:t>Dictionary</a:t>
            </a:r>
          </a:p>
          <a:p>
            <a:pPr lvl="2"/>
            <a:r>
              <a:rPr lang="en-US" dirty="0" smtClean="0">
                <a:hlinkClick r:id="rId2" action="ppaction://hlinksldjump"/>
              </a:rPr>
              <a:t>Transparency 6-19</a:t>
            </a:r>
            <a:r>
              <a:rPr lang="en-US" dirty="0" smtClean="0"/>
              <a:t>	</a:t>
            </a:r>
            <a:endParaRPr lang="en-US" dirty="0" smtClean="0"/>
          </a:p>
          <a:p>
            <a:pPr lvl="2"/>
            <a:r>
              <a:rPr lang="en-US" dirty="0" smtClean="0"/>
              <a:t>Practice book pg. 391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Writing on Demand</a:t>
            </a:r>
          </a:p>
          <a:p>
            <a:pPr lvl="2"/>
            <a:r>
              <a:rPr lang="en-US" dirty="0" smtClean="0"/>
              <a:t>Day 4 (671n)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7569" y="6443654"/>
            <a:ext cx="206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</a:t>
            </a:r>
            <a:r>
              <a:rPr lang="en-US" i="1" dirty="0" smtClean="0">
                <a:hlinkClick r:id="rId4" action="ppaction://hlinksldjump"/>
              </a:rPr>
              <a:t>Mountain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Dictionary: Idioms and Run-On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</a:t>
            </a:r>
            <a:r>
              <a:rPr lang="en-US" b="1" dirty="0" smtClean="0"/>
              <a:t>ime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. </a:t>
            </a:r>
            <a:r>
              <a:rPr lang="en-US" dirty="0" smtClean="0"/>
              <a:t>A continuous succession in which events occur from the past through the present to the future. –</a:t>
            </a:r>
            <a:r>
              <a:rPr lang="en-US" b="1" dirty="0" smtClean="0"/>
              <a:t>idioms, for the time being.</a:t>
            </a:r>
            <a:r>
              <a:rPr lang="en-US" dirty="0" smtClean="0"/>
              <a:t> Temporarily. </a:t>
            </a:r>
            <a:r>
              <a:rPr lang="en-US" b="1" dirty="0" smtClean="0"/>
              <a:t>f</a:t>
            </a:r>
            <a:r>
              <a:rPr lang="en-US" b="1" dirty="0" smtClean="0"/>
              <a:t>rom time to time</a:t>
            </a:r>
            <a:r>
              <a:rPr lang="en-US" dirty="0" smtClean="0"/>
              <a:t>. Once in a while.</a:t>
            </a:r>
          </a:p>
          <a:p>
            <a:r>
              <a:rPr lang="en-US" b="1" dirty="0" smtClean="0"/>
              <a:t>lonely</a:t>
            </a:r>
            <a:r>
              <a:rPr lang="en-US" dirty="0" smtClean="0"/>
              <a:t> </a:t>
            </a:r>
            <a:r>
              <a:rPr lang="en-US" i="1" dirty="0" smtClean="0"/>
              <a:t>adj. </a:t>
            </a:r>
            <a:r>
              <a:rPr lang="en-US" dirty="0" smtClean="0"/>
              <a:t>Without companions; alone. –</a:t>
            </a:r>
            <a:r>
              <a:rPr lang="en-US" b="1" dirty="0" smtClean="0"/>
              <a:t>loneliness </a:t>
            </a:r>
            <a:r>
              <a:rPr lang="en-US" i="1" dirty="0" err="1" smtClean="0"/>
              <a:t>n</a:t>
            </a:r>
            <a:r>
              <a:rPr lang="en-US" i="1" dirty="0" smtClean="0"/>
              <a:t>.</a:t>
            </a:r>
          </a:p>
          <a:p>
            <a:r>
              <a:rPr lang="en-US" b="1" dirty="0" smtClean="0"/>
              <a:t>h</a:t>
            </a:r>
            <a:r>
              <a:rPr lang="en-US" b="1" dirty="0" smtClean="0"/>
              <a:t>ome </a:t>
            </a:r>
            <a:r>
              <a:rPr lang="en-US" i="1" dirty="0" err="1" smtClean="0"/>
              <a:t>n</a:t>
            </a:r>
            <a:r>
              <a:rPr lang="en-US" i="1" dirty="0" smtClean="0"/>
              <a:t>. </a:t>
            </a:r>
            <a:r>
              <a:rPr lang="en-US" dirty="0" smtClean="0"/>
              <a:t> A place where one lives; residence –</a:t>
            </a:r>
            <a:r>
              <a:rPr lang="en-US" b="1" dirty="0" smtClean="0"/>
              <a:t>idioms</a:t>
            </a:r>
            <a:r>
              <a:rPr lang="en-US" b="1" i="1" dirty="0" smtClean="0"/>
              <a:t>. </a:t>
            </a:r>
            <a:r>
              <a:rPr lang="en-US" b="1" dirty="0" smtClean="0"/>
              <a:t>at home. </a:t>
            </a:r>
            <a:r>
              <a:rPr lang="en-US" dirty="0" smtClean="0"/>
              <a:t>Comfortable and relaxed. </a:t>
            </a:r>
            <a:r>
              <a:rPr lang="en-US" b="1" dirty="0" smtClean="0"/>
              <a:t>h</a:t>
            </a:r>
            <a:r>
              <a:rPr lang="en-US" b="1" dirty="0" smtClean="0"/>
              <a:t>ome free</a:t>
            </a:r>
            <a:r>
              <a:rPr lang="en-US" dirty="0" smtClean="0"/>
              <a:t>.  Free of tension and stress.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30730" y="6490123"/>
            <a:ext cx="1018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" action="ppaction://hlinkshowjump?jump=nextslide"/>
              </a:rPr>
              <a:t>Practice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Dictionary: Idioms and Run-on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 </a:t>
            </a:r>
            <a:r>
              <a:rPr lang="en-US" u="sng" dirty="0" smtClean="0"/>
              <a:t>bent over backward</a:t>
            </a:r>
            <a:r>
              <a:rPr lang="en-US" dirty="0" smtClean="0"/>
              <a:t> to make Halloween a fun night.</a:t>
            </a:r>
          </a:p>
          <a:p>
            <a:r>
              <a:rPr lang="en-US" u="sng" dirty="0" smtClean="0"/>
              <a:t>Suddenly</a:t>
            </a:r>
            <a:r>
              <a:rPr lang="en-US" dirty="0" smtClean="0"/>
              <a:t> I was terrible </a:t>
            </a:r>
            <a:r>
              <a:rPr lang="en-US" u="sng" dirty="0" smtClean="0"/>
              <a:t>lonely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the gather </a:t>
            </a:r>
            <a:r>
              <a:rPr lang="en-US" u="sng" dirty="0" smtClean="0"/>
              <a:t>darkness</a:t>
            </a:r>
            <a:r>
              <a:rPr lang="en-US" dirty="0" smtClean="0"/>
              <a:t> I saw movement.</a:t>
            </a:r>
          </a:p>
          <a:p>
            <a:r>
              <a:rPr lang="en-US" dirty="0" smtClean="0"/>
              <a:t>The raccoon gave the others a </a:t>
            </a:r>
            <a:r>
              <a:rPr lang="en-US" u="sng" dirty="0" smtClean="0"/>
              <a:t>dirty look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few guests dashed </a:t>
            </a:r>
            <a:r>
              <a:rPr lang="en-US" u="sng" dirty="0" smtClean="0"/>
              <a:t>bashfully</a:t>
            </a:r>
            <a:r>
              <a:rPr lang="en-US" dirty="0" smtClean="0"/>
              <a:t> into the ground cover.</a:t>
            </a:r>
          </a:p>
          <a:p>
            <a:r>
              <a:rPr lang="en-US" dirty="0" smtClean="0"/>
              <a:t>I reached in around the deer flap to stroke her back to </a:t>
            </a:r>
            <a:r>
              <a:rPr lang="en-US" u="sng" dirty="0" smtClean="0"/>
              <a:t>calmness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“I’ll </a:t>
            </a:r>
            <a:r>
              <a:rPr lang="en-US" u="sng" dirty="0" smtClean="0"/>
              <a:t>take you at your word</a:t>
            </a:r>
            <a:r>
              <a:rPr lang="en-US" dirty="0" smtClean="0"/>
              <a:t>,” I said happily.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1850" y="6459144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 err="1" smtClean="0"/>
              <a:t>Dorla</a:t>
            </a:r>
            <a:r>
              <a:rPr lang="en-US" dirty="0" smtClean="0"/>
              <a:t> and I, the confusion about our names is </a:t>
            </a:r>
            <a:r>
              <a:rPr lang="en-US" dirty="0" err="1" smtClean="0"/>
              <a:t>laffable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can be </a:t>
            </a:r>
            <a:r>
              <a:rPr lang="en-US" dirty="0" err="1" smtClean="0"/>
              <a:t>abcent</a:t>
            </a:r>
            <a:r>
              <a:rPr lang="en-US" dirty="0" smtClean="0"/>
              <a:t> from school if we are sick, have a doctor’s appointment or take part in a field trip.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will proofread and correct sentences with grammar and spelling errors.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25011" y="652110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 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</a:t>
            </a:r>
            <a:r>
              <a:rPr lang="en-US" u="sng" dirty="0" err="1" smtClean="0"/>
              <a:t>Languag</a:t>
            </a:r>
            <a:endParaRPr lang="en-US" u="sng" dirty="0" smtClean="0"/>
          </a:p>
          <a:p>
            <a:pPr lvl="1"/>
            <a:r>
              <a:rPr lang="en-US" dirty="0" smtClean="0"/>
              <a:t>Practice book pg. 394</a:t>
            </a:r>
          </a:p>
          <a:p>
            <a:pPr lvl="1"/>
            <a:r>
              <a:rPr lang="en-US" dirty="0" smtClean="0"/>
              <a:t>Writing on Demand</a:t>
            </a:r>
          </a:p>
          <a:p>
            <a:pPr lvl="2"/>
            <a:r>
              <a:rPr lang="en-US" dirty="0" smtClean="0"/>
              <a:t>Day 5 (671n)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86965" y="6443654"/>
            <a:ext cx="206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</a:t>
            </a:r>
            <a:r>
              <a:rPr lang="en-US" i="1" dirty="0" smtClean="0">
                <a:hlinkClick r:id="rId2" action="ppaction://hlinksldjump"/>
              </a:rPr>
              <a:t>Mountain 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insert words where they best fit the context.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cache</a:t>
            </a:r>
          </a:p>
          <a:p>
            <a:r>
              <a:rPr lang="en-US" sz="2000" dirty="0"/>
              <a:t>f</a:t>
            </a:r>
            <a:r>
              <a:rPr lang="en-US" sz="2000" dirty="0" smtClean="0"/>
              <a:t>ashion</a:t>
            </a:r>
          </a:p>
          <a:p>
            <a:r>
              <a:rPr lang="en-US" sz="2000" dirty="0"/>
              <a:t>h</a:t>
            </a:r>
            <a:r>
              <a:rPr lang="en-US" sz="2000" dirty="0" smtClean="0"/>
              <a:t>arsh</a:t>
            </a:r>
          </a:p>
          <a:p>
            <a:r>
              <a:rPr lang="en-US" sz="2000" dirty="0"/>
              <a:t>h</a:t>
            </a:r>
            <a:r>
              <a:rPr lang="en-US" sz="2000" dirty="0" smtClean="0"/>
              <a:t>arvesting</a:t>
            </a:r>
          </a:p>
          <a:p>
            <a:r>
              <a:rPr lang="en-US" sz="2000" dirty="0"/>
              <a:t>m</a:t>
            </a:r>
            <a:r>
              <a:rPr lang="en-US" sz="2000" dirty="0" smtClean="0"/>
              <a:t>igration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torehouse</a:t>
            </a:r>
          </a:p>
          <a:p>
            <a:r>
              <a:rPr lang="en-US" sz="2000" dirty="0" smtClean="0"/>
              <a:t>survival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51938" y="652110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45071" y="272118"/>
            <a:ext cx="51964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Friday, October 12</a:t>
            </a:r>
          </a:p>
          <a:p>
            <a:r>
              <a:rPr lang="en-US" dirty="0" smtClean="0"/>
              <a:t>	Today is my first day at the mountain lake.  I came up here on Tuesday with my parents, who stayed a few days to watch the fall bird </a:t>
            </a:r>
            <a:r>
              <a:rPr lang="en-US" u="sng" dirty="0" smtClean="0"/>
              <a:t>migration</a:t>
            </a:r>
            <a:r>
              <a:rPr lang="en-US" dirty="0" smtClean="0"/>
              <a:t>.  Now most of the birds have headed south to their winter homes, and my parents have said goodbye.</a:t>
            </a:r>
          </a:p>
          <a:p>
            <a:r>
              <a:rPr lang="en-US" dirty="0" smtClean="0"/>
              <a:t>	By myself at last, I am anxious to try out the </a:t>
            </a:r>
            <a:r>
              <a:rPr lang="en-US" u="sng" dirty="0" smtClean="0"/>
              <a:t>survival</a:t>
            </a:r>
            <a:r>
              <a:rPr lang="en-US" dirty="0" smtClean="0"/>
              <a:t> skills I learned this past summer at camp.  First thing tomorrow, I’m going to set up a </a:t>
            </a:r>
            <a:r>
              <a:rPr lang="en-US" u="sng" dirty="0" smtClean="0"/>
              <a:t>storehouse</a:t>
            </a:r>
            <a:r>
              <a:rPr lang="en-US" dirty="0" smtClean="0"/>
              <a:t>, where I can keep the food I’ll need this winter.  I think I’ll </a:t>
            </a:r>
            <a:r>
              <a:rPr lang="en-US" u="sng" dirty="0" smtClean="0"/>
              <a:t>fashion</a:t>
            </a:r>
            <a:r>
              <a:rPr lang="en-US" dirty="0" smtClean="0"/>
              <a:t> the storage area out of rocks, and seal the cracks with mud.  I’ll also need to find a cave or hollow log nearby to use as a </a:t>
            </a:r>
            <a:r>
              <a:rPr lang="en-US" u="sng" dirty="0" smtClean="0"/>
              <a:t>cache</a:t>
            </a:r>
            <a:r>
              <a:rPr lang="en-US" dirty="0" smtClean="0"/>
              <a:t> for extra food, just in case my main supply gets raided by animals.</a:t>
            </a:r>
          </a:p>
          <a:p>
            <a:r>
              <a:rPr lang="en-US" dirty="0" smtClean="0"/>
              <a:t>	Once those two areas are ready, I can begin </a:t>
            </a:r>
            <a:r>
              <a:rPr lang="en-US" u="sng" dirty="0" smtClean="0"/>
              <a:t>harvesting</a:t>
            </a:r>
            <a:r>
              <a:rPr lang="en-US" dirty="0" smtClean="0"/>
              <a:t> roots and berries.  With luck I’ll be able to put together enough supplies to last through the </a:t>
            </a:r>
            <a:r>
              <a:rPr lang="en-US" u="sng" dirty="0" smtClean="0"/>
              <a:t>harsh</a:t>
            </a:r>
            <a:r>
              <a:rPr lang="en-US" dirty="0" smtClean="0"/>
              <a:t> winter months, when food is much harder to find.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14111" y="1179174"/>
            <a:ext cx="920069" cy="2559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45071" y="2578634"/>
            <a:ext cx="907111" cy="16845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45071" y="3109910"/>
            <a:ext cx="1244038" cy="1943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013" y="3304280"/>
            <a:ext cx="790482" cy="27211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02297" y="4211337"/>
            <a:ext cx="686812" cy="18141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758030" y="5014730"/>
            <a:ext cx="1088533" cy="233244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89109" y="5558965"/>
            <a:ext cx="622019" cy="194369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2.4 Drawing 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use facts and details to draw conclusions about ideas not directly stated in the text.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 character in a story is shaking and hiding under his bed.</a:t>
            </a:r>
          </a:p>
          <a:p>
            <a:r>
              <a:rPr lang="en-US" dirty="0" smtClean="0"/>
              <a:t>What can you conclude the character is feeling?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2.4 Drawing 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Facts</a:t>
            </a:r>
            <a:r>
              <a:rPr lang="en-US" dirty="0" smtClean="0"/>
              <a:t>:  information that can be proven true</a:t>
            </a:r>
          </a:p>
          <a:p>
            <a:r>
              <a:rPr lang="en-US" u="sng" dirty="0" smtClean="0"/>
              <a:t>Details</a:t>
            </a:r>
            <a:r>
              <a:rPr lang="en-US" dirty="0" smtClean="0"/>
              <a:t>: information given by the author about the plot and characters</a:t>
            </a:r>
          </a:p>
          <a:p>
            <a:r>
              <a:rPr lang="en-US" u="sng" dirty="0" smtClean="0"/>
              <a:t>Conclusions</a:t>
            </a:r>
            <a:r>
              <a:rPr lang="en-US" dirty="0" smtClean="0"/>
              <a:t>: understanding of what has happened in the story.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Water freezes at 32° F.</a:t>
            </a:r>
          </a:p>
          <a:p>
            <a:endParaRPr lang="en-US" dirty="0" smtClean="0"/>
          </a:p>
          <a:p>
            <a:r>
              <a:rPr lang="en-US" dirty="0" smtClean="0"/>
              <a:t>The water in the pond has frozen.</a:t>
            </a:r>
          </a:p>
          <a:p>
            <a:endParaRPr lang="en-US" dirty="0" smtClean="0"/>
          </a:p>
          <a:p>
            <a:r>
              <a:rPr lang="en-US" dirty="0" smtClean="0"/>
              <a:t>The temperature must be 32° or colder.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43012" y="5173511"/>
            <a:ext cx="5200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R:</a:t>
            </a:r>
            <a:r>
              <a:rPr lang="en-US" dirty="0" smtClean="0"/>
              <a:t>  What are facts?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:  Which of the following is a detail?</a:t>
            </a:r>
          </a:p>
          <a:p>
            <a:r>
              <a:rPr lang="en-US" b="1" dirty="0" smtClean="0"/>
              <a:t>	a)</a:t>
            </a:r>
            <a:r>
              <a:rPr lang="en-US" dirty="0" smtClean="0"/>
              <a:t>  Grizzly bears are feared by many people.</a:t>
            </a:r>
          </a:p>
          <a:p>
            <a:r>
              <a:rPr lang="en-US" b="1" dirty="0" smtClean="0"/>
              <a:t>	</a:t>
            </a:r>
            <a:r>
              <a:rPr lang="en-US" b="1" dirty="0" err="1" smtClean="0"/>
              <a:t>b</a:t>
            </a:r>
            <a:r>
              <a:rPr lang="en-US" b="1" dirty="0" smtClean="0"/>
              <a:t>)  </a:t>
            </a:r>
            <a:r>
              <a:rPr lang="en-US" dirty="0" smtClean="0"/>
              <a:t>All people are terrified of grizzly bears.</a:t>
            </a:r>
          </a:p>
          <a:p>
            <a:r>
              <a:rPr lang="en-US" b="1" dirty="0" smtClean="0"/>
              <a:t>J:</a:t>
            </a:r>
            <a:r>
              <a:rPr lang="en-US" dirty="0" smtClean="0"/>
              <a:t>  How do you know?</a:t>
            </a:r>
            <a:endParaRPr lang="en-US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2.4 Drawing 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Authors do not always state everything directly in a story; sometimes readers must add up the facts and details in order to come to an understanding of events on their own.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Identify all of the details of a situation.</a:t>
            </a:r>
          </a:p>
          <a:p>
            <a:r>
              <a:rPr lang="en-US" dirty="0" smtClean="0"/>
              <a:t>Consider your own experiences.</a:t>
            </a:r>
          </a:p>
          <a:p>
            <a:r>
              <a:rPr lang="en-US" dirty="0" smtClean="0"/>
              <a:t>Put them together to make a conclusion.</a:t>
            </a:r>
          </a:p>
          <a:p>
            <a:pPr lvl="1"/>
            <a:r>
              <a:rPr lang="en-US" dirty="0" smtClean="0"/>
              <a:t>Ask yourself, “What is the author not telling me?”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2.4 Drawing 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Identify all of the details of a situation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Consider your own experiences.</a:t>
            </a:r>
          </a:p>
          <a:p>
            <a:r>
              <a:rPr lang="en-US" dirty="0" smtClean="0"/>
              <a:t>Put them together to make a conclusion.</a:t>
            </a:r>
          </a:p>
          <a:p>
            <a:pPr lvl="1"/>
            <a:r>
              <a:rPr lang="en-US" dirty="0" smtClean="0"/>
              <a:t>Ask yourself, “What is the author not telling me?”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Is Sam </a:t>
            </a:r>
            <a:r>
              <a:rPr lang="en-US" dirty="0" err="1" smtClean="0"/>
              <a:t>Gribley</a:t>
            </a:r>
            <a:r>
              <a:rPr lang="en-US" dirty="0" smtClean="0"/>
              <a:t> living in the wilderness by choice?</a:t>
            </a:r>
          </a:p>
          <a:p>
            <a:r>
              <a:rPr lang="en-US" dirty="0" smtClean="0"/>
              <a:t>On page 653, Sam says that he “felt just wonderful.”</a:t>
            </a:r>
          </a:p>
          <a:p>
            <a:r>
              <a:rPr lang="en-US" dirty="0" smtClean="0"/>
              <a:t>On page 654, Sam wonders whether he should return home for the winter and return to the wilderness in the spring.</a:t>
            </a:r>
          </a:p>
          <a:p>
            <a:pPr marL="342900" lvl="1" indent="-342900">
              <a:buFont typeface="Arial"/>
              <a:buChar char="•"/>
            </a:pPr>
            <a:r>
              <a:rPr lang="en-US" sz="2353" dirty="0" smtClean="0"/>
              <a:t>People who are stranded in the wilderness don’t usually feel wonderful about the situation</a:t>
            </a:r>
            <a:r>
              <a:rPr lang="en-US" sz="2353" dirty="0" smtClean="0"/>
              <a:t>.</a:t>
            </a:r>
          </a:p>
          <a:p>
            <a:r>
              <a:rPr lang="en-US" dirty="0" smtClean="0"/>
              <a:t>Conclusion:  The details and my own knowledge lead me to believe that Sam has chosen to live in the wilderness.</a:t>
            </a:r>
          </a:p>
          <a:p>
            <a:r>
              <a:rPr lang="en-US" dirty="0" smtClean="0"/>
              <a:t>How did I draw this conclusion?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 2.4 Drawing 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Identify all of the details of a situation.</a:t>
            </a:r>
          </a:p>
          <a:p>
            <a:r>
              <a:rPr lang="en-US" dirty="0" smtClean="0"/>
              <a:t>Consider your own experiences.</a:t>
            </a:r>
          </a:p>
          <a:p>
            <a:r>
              <a:rPr lang="en-US" dirty="0" smtClean="0"/>
              <a:t>Put them together to make a conclusion.</a:t>
            </a:r>
          </a:p>
          <a:p>
            <a:pPr lvl="1"/>
            <a:r>
              <a:rPr lang="en-US" dirty="0" smtClean="0"/>
              <a:t>Ask yourself, “What is the author not telling me?”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Read pages 652-653.</a:t>
            </a:r>
          </a:p>
          <a:p>
            <a:r>
              <a:rPr lang="en-US" dirty="0" smtClean="0"/>
              <a:t>How much food is available during the winter months?</a:t>
            </a:r>
          </a:p>
          <a:p>
            <a:r>
              <a:rPr lang="en-US" dirty="0" smtClean="0"/>
              <a:t>Detail 1:</a:t>
            </a:r>
          </a:p>
          <a:p>
            <a:pPr lvl="1"/>
            <a:r>
              <a:rPr lang="en-US" dirty="0" smtClean="0"/>
              <a:t>Mice, squirrels, and chipmunks collected seeds and nuts.</a:t>
            </a:r>
          </a:p>
          <a:p>
            <a:r>
              <a:rPr lang="en-US" dirty="0" smtClean="0"/>
              <a:t>Detail 2:</a:t>
            </a:r>
          </a:p>
          <a:p>
            <a:pPr lvl="1"/>
            <a:r>
              <a:rPr lang="en-US" dirty="0" smtClean="0"/>
              <a:t>Sam gathers various roots and smokes fish and rabbit.</a:t>
            </a:r>
          </a:p>
          <a:p>
            <a:r>
              <a:rPr lang="en-US" dirty="0" smtClean="0"/>
              <a:t>Conclusion:</a:t>
            </a:r>
          </a:p>
          <a:p>
            <a:pPr lvl="1"/>
            <a:r>
              <a:rPr lang="en-US" dirty="0" smtClean="0"/>
              <a:t>On </a:t>
            </a:r>
            <a:r>
              <a:rPr lang="en-US" dirty="0" smtClean="0"/>
              <a:t>the wooded mountain where Sam is living, food is scarce in the winter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did we draw this conclusion?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2831</Words>
  <Application>Microsoft Macintosh PowerPoint</Application>
  <PresentationFormat>On-screen Show (4:3)</PresentationFormat>
  <Paragraphs>388</Paragraphs>
  <Slides>35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My Side of the Mountain</vt:lpstr>
      <vt:lpstr>Day 1</vt:lpstr>
      <vt:lpstr>Vocabulary</vt:lpstr>
      <vt:lpstr>We will insert words where they best fit the context.</vt:lpstr>
      <vt:lpstr>RC 2.4 Drawing Conclusions</vt:lpstr>
      <vt:lpstr>RC 2.4 Drawing Conclusions</vt:lpstr>
      <vt:lpstr>RC 2.4 Drawing Conclusions</vt:lpstr>
      <vt:lpstr>RC 2.4 Drawing Conclusions</vt:lpstr>
      <vt:lpstr>RC 2.4 Drawing Conclusions</vt:lpstr>
      <vt:lpstr>RC 2.4 Drawing Conclusions</vt:lpstr>
      <vt:lpstr>Daily Language Practice</vt:lpstr>
      <vt:lpstr>LC 1.1 Object Pronouns in Prepositional Phrases</vt:lpstr>
      <vt:lpstr>LC 1.1 Object Pronouns in Prepositional Phrases</vt:lpstr>
      <vt:lpstr>LC 1.1 Object Pronouns in Prepositional Phrases</vt:lpstr>
      <vt:lpstr>LC 1.1 Object Pronouns in Prepositional Phrases</vt:lpstr>
      <vt:lpstr>LC 1.1 Object Pronouns in Prepositional Phrases</vt:lpstr>
      <vt:lpstr>Transparency 6-23</vt:lpstr>
      <vt:lpstr>Day 2</vt:lpstr>
      <vt:lpstr>Comprehension Questions (Use TAPPLE strategies)</vt:lpstr>
      <vt:lpstr>Definitions Practice book pg. 387</vt:lpstr>
      <vt:lpstr>Responding to a Prompt Practice book pg. 395</vt:lpstr>
      <vt:lpstr>Daily Language Practice</vt:lpstr>
      <vt:lpstr>Day 3</vt:lpstr>
      <vt:lpstr>Daily Language Practice</vt:lpstr>
      <vt:lpstr>LC 1.1 Pronouns in Prepositional Phrases with Compound Objects</vt:lpstr>
      <vt:lpstr>LC 1.1 Pronouns in Prepositional Phrases with Compound Objects</vt:lpstr>
      <vt:lpstr>LC 1.1 Pronouns in Prepositional Phrases with Compound Objects</vt:lpstr>
      <vt:lpstr>LC 1.1 Pronouns in Prepositional Phrases with Compound Objects</vt:lpstr>
      <vt:lpstr>LC 1.1 Pronouns in Prepositional Phrases with Compound Objects</vt:lpstr>
      <vt:lpstr>LC 1.1 Pronouns in Prepositional Phrases with Compound Objects</vt:lpstr>
      <vt:lpstr>Day 4</vt:lpstr>
      <vt:lpstr>Dictionary: Idioms and Run-On Entries</vt:lpstr>
      <vt:lpstr>Dictionary: Idioms and Run-on Entries</vt:lpstr>
      <vt:lpstr>Daily Language Practice</vt:lpstr>
      <vt:lpstr>Day 5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Side of the Mountain</dc:title>
  <dc:creator>Megan Kitt</dc:creator>
  <cp:lastModifiedBy>Megan Kitt</cp:lastModifiedBy>
  <cp:revision>5</cp:revision>
  <dcterms:created xsi:type="dcterms:W3CDTF">2011-02-25T16:01:00Z</dcterms:created>
  <dcterms:modified xsi:type="dcterms:W3CDTF">2011-02-25T18:48:18Z</dcterms:modified>
</cp:coreProperties>
</file>