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diagrams/colors1.xml" ContentType="application/vnd.openxmlformats-officedocument.drawingml.diagramColors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diagrams/layout1.xml" ContentType="application/vnd.openxmlformats-officedocument.drawingml.diagramLayout+xml"/>
  <Override PartName="/ppt/slideLayouts/slideLayout2.xml" ContentType="application/vnd.openxmlformats-officedocument.presentationml.slideLayout+xml"/>
  <Override PartName="/ppt/diagrams/quickStyle1.xml" ContentType="application/vnd.openxmlformats-officedocument.drawingml.diagramStyl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diagrams/drawing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74" r:id="rId4"/>
    <p:sldId id="258" r:id="rId5"/>
    <p:sldId id="263" r:id="rId6"/>
    <p:sldId id="275" r:id="rId7"/>
    <p:sldId id="264" r:id="rId8"/>
    <p:sldId id="276" r:id="rId9"/>
    <p:sldId id="277" r:id="rId10"/>
    <p:sldId id="278" r:id="rId11"/>
    <p:sldId id="265" r:id="rId12"/>
    <p:sldId id="259" r:id="rId13"/>
    <p:sldId id="266" r:id="rId14"/>
    <p:sldId id="279" r:id="rId15"/>
    <p:sldId id="280" r:id="rId16"/>
    <p:sldId id="281" r:id="rId17"/>
    <p:sldId id="282" r:id="rId18"/>
    <p:sldId id="267" r:id="rId19"/>
    <p:sldId id="260" r:id="rId20"/>
    <p:sldId id="283" r:id="rId21"/>
    <p:sldId id="284" r:id="rId22"/>
    <p:sldId id="285" r:id="rId23"/>
    <p:sldId id="269" r:id="rId24"/>
    <p:sldId id="270" r:id="rId25"/>
    <p:sldId id="286" r:id="rId26"/>
    <p:sldId id="287" r:id="rId27"/>
    <p:sldId id="261" r:id="rId28"/>
    <p:sldId id="272" r:id="rId29"/>
    <p:sldId id="288" r:id="rId30"/>
    <p:sldId id="289" r:id="rId31"/>
    <p:sldId id="273" r:id="rId32"/>
    <p:sldId id="262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729673-878B-AD45-8974-6FFA50FEEB71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FD53432-0FC2-7D48-93F2-578094CDB643}">
      <dgm:prSet phldrT="[Text]"/>
      <dgm:spPr/>
      <dgm:t>
        <a:bodyPr/>
        <a:lstStyle/>
        <a:p>
          <a:r>
            <a:rPr lang="en-US" dirty="0" smtClean="0"/>
            <a:t>Paul Revere</a:t>
          </a:r>
          <a:endParaRPr lang="en-US" dirty="0"/>
        </a:p>
      </dgm:t>
    </dgm:pt>
    <dgm:pt modelId="{E1BEFB81-28CE-434D-9A5D-F1719CF12C15}" type="parTrans" cxnId="{B6256CD5-2C60-E941-9176-BEFA0FE45BF6}">
      <dgm:prSet/>
      <dgm:spPr/>
      <dgm:t>
        <a:bodyPr/>
        <a:lstStyle/>
        <a:p>
          <a:endParaRPr lang="en-US"/>
        </a:p>
      </dgm:t>
    </dgm:pt>
    <dgm:pt modelId="{BFA696A1-7051-7443-8557-AC46EC1D962C}" type="sibTrans" cxnId="{B6256CD5-2C60-E941-9176-BEFA0FE45BF6}">
      <dgm:prSet/>
      <dgm:spPr/>
      <dgm:t>
        <a:bodyPr/>
        <a:lstStyle/>
        <a:p>
          <a:endParaRPr lang="en-US"/>
        </a:p>
      </dgm:t>
    </dgm:pt>
    <dgm:pt modelId="{19498EC4-C796-D648-AFA7-9CF4ABCD81CE}">
      <dgm:prSet phldrT="[Text]"/>
      <dgm:spPr/>
      <dgm:t>
        <a:bodyPr/>
        <a:lstStyle/>
        <a:p>
          <a:r>
            <a:rPr lang="en-US" dirty="0" smtClean="0"/>
            <a:t>Very active</a:t>
          </a:r>
          <a:endParaRPr lang="en-US" dirty="0"/>
        </a:p>
      </dgm:t>
    </dgm:pt>
    <dgm:pt modelId="{AD42B37E-70AF-914D-916F-1C22A9F87177}" type="parTrans" cxnId="{AEA326CE-1E26-EC48-8005-9B3A0CA8349F}">
      <dgm:prSet/>
      <dgm:spPr/>
      <dgm:t>
        <a:bodyPr/>
        <a:lstStyle/>
        <a:p>
          <a:endParaRPr lang="en-US"/>
        </a:p>
      </dgm:t>
    </dgm:pt>
    <dgm:pt modelId="{1EB92BDD-043F-844C-A5CA-5A44CDFC9006}" type="sibTrans" cxnId="{AEA326CE-1E26-EC48-8005-9B3A0CA8349F}">
      <dgm:prSet/>
      <dgm:spPr/>
      <dgm:t>
        <a:bodyPr/>
        <a:lstStyle/>
        <a:p>
          <a:endParaRPr lang="en-US"/>
        </a:p>
      </dgm:t>
    </dgm:pt>
    <dgm:pt modelId="{F80D4F0C-99F1-2047-86A8-C1B649FB86B5}">
      <dgm:prSet phldrT="[Text]"/>
      <dgm:spPr/>
      <dgm:t>
        <a:bodyPr/>
        <a:lstStyle/>
        <a:p>
          <a:r>
            <a:rPr lang="en-US" dirty="0" smtClean="0"/>
            <a:t>Many careers, children, activities</a:t>
          </a:r>
          <a:endParaRPr lang="en-US" dirty="0"/>
        </a:p>
      </dgm:t>
    </dgm:pt>
    <dgm:pt modelId="{54E484C0-3FFB-0445-9FBC-8BE375A7A76D}" type="parTrans" cxnId="{4B1A03A9-18DC-EC49-A3DD-E2BB1AAC7580}">
      <dgm:prSet/>
      <dgm:spPr/>
      <dgm:t>
        <a:bodyPr/>
        <a:lstStyle/>
        <a:p>
          <a:endParaRPr lang="en-US"/>
        </a:p>
      </dgm:t>
    </dgm:pt>
    <dgm:pt modelId="{E2C9A249-89A8-4E4A-8DF5-0AC0CA533737}" type="sibTrans" cxnId="{4B1A03A9-18DC-EC49-A3DD-E2BB1AAC7580}">
      <dgm:prSet/>
      <dgm:spPr/>
      <dgm:t>
        <a:bodyPr/>
        <a:lstStyle/>
        <a:p>
          <a:endParaRPr lang="en-US"/>
        </a:p>
      </dgm:t>
    </dgm:pt>
    <dgm:pt modelId="{C034D355-9D83-3E4A-9EFE-3C1D5CB33BD7}">
      <dgm:prSet phldrT="[Text]"/>
      <dgm:spPr/>
      <dgm:t>
        <a:bodyPr/>
        <a:lstStyle/>
        <a:p>
          <a:r>
            <a:rPr lang="en-US" dirty="0" smtClean="0"/>
            <a:t>Quick thinking, fast acting, brave</a:t>
          </a:r>
          <a:endParaRPr lang="en-US" dirty="0"/>
        </a:p>
      </dgm:t>
    </dgm:pt>
    <dgm:pt modelId="{615BA486-951E-4B41-9073-B522F7ECA4DA}" type="parTrans" cxnId="{A111FDB1-32F7-B443-99B2-10839452B8D2}">
      <dgm:prSet/>
      <dgm:spPr/>
      <dgm:t>
        <a:bodyPr/>
        <a:lstStyle/>
        <a:p>
          <a:endParaRPr lang="en-US"/>
        </a:p>
      </dgm:t>
    </dgm:pt>
    <dgm:pt modelId="{BB25E9E8-3882-564F-A103-7E9CEED4B8E3}" type="sibTrans" cxnId="{A111FDB1-32F7-B443-99B2-10839452B8D2}">
      <dgm:prSet/>
      <dgm:spPr/>
      <dgm:t>
        <a:bodyPr/>
        <a:lstStyle/>
        <a:p>
          <a:endParaRPr lang="en-US"/>
        </a:p>
      </dgm:t>
    </dgm:pt>
    <dgm:pt modelId="{E31D9B19-504C-824E-893C-C4C6701E469D}">
      <dgm:prSet phldrT="[Text]"/>
      <dgm:spPr/>
      <dgm:t>
        <a:bodyPr/>
        <a:lstStyle/>
        <a:p>
          <a:r>
            <a:rPr lang="en-US" dirty="0" smtClean="0"/>
            <a:t>Confident, daring, heroic</a:t>
          </a:r>
          <a:endParaRPr lang="en-US" dirty="0"/>
        </a:p>
      </dgm:t>
    </dgm:pt>
    <dgm:pt modelId="{A2CE2D17-6156-EF44-9610-1D2E3E751A48}" type="parTrans" cxnId="{B397BFDB-C949-7441-AF6F-39D1C1E78F11}">
      <dgm:prSet/>
      <dgm:spPr/>
      <dgm:t>
        <a:bodyPr/>
        <a:lstStyle/>
        <a:p>
          <a:endParaRPr lang="en-US"/>
        </a:p>
      </dgm:t>
    </dgm:pt>
    <dgm:pt modelId="{420E478E-59FE-8C47-9C3A-08058BA4AE9F}" type="sibTrans" cxnId="{B397BFDB-C949-7441-AF6F-39D1C1E78F11}">
      <dgm:prSet/>
      <dgm:spPr/>
      <dgm:t>
        <a:bodyPr/>
        <a:lstStyle/>
        <a:p>
          <a:endParaRPr lang="en-US"/>
        </a:p>
      </dgm:t>
    </dgm:pt>
    <dgm:pt modelId="{AAD81B48-F09C-DA4D-A58A-004AE94E5A62}" type="pres">
      <dgm:prSet presAssocID="{CB729673-878B-AD45-8974-6FFA50FEEB71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F0B2205-77D1-C34C-BC2D-0919C3865B3F}" type="pres">
      <dgm:prSet presAssocID="{5FD53432-0FC2-7D48-93F2-578094CDB643}" presName="centerShape" presStyleLbl="node0" presStyleIdx="0" presStyleCnt="1"/>
      <dgm:spPr/>
    </dgm:pt>
    <dgm:pt modelId="{25A6A534-CA21-B940-8091-DB0DA44E5F99}" type="pres">
      <dgm:prSet presAssocID="{AD42B37E-70AF-914D-916F-1C22A9F87177}" presName="Name9" presStyleLbl="parChTrans1D2" presStyleIdx="0" presStyleCnt="4"/>
      <dgm:spPr/>
    </dgm:pt>
    <dgm:pt modelId="{5C7D8C53-BD33-1640-ACB0-E62C4C67DBE4}" type="pres">
      <dgm:prSet presAssocID="{AD42B37E-70AF-914D-916F-1C22A9F87177}" presName="connTx" presStyleLbl="parChTrans1D2" presStyleIdx="0" presStyleCnt="4"/>
      <dgm:spPr/>
    </dgm:pt>
    <dgm:pt modelId="{5D00137A-7B64-D74A-9533-DB6DE27B5769}" type="pres">
      <dgm:prSet presAssocID="{19498EC4-C796-D648-AFA7-9CF4ABCD81C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82C7FE-E3C1-314A-B863-BB3A68632EC6}" type="pres">
      <dgm:prSet presAssocID="{54E484C0-3FFB-0445-9FBC-8BE375A7A76D}" presName="Name9" presStyleLbl="parChTrans1D2" presStyleIdx="1" presStyleCnt="4"/>
      <dgm:spPr/>
    </dgm:pt>
    <dgm:pt modelId="{F5FC24B5-5C44-244D-A5CF-8F13415D4C1E}" type="pres">
      <dgm:prSet presAssocID="{54E484C0-3FFB-0445-9FBC-8BE375A7A76D}" presName="connTx" presStyleLbl="parChTrans1D2" presStyleIdx="1" presStyleCnt="4"/>
      <dgm:spPr/>
    </dgm:pt>
    <dgm:pt modelId="{71527712-587F-E840-A2F7-746821543744}" type="pres">
      <dgm:prSet presAssocID="{F80D4F0C-99F1-2047-86A8-C1B649FB86B5}" presName="node" presStyleLbl="node1" presStyleIdx="1" presStyleCnt="4">
        <dgm:presLayoutVars>
          <dgm:bulletEnabled val="1"/>
        </dgm:presLayoutVars>
      </dgm:prSet>
      <dgm:spPr/>
    </dgm:pt>
    <dgm:pt modelId="{28D3E7BC-5D01-0B43-BA98-EBC4134270C3}" type="pres">
      <dgm:prSet presAssocID="{615BA486-951E-4B41-9073-B522F7ECA4DA}" presName="Name9" presStyleLbl="parChTrans1D2" presStyleIdx="2" presStyleCnt="4"/>
      <dgm:spPr/>
    </dgm:pt>
    <dgm:pt modelId="{3641FC5E-0DA8-214A-A5A4-25DDC187311A}" type="pres">
      <dgm:prSet presAssocID="{615BA486-951E-4B41-9073-B522F7ECA4DA}" presName="connTx" presStyleLbl="parChTrans1D2" presStyleIdx="2" presStyleCnt="4"/>
      <dgm:spPr/>
    </dgm:pt>
    <dgm:pt modelId="{E9FAB4F8-AAB7-B644-B95F-0B8ECDE8B9BB}" type="pres">
      <dgm:prSet presAssocID="{C034D355-9D83-3E4A-9EFE-3C1D5CB33BD7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796285-1FAC-CA4C-AC06-3F037F895B2F}" type="pres">
      <dgm:prSet presAssocID="{A2CE2D17-6156-EF44-9610-1D2E3E751A48}" presName="Name9" presStyleLbl="parChTrans1D2" presStyleIdx="3" presStyleCnt="4"/>
      <dgm:spPr/>
    </dgm:pt>
    <dgm:pt modelId="{267F5807-C123-654C-8F5E-9FEE611B23DD}" type="pres">
      <dgm:prSet presAssocID="{A2CE2D17-6156-EF44-9610-1D2E3E751A48}" presName="connTx" presStyleLbl="parChTrans1D2" presStyleIdx="3" presStyleCnt="4"/>
      <dgm:spPr/>
    </dgm:pt>
    <dgm:pt modelId="{56A53E18-13D4-8041-8B7F-63771BC0B349}" type="pres">
      <dgm:prSet presAssocID="{E31D9B19-504C-824E-893C-C4C6701E469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7366C5-EB71-7E44-8FF3-9D8BF567ECCD}" type="presOf" srcId="{A2CE2D17-6156-EF44-9610-1D2E3E751A48}" destId="{BC796285-1FAC-CA4C-AC06-3F037F895B2F}" srcOrd="0" destOrd="0" presId="urn:microsoft.com/office/officeart/2005/8/layout/radial1"/>
    <dgm:cxn modelId="{1910723D-6AA2-724D-8634-9F42F687E92E}" type="presOf" srcId="{F80D4F0C-99F1-2047-86A8-C1B649FB86B5}" destId="{71527712-587F-E840-A2F7-746821543744}" srcOrd="0" destOrd="0" presId="urn:microsoft.com/office/officeart/2005/8/layout/radial1"/>
    <dgm:cxn modelId="{DDD95A42-C75C-244C-8925-D7FF45492DC0}" type="presOf" srcId="{54E484C0-3FFB-0445-9FBC-8BE375A7A76D}" destId="{F5FC24B5-5C44-244D-A5CF-8F13415D4C1E}" srcOrd="1" destOrd="0" presId="urn:microsoft.com/office/officeart/2005/8/layout/radial1"/>
    <dgm:cxn modelId="{B397BFDB-C949-7441-AF6F-39D1C1E78F11}" srcId="{5FD53432-0FC2-7D48-93F2-578094CDB643}" destId="{E31D9B19-504C-824E-893C-C4C6701E469D}" srcOrd="3" destOrd="0" parTransId="{A2CE2D17-6156-EF44-9610-1D2E3E751A48}" sibTransId="{420E478E-59FE-8C47-9C3A-08058BA4AE9F}"/>
    <dgm:cxn modelId="{C2D42133-C699-A540-9250-5696301CB1F8}" type="presOf" srcId="{54E484C0-3FFB-0445-9FBC-8BE375A7A76D}" destId="{8482C7FE-E3C1-314A-B863-BB3A68632EC6}" srcOrd="0" destOrd="0" presId="urn:microsoft.com/office/officeart/2005/8/layout/radial1"/>
    <dgm:cxn modelId="{E6735E78-8BA9-AA45-AD08-0B2816F575F7}" type="presOf" srcId="{AD42B37E-70AF-914D-916F-1C22A9F87177}" destId="{25A6A534-CA21-B940-8091-DB0DA44E5F99}" srcOrd="0" destOrd="0" presId="urn:microsoft.com/office/officeart/2005/8/layout/radial1"/>
    <dgm:cxn modelId="{3C713C16-8E85-3140-9A03-29B1F0A6B5C9}" type="presOf" srcId="{E31D9B19-504C-824E-893C-C4C6701E469D}" destId="{56A53E18-13D4-8041-8B7F-63771BC0B349}" srcOrd="0" destOrd="0" presId="urn:microsoft.com/office/officeart/2005/8/layout/radial1"/>
    <dgm:cxn modelId="{2D6D8BCA-0ADF-284E-8CF2-A98F7C861F3D}" type="presOf" srcId="{CB729673-878B-AD45-8974-6FFA50FEEB71}" destId="{AAD81B48-F09C-DA4D-A58A-004AE94E5A62}" srcOrd="0" destOrd="0" presId="urn:microsoft.com/office/officeart/2005/8/layout/radial1"/>
    <dgm:cxn modelId="{A111FDB1-32F7-B443-99B2-10839452B8D2}" srcId="{5FD53432-0FC2-7D48-93F2-578094CDB643}" destId="{C034D355-9D83-3E4A-9EFE-3C1D5CB33BD7}" srcOrd="2" destOrd="0" parTransId="{615BA486-951E-4B41-9073-B522F7ECA4DA}" sibTransId="{BB25E9E8-3882-564F-A103-7E9CEED4B8E3}"/>
    <dgm:cxn modelId="{B8D515A1-3E2E-EF40-8D0A-383A1A0E8C86}" type="presOf" srcId="{A2CE2D17-6156-EF44-9610-1D2E3E751A48}" destId="{267F5807-C123-654C-8F5E-9FEE611B23DD}" srcOrd="1" destOrd="0" presId="urn:microsoft.com/office/officeart/2005/8/layout/radial1"/>
    <dgm:cxn modelId="{069DFEFF-E91E-E14C-B944-68C4D2A73DBF}" type="presOf" srcId="{5FD53432-0FC2-7D48-93F2-578094CDB643}" destId="{6F0B2205-77D1-C34C-BC2D-0919C3865B3F}" srcOrd="0" destOrd="0" presId="urn:microsoft.com/office/officeart/2005/8/layout/radial1"/>
    <dgm:cxn modelId="{EF77956E-6022-FD48-AD7F-A53667EB16B8}" type="presOf" srcId="{C034D355-9D83-3E4A-9EFE-3C1D5CB33BD7}" destId="{E9FAB4F8-AAB7-B644-B95F-0B8ECDE8B9BB}" srcOrd="0" destOrd="0" presId="urn:microsoft.com/office/officeart/2005/8/layout/radial1"/>
    <dgm:cxn modelId="{4B1A03A9-18DC-EC49-A3DD-E2BB1AAC7580}" srcId="{5FD53432-0FC2-7D48-93F2-578094CDB643}" destId="{F80D4F0C-99F1-2047-86A8-C1B649FB86B5}" srcOrd="1" destOrd="0" parTransId="{54E484C0-3FFB-0445-9FBC-8BE375A7A76D}" sibTransId="{E2C9A249-89A8-4E4A-8DF5-0AC0CA533737}"/>
    <dgm:cxn modelId="{227EE410-0B13-EE4F-8F04-836D753146A5}" type="presOf" srcId="{19498EC4-C796-D648-AFA7-9CF4ABCD81CE}" destId="{5D00137A-7B64-D74A-9533-DB6DE27B5769}" srcOrd="0" destOrd="0" presId="urn:microsoft.com/office/officeart/2005/8/layout/radial1"/>
    <dgm:cxn modelId="{AEA326CE-1E26-EC48-8005-9B3A0CA8349F}" srcId="{5FD53432-0FC2-7D48-93F2-578094CDB643}" destId="{19498EC4-C796-D648-AFA7-9CF4ABCD81CE}" srcOrd="0" destOrd="0" parTransId="{AD42B37E-70AF-914D-916F-1C22A9F87177}" sibTransId="{1EB92BDD-043F-844C-A5CA-5A44CDFC9006}"/>
    <dgm:cxn modelId="{6021D38A-A6ED-9242-95BF-C55CA40AABE1}" type="presOf" srcId="{AD42B37E-70AF-914D-916F-1C22A9F87177}" destId="{5C7D8C53-BD33-1640-ACB0-E62C4C67DBE4}" srcOrd="1" destOrd="0" presId="urn:microsoft.com/office/officeart/2005/8/layout/radial1"/>
    <dgm:cxn modelId="{B6256CD5-2C60-E941-9176-BEFA0FE45BF6}" srcId="{CB729673-878B-AD45-8974-6FFA50FEEB71}" destId="{5FD53432-0FC2-7D48-93F2-578094CDB643}" srcOrd="0" destOrd="0" parTransId="{E1BEFB81-28CE-434D-9A5D-F1719CF12C15}" sibTransId="{BFA696A1-7051-7443-8557-AC46EC1D962C}"/>
    <dgm:cxn modelId="{C5F10F14-52F9-8446-8468-A03A9EC1DE2C}" type="presOf" srcId="{615BA486-951E-4B41-9073-B522F7ECA4DA}" destId="{28D3E7BC-5D01-0B43-BA98-EBC4134270C3}" srcOrd="0" destOrd="0" presId="urn:microsoft.com/office/officeart/2005/8/layout/radial1"/>
    <dgm:cxn modelId="{1621287F-5B01-2746-8730-6D3CDBE5EB93}" type="presOf" srcId="{615BA486-951E-4B41-9073-B522F7ECA4DA}" destId="{3641FC5E-0DA8-214A-A5A4-25DDC187311A}" srcOrd="1" destOrd="0" presId="urn:microsoft.com/office/officeart/2005/8/layout/radial1"/>
    <dgm:cxn modelId="{2D25FFB8-1ED5-684B-BE0B-15895C78E0E4}" type="presParOf" srcId="{AAD81B48-F09C-DA4D-A58A-004AE94E5A62}" destId="{6F0B2205-77D1-C34C-BC2D-0919C3865B3F}" srcOrd="0" destOrd="0" presId="urn:microsoft.com/office/officeart/2005/8/layout/radial1"/>
    <dgm:cxn modelId="{E517164F-381B-6344-905C-6D1F93828778}" type="presParOf" srcId="{AAD81B48-F09C-DA4D-A58A-004AE94E5A62}" destId="{25A6A534-CA21-B940-8091-DB0DA44E5F99}" srcOrd="1" destOrd="0" presId="urn:microsoft.com/office/officeart/2005/8/layout/radial1"/>
    <dgm:cxn modelId="{16E54664-3158-5849-B54F-1C18AA196AB3}" type="presParOf" srcId="{25A6A534-CA21-B940-8091-DB0DA44E5F99}" destId="{5C7D8C53-BD33-1640-ACB0-E62C4C67DBE4}" srcOrd="0" destOrd="0" presId="urn:microsoft.com/office/officeart/2005/8/layout/radial1"/>
    <dgm:cxn modelId="{99D73435-9A98-D440-8A89-20B248B6FD7D}" type="presParOf" srcId="{AAD81B48-F09C-DA4D-A58A-004AE94E5A62}" destId="{5D00137A-7B64-D74A-9533-DB6DE27B5769}" srcOrd="2" destOrd="0" presId="urn:microsoft.com/office/officeart/2005/8/layout/radial1"/>
    <dgm:cxn modelId="{4B06659C-8206-F146-88F9-D0C1E99543CE}" type="presParOf" srcId="{AAD81B48-F09C-DA4D-A58A-004AE94E5A62}" destId="{8482C7FE-E3C1-314A-B863-BB3A68632EC6}" srcOrd="3" destOrd="0" presId="urn:microsoft.com/office/officeart/2005/8/layout/radial1"/>
    <dgm:cxn modelId="{B4EC2F67-3111-9946-BCB2-9BBE62374157}" type="presParOf" srcId="{8482C7FE-E3C1-314A-B863-BB3A68632EC6}" destId="{F5FC24B5-5C44-244D-A5CF-8F13415D4C1E}" srcOrd="0" destOrd="0" presId="urn:microsoft.com/office/officeart/2005/8/layout/radial1"/>
    <dgm:cxn modelId="{07DFE719-C512-124F-9D2B-8D6503A2C01D}" type="presParOf" srcId="{AAD81B48-F09C-DA4D-A58A-004AE94E5A62}" destId="{71527712-587F-E840-A2F7-746821543744}" srcOrd="4" destOrd="0" presId="urn:microsoft.com/office/officeart/2005/8/layout/radial1"/>
    <dgm:cxn modelId="{B1E6843C-059A-F04A-9F01-1A1AC2AA6A90}" type="presParOf" srcId="{AAD81B48-F09C-DA4D-A58A-004AE94E5A62}" destId="{28D3E7BC-5D01-0B43-BA98-EBC4134270C3}" srcOrd="5" destOrd="0" presId="urn:microsoft.com/office/officeart/2005/8/layout/radial1"/>
    <dgm:cxn modelId="{33403CD6-7B24-4B48-A680-C25351271134}" type="presParOf" srcId="{28D3E7BC-5D01-0B43-BA98-EBC4134270C3}" destId="{3641FC5E-0DA8-214A-A5A4-25DDC187311A}" srcOrd="0" destOrd="0" presId="urn:microsoft.com/office/officeart/2005/8/layout/radial1"/>
    <dgm:cxn modelId="{22B0691E-99EE-9D46-A555-D57DE2886A9F}" type="presParOf" srcId="{AAD81B48-F09C-DA4D-A58A-004AE94E5A62}" destId="{E9FAB4F8-AAB7-B644-B95F-0B8ECDE8B9BB}" srcOrd="6" destOrd="0" presId="urn:microsoft.com/office/officeart/2005/8/layout/radial1"/>
    <dgm:cxn modelId="{E386CCE7-1E1B-4A47-A3FC-65C5E31A8081}" type="presParOf" srcId="{AAD81B48-F09C-DA4D-A58A-004AE94E5A62}" destId="{BC796285-1FAC-CA4C-AC06-3F037F895B2F}" srcOrd="7" destOrd="0" presId="urn:microsoft.com/office/officeart/2005/8/layout/radial1"/>
    <dgm:cxn modelId="{20436CC0-F4BC-0548-935B-4F1992586784}" type="presParOf" srcId="{BC796285-1FAC-CA4C-AC06-3F037F895B2F}" destId="{267F5807-C123-654C-8F5E-9FEE611B23DD}" srcOrd="0" destOrd="0" presId="urn:microsoft.com/office/officeart/2005/8/layout/radial1"/>
    <dgm:cxn modelId="{92203F38-B10F-C54E-95F8-451DCC310184}" type="presParOf" srcId="{AAD81B48-F09C-DA4D-A58A-004AE94E5A62}" destId="{56A53E18-13D4-8041-8B7F-63771BC0B349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F0B2205-77D1-C34C-BC2D-0919C3865B3F}">
      <dsp:nvSpPr>
        <dsp:cNvPr id="0" name=""/>
        <dsp:cNvSpPr/>
      </dsp:nvSpPr>
      <dsp:spPr>
        <a:xfrm>
          <a:off x="1847019" y="2217700"/>
          <a:ext cx="1417711" cy="141771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Paul Revere</a:t>
          </a:r>
          <a:endParaRPr lang="en-US" sz="2300" kern="1200" dirty="0"/>
        </a:p>
      </dsp:txBody>
      <dsp:txXfrm>
        <a:off x="1847019" y="2217700"/>
        <a:ext cx="1417711" cy="1417711"/>
      </dsp:txXfrm>
    </dsp:sp>
    <dsp:sp modelId="{25A6A534-CA21-B940-8091-DB0DA44E5F99}">
      <dsp:nvSpPr>
        <dsp:cNvPr id="0" name=""/>
        <dsp:cNvSpPr/>
      </dsp:nvSpPr>
      <dsp:spPr>
        <a:xfrm rot="16200000">
          <a:off x="2342376" y="1979240"/>
          <a:ext cx="426997" cy="49921"/>
        </a:xfrm>
        <a:custGeom>
          <a:avLst/>
          <a:gdLst/>
          <a:ahLst/>
          <a:cxnLst/>
          <a:rect l="0" t="0" r="0" b="0"/>
          <a:pathLst>
            <a:path>
              <a:moveTo>
                <a:pt x="0" y="24960"/>
              </a:moveTo>
              <a:lnTo>
                <a:pt x="426997" y="2496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6200000">
        <a:off x="2545200" y="1993526"/>
        <a:ext cx="21349" cy="21349"/>
      </dsp:txXfrm>
    </dsp:sp>
    <dsp:sp modelId="{5D00137A-7B64-D74A-9533-DB6DE27B5769}">
      <dsp:nvSpPr>
        <dsp:cNvPr id="0" name=""/>
        <dsp:cNvSpPr/>
      </dsp:nvSpPr>
      <dsp:spPr>
        <a:xfrm>
          <a:off x="1847019" y="372990"/>
          <a:ext cx="1417711" cy="141771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Very active</a:t>
          </a:r>
          <a:endParaRPr lang="en-US" sz="1600" kern="1200" dirty="0"/>
        </a:p>
      </dsp:txBody>
      <dsp:txXfrm>
        <a:off x="1847019" y="372990"/>
        <a:ext cx="1417711" cy="1417711"/>
      </dsp:txXfrm>
    </dsp:sp>
    <dsp:sp modelId="{8482C7FE-E3C1-314A-B863-BB3A68632EC6}">
      <dsp:nvSpPr>
        <dsp:cNvPr id="0" name=""/>
        <dsp:cNvSpPr/>
      </dsp:nvSpPr>
      <dsp:spPr>
        <a:xfrm>
          <a:off x="3264730" y="2901595"/>
          <a:ext cx="426997" cy="49921"/>
        </a:xfrm>
        <a:custGeom>
          <a:avLst/>
          <a:gdLst/>
          <a:ahLst/>
          <a:cxnLst/>
          <a:rect l="0" t="0" r="0" b="0"/>
          <a:pathLst>
            <a:path>
              <a:moveTo>
                <a:pt x="0" y="24960"/>
              </a:moveTo>
              <a:lnTo>
                <a:pt x="426997" y="2496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467554" y="2915881"/>
        <a:ext cx="21349" cy="21349"/>
      </dsp:txXfrm>
    </dsp:sp>
    <dsp:sp modelId="{71527712-587F-E840-A2F7-746821543744}">
      <dsp:nvSpPr>
        <dsp:cNvPr id="0" name=""/>
        <dsp:cNvSpPr/>
      </dsp:nvSpPr>
      <dsp:spPr>
        <a:xfrm>
          <a:off x="3691728" y="2217700"/>
          <a:ext cx="1417711" cy="141771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Many careers, children, activities</a:t>
          </a:r>
          <a:endParaRPr lang="en-US" sz="1600" kern="1200" dirty="0"/>
        </a:p>
      </dsp:txBody>
      <dsp:txXfrm>
        <a:off x="3691728" y="2217700"/>
        <a:ext cx="1417711" cy="1417711"/>
      </dsp:txXfrm>
    </dsp:sp>
    <dsp:sp modelId="{28D3E7BC-5D01-0B43-BA98-EBC4134270C3}">
      <dsp:nvSpPr>
        <dsp:cNvPr id="0" name=""/>
        <dsp:cNvSpPr/>
      </dsp:nvSpPr>
      <dsp:spPr>
        <a:xfrm rot="5400000">
          <a:off x="2342376" y="3823950"/>
          <a:ext cx="426997" cy="49921"/>
        </a:xfrm>
        <a:custGeom>
          <a:avLst/>
          <a:gdLst/>
          <a:ahLst/>
          <a:cxnLst/>
          <a:rect l="0" t="0" r="0" b="0"/>
          <a:pathLst>
            <a:path>
              <a:moveTo>
                <a:pt x="0" y="24960"/>
              </a:moveTo>
              <a:lnTo>
                <a:pt x="426997" y="2496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5400000">
        <a:off x="2545200" y="3838236"/>
        <a:ext cx="21349" cy="21349"/>
      </dsp:txXfrm>
    </dsp:sp>
    <dsp:sp modelId="{E9FAB4F8-AAB7-B644-B95F-0B8ECDE8B9BB}">
      <dsp:nvSpPr>
        <dsp:cNvPr id="0" name=""/>
        <dsp:cNvSpPr/>
      </dsp:nvSpPr>
      <dsp:spPr>
        <a:xfrm>
          <a:off x="1847019" y="4062410"/>
          <a:ext cx="1417711" cy="141771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Quick thinking, fast acting, brave</a:t>
          </a:r>
          <a:endParaRPr lang="en-US" sz="1600" kern="1200" dirty="0"/>
        </a:p>
      </dsp:txBody>
      <dsp:txXfrm>
        <a:off x="1847019" y="4062410"/>
        <a:ext cx="1417711" cy="1417711"/>
      </dsp:txXfrm>
    </dsp:sp>
    <dsp:sp modelId="{BC796285-1FAC-CA4C-AC06-3F037F895B2F}">
      <dsp:nvSpPr>
        <dsp:cNvPr id="0" name=""/>
        <dsp:cNvSpPr/>
      </dsp:nvSpPr>
      <dsp:spPr>
        <a:xfrm rot="10800000">
          <a:off x="1420021" y="2901595"/>
          <a:ext cx="426997" cy="49921"/>
        </a:xfrm>
        <a:custGeom>
          <a:avLst/>
          <a:gdLst/>
          <a:ahLst/>
          <a:cxnLst/>
          <a:rect l="0" t="0" r="0" b="0"/>
          <a:pathLst>
            <a:path>
              <a:moveTo>
                <a:pt x="0" y="24960"/>
              </a:moveTo>
              <a:lnTo>
                <a:pt x="426997" y="2496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622845" y="2915881"/>
        <a:ext cx="21349" cy="21349"/>
      </dsp:txXfrm>
    </dsp:sp>
    <dsp:sp modelId="{56A53E18-13D4-8041-8B7F-63771BC0B349}">
      <dsp:nvSpPr>
        <dsp:cNvPr id="0" name=""/>
        <dsp:cNvSpPr/>
      </dsp:nvSpPr>
      <dsp:spPr>
        <a:xfrm>
          <a:off x="2309" y="2217700"/>
          <a:ext cx="1417711" cy="141771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Confident, daring, heroic</a:t>
          </a:r>
          <a:endParaRPr lang="en-US" sz="1600" kern="1200" dirty="0"/>
        </a:p>
      </dsp:txBody>
      <dsp:txXfrm>
        <a:off x="2309" y="2217700"/>
        <a:ext cx="1417711" cy="14177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BC5F-D914-024E-8FF2-0E7398E336F8}" type="datetimeFigureOut">
              <a:rPr lang="en-US" smtClean="0"/>
              <a:pPr/>
              <a:t>10/7/10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CDF2C-A563-B34E-BF90-D6437EEA83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BC5F-D914-024E-8FF2-0E7398E336F8}" type="datetimeFigureOut">
              <a:rPr lang="en-US" smtClean="0"/>
              <a:pPr/>
              <a:t>10/7/10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CDF2C-A563-B34E-BF90-D6437EEA83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BC5F-D914-024E-8FF2-0E7398E336F8}" type="datetimeFigureOut">
              <a:rPr lang="en-US" smtClean="0"/>
              <a:pPr/>
              <a:t>10/7/10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CDF2C-A563-B34E-BF90-D6437EEA83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BC5F-D914-024E-8FF2-0E7398E336F8}" type="datetimeFigureOut">
              <a:rPr lang="en-US" smtClean="0"/>
              <a:pPr/>
              <a:t>10/7/10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CDF2C-A563-B34E-BF90-D6437EEA83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BC5F-D914-024E-8FF2-0E7398E336F8}" type="datetimeFigureOut">
              <a:rPr lang="en-US" smtClean="0"/>
              <a:pPr/>
              <a:t>10/7/10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CDF2C-A563-B34E-BF90-D6437EEA83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BC5F-D914-024E-8FF2-0E7398E336F8}" type="datetimeFigureOut">
              <a:rPr lang="en-US" smtClean="0"/>
              <a:pPr/>
              <a:t>10/7/10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CDF2C-A563-B34E-BF90-D6437EEA83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BC5F-D914-024E-8FF2-0E7398E336F8}" type="datetimeFigureOut">
              <a:rPr lang="en-US" smtClean="0"/>
              <a:pPr/>
              <a:t>10/7/10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CDF2C-A563-B34E-BF90-D6437EEA83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BC5F-D914-024E-8FF2-0E7398E336F8}" type="datetimeFigureOut">
              <a:rPr lang="en-US" smtClean="0"/>
              <a:pPr/>
              <a:t>10/7/10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CDF2C-A563-B34E-BF90-D6437EEA83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BC5F-D914-024E-8FF2-0E7398E336F8}" type="datetimeFigureOut">
              <a:rPr lang="en-US" smtClean="0"/>
              <a:pPr/>
              <a:t>10/7/10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CDF2C-A563-B34E-BF90-D6437EEA83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BC5F-D914-024E-8FF2-0E7398E336F8}" type="datetimeFigureOut">
              <a:rPr lang="en-US" smtClean="0"/>
              <a:pPr/>
              <a:t>10/7/10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CDF2C-A563-B34E-BF90-D6437EEA83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BC5F-D914-024E-8FF2-0E7398E336F8}" type="datetimeFigureOut">
              <a:rPr lang="en-US" smtClean="0"/>
              <a:pPr/>
              <a:t>10/7/10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CDF2C-A563-B34E-BF90-D6437EEA83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9BC5F-D914-024E-8FF2-0E7398E336F8}" type="datetimeFigureOut">
              <a:rPr lang="en-US" smtClean="0"/>
              <a:pPr/>
              <a:t>10/7/10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CDF2C-A563-B34E-BF90-D6437EEA835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4" Type="http://schemas.openxmlformats.org/officeDocument/2006/relationships/slide" Target="slide3.xml"/><Relationship Id="rId1" Type="http://schemas.openxmlformats.org/officeDocument/2006/relationships/slideLayout" Target="../slideLayouts/slideLayout4.xml"/><Relationship Id="rId2" Type="http://schemas.openxmlformats.org/officeDocument/2006/relationships/slide" Target="slide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slide" Target="slid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4" Type="http://schemas.openxmlformats.org/officeDocument/2006/relationships/slide" Target="slide24.xml"/><Relationship Id="rId5" Type="http://schemas.openxmlformats.org/officeDocument/2006/relationships/slide" Target="slide3.xml"/><Relationship Id="rId1" Type="http://schemas.openxmlformats.org/officeDocument/2006/relationships/slideLayout" Target="../slideLayouts/slideLayout4.xml"/><Relationship Id="rId2" Type="http://schemas.openxmlformats.org/officeDocument/2006/relationships/slide" Target="slide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8.xml"/><Relationship Id="rId2" Type="http://schemas.openxmlformats.org/officeDocument/2006/relationships/diagramData" Target="../diagrams/data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4" Type="http://schemas.openxmlformats.org/officeDocument/2006/relationships/slide" Target="slide3.xml"/><Relationship Id="rId1" Type="http://schemas.openxmlformats.org/officeDocument/2006/relationships/slideLayout" Target="../slideLayouts/slideLayout4.xml"/><Relationship Id="rId2" Type="http://schemas.openxmlformats.org/officeDocument/2006/relationships/slide" Target="slide2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4" Type="http://schemas.openxmlformats.org/officeDocument/2006/relationships/slide" Target="slide19.xml"/><Relationship Id="rId5" Type="http://schemas.openxmlformats.org/officeDocument/2006/relationships/slide" Target="slide27.xml"/><Relationship Id="rId6" Type="http://schemas.openxmlformats.org/officeDocument/2006/relationships/slide" Target="slide32.xml"/><Relationship Id="rId7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2" Type="http://schemas.openxmlformats.org/officeDocument/2006/relationships/slide" Target="slide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slide" Target="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4" Type="http://schemas.openxmlformats.org/officeDocument/2006/relationships/slide" Target="slide11.xml"/><Relationship Id="rId5" Type="http://schemas.openxmlformats.org/officeDocument/2006/relationships/slide" Target="slide3.xml"/><Relationship Id="rId1" Type="http://schemas.openxmlformats.org/officeDocument/2006/relationships/slideLayout" Target="../slideLayouts/slideLayout4.xml"/><Relationship Id="rId2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jpeg"/><Relationship Id="rId5" Type="http://schemas.openxmlformats.org/officeDocument/2006/relationships/image" Target="../media/image7.jpeg"/><Relationship Id="rId6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slide" Target="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  <a:latin typeface="Bradley Hand ITC TT-Bold"/>
                <a:cs typeface="Bradley Hand ITC TT-Bold"/>
              </a:rPr>
              <a:t>Voices of the Revolution</a:t>
            </a:r>
            <a:endParaRPr lang="en-US" dirty="0">
              <a:solidFill>
                <a:srgbClr val="FF0000"/>
              </a:solidFill>
              <a:latin typeface="Bradley Hand ITC TT-Bold"/>
              <a:cs typeface="Bradley Hand ITC TT-Bold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mtClean="0">
                <a:latin typeface="Bradley Hand ITC TT-Bold"/>
                <a:cs typeface="Bradley Hand ITC TT-Bold"/>
              </a:rPr>
              <a:t>“We always had governed ourselves, and we always meant to.”  ~farmer at Battle of Lexington, April 1775</a:t>
            </a:r>
          </a:p>
          <a:p>
            <a:r>
              <a:rPr lang="en-US" smtClean="0">
                <a:latin typeface="Bradley Hand ITC TT-Bold"/>
                <a:cs typeface="Bradley Hand ITC TT-Bold"/>
              </a:rPr>
              <a:t>“The flame is kindled and like lightning it catches from Soul to Soul.”  ~Abigail Adams</a:t>
            </a:r>
          </a:p>
          <a:p>
            <a:r>
              <a:rPr lang="en-US" smtClean="0">
                <a:latin typeface="Bradley Hand ITC TT-Bold"/>
                <a:cs typeface="Bradley Hand ITC TT-Bold"/>
              </a:rPr>
              <a:t>“I know not what course others may take, but as for me, give me liberty or give me death!”  ~Patrick Henry</a:t>
            </a:r>
            <a:endParaRPr lang="en-US" dirty="0">
              <a:latin typeface="Bradley Hand ITC TT-Bold"/>
              <a:cs typeface="Bradley Hand ITC TT-Bold"/>
            </a:endParaRPr>
          </a:p>
        </p:txBody>
      </p:sp>
      <p:pic>
        <p:nvPicPr>
          <p:cNvPr id="7" name="Content Placeholder 6" descr="Pulling Down the Statue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22489" b="-22489"/>
          <a:stretch>
            <a:fillRect/>
          </a:stretch>
        </p:blipFill>
        <p:spPr>
          <a:xfrm>
            <a:off x="4648200" y="872191"/>
            <a:ext cx="4038600" cy="4525963"/>
          </a:xfrm>
        </p:spPr>
      </p:pic>
      <p:sp>
        <p:nvSpPr>
          <p:cNvPr id="8" name="TextBox 7"/>
          <p:cNvSpPr txBox="1"/>
          <p:nvPr/>
        </p:nvSpPr>
        <p:spPr>
          <a:xfrm>
            <a:off x="4648200" y="4751823"/>
            <a:ext cx="41354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What important idea do all three quotations seem to be talking about?</a:t>
            </a:r>
          </a:p>
          <a:p>
            <a:endParaRPr lang="en-US" sz="24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4495799" y="4919008"/>
            <a:ext cx="46482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What effect do you think each quotation would have had on American colonists who read or heard it at the time of the Revolutionary War? 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12315" y="6136817"/>
            <a:ext cx="39834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648200" y="5121155"/>
            <a:ext cx="4124076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What do you think the flame in Abigail Adams’ quotation symbolizes? </a:t>
            </a:r>
            <a:endParaRPr lang="en-US" sz="2400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9" grpId="1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Bradley Hand ITC TT-Bold"/>
                <a:cs typeface="Bradley Hand ITC TT-Bold"/>
              </a:rPr>
              <a:t>Author’s Viewpoint</a:t>
            </a:r>
            <a:endParaRPr lang="en-US" dirty="0">
              <a:solidFill>
                <a:srgbClr val="FF0000"/>
              </a:solidFill>
              <a:latin typeface="Bradley Hand ITC TT-Bold"/>
              <a:cs typeface="Bradley Hand ITC TT-Bold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Closure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What word means, “how one feels about a topic”?</a:t>
            </a:r>
          </a:p>
          <a:p>
            <a:r>
              <a:rPr lang="en-US" dirty="0" smtClean="0"/>
              <a:t>What 3 things do we look at to identify the author’s </a:t>
            </a:r>
            <a:r>
              <a:rPr lang="en-US" u="sng" dirty="0" smtClean="0"/>
              <a:t>viewpoint</a:t>
            </a:r>
            <a:r>
              <a:rPr lang="en-US" dirty="0" smtClean="0"/>
              <a:t>?</a:t>
            </a:r>
          </a:p>
          <a:p>
            <a:r>
              <a:rPr lang="en-US" dirty="0" smtClean="0"/>
              <a:t>Read the last paragraph on page 142 of your practice book.  What is the author’s </a:t>
            </a:r>
            <a:r>
              <a:rPr lang="en-US" u="sng" dirty="0" smtClean="0"/>
              <a:t>viewpoint</a:t>
            </a:r>
            <a:r>
              <a:rPr lang="en-US" dirty="0" smtClean="0"/>
              <a:t> on Benedict Arnold?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u="sng" dirty="0" smtClean="0"/>
              <a:t>Guided Practice</a:t>
            </a:r>
          </a:p>
          <a:p>
            <a:pPr lvl="1"/>
            <a:r>
              <a:rPr lang="en-US" dirty="0" smtClean="0"/>
              <a:t>As we read, we will continue filling in the chart on practice book pg. 140</a:t>
            </a:r>
          </a:p>
          <a:p>
            <a:r>
              <a:rPr lang="en-US" u="sng" dirty="0" smtClean="0"/>
              <a:t>Independent Practice</a:t>
            </a:r>
          </a:p>
          <a:p>
            <a:pPr lvl="1"/>
            <a:r>
              <a:rPr lang="en-US" dirty="0" smtClean="0"/>
              <a:t>Later in the week, we will complete practice book pages 142-143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513892" y="6474634"/>
            <a:ext cx="264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1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Bradley Hand ITC TT-Bold"/>
                <a:cs typeface="Bradley Hand ITC TT-Bold"/>
              </a:rPr>
              <a:t>Daily Language Practice</a:t>
            </a:r>
            <a:br>
              <a:rPr lang="en-US" dirty="0" smtClean="0">
                <a:solidFill>
                  <a:srgbClr val="FF0000"/>
                </a:solidFill>
                <a:latin typeface="Bradley Hand ITC TT-Bold"/>
                <a:cs typeface="Bradley Hand ITC TT-Bold"/>
              </a:rPr>
            </a:br>
            <a:r>
              <a:rPr lang="en-US" sz="3556" dirty="0" smtClean="0">
                <a:latin typeface="Bradley Hand ITC TT-Bold"/>
                <a:cs typeface="Bradley Hand ITC TT-Bold"/>
              </a:rPr>
              <a:t>We will proofread and correct sentences with spelling and grammar errors.</a:t>
            </a:r>
            <a:endParaRPr lang="en-US" sz="3556" dirty="0">
              <a:latin typeface="Bradley Hand ITC TT-Bold"/>
              <a:cs typeface="Bradley Hand ITC TT-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Daves</a:t>
            </a:r>
            <a:r>
              <a:rPr lang="en-US" dirty="0" smtClean="0"/>
              <a:t> dream is to become an </a:t>
            </a:r>
            <a:r>
              <a:rPr lang="en-US" dirty="0" err="1" smtClean="0"/>
              <a:t>acter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Is the dog barking at a </a:t>
            </a:r>
            <a:r>
              <a:rPr lang="en-US" dirty="0" err="1" smtClean="0"/>
              <a:t>bergler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There was </a:t>
            </a:r>
            <a:r>
              <a:rPr lang="en-US" dirty="0" err="1" smtClean="0"/>
              <a:t>thunnder</a:t>
            </a:r>
            <a:r>
              <a:rPr lang="en-US" dirty="0" smtClean="0"/>
              <a:t> and lightning in </a:t>
            </a:r>
            <a:r>
              <a:rPr lang="en-US" dirty="0" err="1" smtClean="0"/>
              <a:t>washington</a:t>
            </a:r>
            <a:r>
              <a:rPr lang="en-US" dirty="0" smtClean="0"/>
              <a:t> today.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12542" y="6397186"/>
            <a:ext cx="264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1 Schedule</a:t>
            </a:r>
            <a:endParaRPr lang="en-US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radley Hand ITC TT-Bold"/>
                <a:cs typeface="Bradley Hand ITC TT-Bold"/>
              </a:rPr>
              <a:t>Day 2 Schedule</a:t>
            </a:r>
            <a:endParaRPr lang="en-US" dirty="0">
              <a:latin typeface="Bradley Hand ITC TT-Bold"/>
              <a:cs typeface="Bradley Hand ITC TT-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u="sng" dirty="0" smtClean="0"/>
              <a:t>Reading</a:t>
            </a:r>
          </a:p>
          <a:p>
            <a:pPr lvl="1"/>
            <a:r>
              <a:rPr lang="en-US" dirty="0" smtClean="0"/>
              <a:t>Segment 2 (271-278)</a:t>
            </a:r>
          </a:p>
          <a:p>
            <a:pPr lvl="1"/>
            <a:r>
              <a:rPr lang="en-US" dirty="0" smtClean="0"/>
              <a:t>Author’s Viewpoint</a:t>
            </a:r>
          </a:p>
          <a:p>
            <a:pPr lvl="2"/>
            <a:r>
              <a:rPr lang="en-US" dirty="0" smtClean="0"/>
              <a:t>Practice book pg. 140</a:t>
            </a:r>
          </a:p>
          <a:p>
            <a:pPr lvl="1"/>
            <a:r>
              <a:rPr lang="en-US" dirty="0" smtClean="0"/>
              <a:t>Comprehension questions (280)</a:t>
            </a:r>
          </a:p>
          <a:p>
            <a:pPr lvl="2"/>
            <a:r>
              <a:rPr lang="en-US" dirty="0" smtClean="0"/>
              <a:t>Practice book pg. 141</a:t>
            </a:r>
          </a:p>
          <a:p>
            <a:pPr lvl="1"/>
            <a:r>
              <a:rPr lang="en-US" dirty="0" smtClean="0"/>
              <a:t>Vocabulary</a:t>
            </a:r>
          </a:p>
          <a:p>
            <a:pPr lvl="2"/>
            <a:r>
              <a:rPr lang="en-US" dirty="0" smtClean="0"/>
              <a:t>Practice book pg. 139</a:t>
            </a:r>
          </a:p>
          <a:p>
            <a:r>
              <a:rPr lang="en-US" u="sng" dirty="0" smtClean="0"/>
              <a:t>Word Work</a:t>
            </a:r>
          </a:p>
          <a:p>
            <a:pPr lvl="1"/>
            <a:r>
              <a:rPr lang="en-US" dirty="0" smtClean="0">
                <a:hlinkClick r:id="rId2" action="ppaction://hlinksldjump"/>
              </a:rPr>
              <a:t>Possessives and Contractions</a:t>
            </a:r>
            <a:endParaRPr lang="en-US" dirty="0" smtClean="0"/>
          </a:p>
          <a:p>
            <a:pPr lvl="1"/>
            <a:r>
              <a:rPr lang="en-US" dirty="0" smtClean="0"/>
              <a:t>Spelling</a:t>
            </a:r>
          </a:p>
          <a:p>
            <a:pPr lvl="2"/>
            <a:r>
              <a:rPr lang="en-US" dirty="0" smtClean="0"/>
              <a:t>Practice book pg. 145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u="sng" dirty="0" smtClean="0"/>
              <a:t>Writing and Language</a:t>
            </a:r>
          </a:p>
          <a:p>
            <a:pPr lvl="1"/>
            <a:r>
              <a:rPr lang="en-US" dirty="0" smtClean="0">
                <a:hlinkClick r:id="rId3" action="ppaction://hlinksldjump"/>
              </a:rPr>
              <a:t>Daily Language Practice</a:t>
            </a:r>
            <a:endParaRPr lang="en-US" dirty="0" smtClean="0"/>
          </a:p>
          <a:p>
            <a:pPr lvl="1"/>
            <a:r>
              <a:rPr lang="en-US" dirty="0" smtClean="0"/>
              <a:t>Grammar</a:t>
            </a:r>
          </a:p>
          <a:p>
            <a:pPr lvl="2"/>
            <a:r>
              <a:rPr lang="en-US" dirty="0" smtClean="0"/>
              <a:t>Practice book pg. 149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67427" y="6167260"/>
            <a:ext cx="2673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4" action="ppaction://hlinksldjump"/>
              </a:rPr>
              <a:t>Back to Daily Schedules</a:t>
            </a:r>
            <a:endParaRPr lang="en-US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Bradley Hand ITC TT-Bold"/>
                <a:cs typeface="Bradley Hand ITC TT-Bold"/>
              </a:rPr>
              <a:t>Possessives and </a:t>
            </a:r>
            <a:r>
              <a:rPr lang="en-US" dirty="0" smtClean="0">
                <a:solidFill>
                  <a:srgbClr val="FF0000"/>
                </a:solidFill>
                <a:latin typeface="Bradley Hand ITC TT-Bold"/>
                <a:cs typeface="Bradley Hand ITC TT-Bold"/>
              </a:rPr>
              <a:t>Contractions</a:t>
            </a:r>
            <a:br>
              <a:rPr lang="en-US" dirty="0" smtClean="0">
                <a:solidFill>
                  <a:srgbClr val="FF0000"/>
                </a:solidFill>
                <a:latin typeface="Bradley Hand ITC TT-Bold"/>
                <a:cs typeface="Bradley Hand ITC TT-Bold"/>
              </a:rPr>
            </a:br>
            <a:r>
              <a:rPr lang="en-US" sz="2667" u="sng" dirty="0" smtClean="0">
                <a:latin typeface="+mn-lt"/>
                <a:cs typeface="Bradley Hand ITC TT-Bold"/>
              </a:rPr>
              <a:t>O</a:t>
            </a:r>
            <a:r>
              <a:rPr lang="en-US" sz="2667" u="sng" dirty="0" smtClean="0">
                <a:latin typeface="+mn-lt"/>
                <a:cs typeface="Bradley Hand ITC TT-Bold"/>
              </a:rPr>
              <a:t>bjective:</a:t>
            </a:r>
            <a:r>
              <a:rPr lang="en-US" sz="2667" dirty="0" smtClean="0">
                <a:latin typeface="+mn-lt"/>
                <a:cs typeface="Bradley Hand ITC TT-Bold"/>
              </a:rPr>
              <a:t> We will identify and interpret possessives and contractions </a:t>
            </a:r>
            <a:endParaRPr lang="en-US" sz="2667" dirty="0">
              <a:solidFill>
                <a:srgbClr val="FF0000"/>
              </a:solidFill>
              <a:latin typeface="Bradley Hand ITC TT-Bold"/>
              <a:cs typeface="Bradley Hand ITC TT-Bold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Concept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u="sng" dirty="0" smtClean="0"/>
              <a:t>Apostrophe </a:t>
            </a:r>
            <a:r>
              <a:rPr lang="en-US" dirty="0" smtClean="0"/>
              <a:t>( ‘ ): a symbol that takes the place of letters in a contraction; it can also be used to show possession.</a:t>
            </a:r>
          </a:p>
          <a:p>
            <a:r>
              <a:rPr lang="en-US" u="sng" dirty="0" smtClean="0"/>
              <a:t>Possessive</a:t>
            </a:r>
            <a:r>
              <a:rPr lang="en-US" dirty="0" smtClean="0"/>
              <a:t> (‘</a:t>
            </a:r>
            <a:r>
              <a:rPr lang="en-US" dirty="0" err="1" smtClean="0"/>
              <a:t>s</a:t>
            </a:r>
            <a:r>
              <a:rPr lang="en-US" dirty="0" smtClean="0"/>
              <a:t> or </a:t>
            </a:r>
            <a:r>
              <a:rPr lang="en-US" dirty="0" err="1" smtClean="0"/>
              <a:t>s</a:t>
            </a:r>
            <a:r>
              <a:rPr lang="en-US" dirty="0" smtClean="0"/>
              <a:t>’): indicates ownership</a:t>
            </a:r>
          </a:p>
          <a:p>
            <a:pPr lvl="1"/>
            <a:r>
              <a:rPr lang="en-US" dirty="0" smtClean="0"/>
              <a:t>Paul Revere’s horse = the horse belonging to Paul Revere </a:t>
            </a:r>
            <a:endParaRPr lang="en-US" u="sng" dirty="0" smtClean="0"/>
          </a:p>
          <a:p>
            <a:r>
              <a:rPr lang="en-US" u="sng" dirty="0" smtClean="0"/>
              <a:t>Contraction</a:t>
            </a:r>
            <a:r>
              <a:rPr lang="en-US" dirty="0" smtClean="0"/>
              <a:t>: two words put together in which letters have been left out</a:t>
            </a:r>
          </a:p>
          <a:p>
            <a:pPr lvl="1"/>
            <a:r>
              <a:rPr lang="en-US" dirty="0" smtClean="0"/>
              <a:t>He is = he’s 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Importance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Identifying when a contraction or possessive is being used will increase your reading comprehension.</a:t>
            </a:r>
            <a:endParaRPr lang="en-US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Skill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u="sng" dirty="0" smtClean="0"/>
              <a:t>I do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</a:t>
            </a:r>
            <a:r>
              <a:rPr lang="en-US" dirty="0" smtClean="0"/>
              <a:t> man’s pet squirrel</a:t>
            </a:r>
          </a:p>
          <a:p>
            <a:pPr lvl="2"/>
            <a:r>
              <a:rPr lang="en-US" dirty="0" smtClean="0"/>
              <a:t>Is the apostrophe replacing letters?  </a:t>
            </a:r>
          </a:p>
          <a:p>
            <a:pPr lvl="3"/>
            <a:r>
              <a:rPr lang="en-US" dirty="0" smtClean="0">
                <a:solidFill>
                  <a:srgbClr val="FF0000"/>
                </a:solidFill>
              </a:rPr>
              <a:t>No</a:t>
            </a:r>
          </a:p>
          <a:p>
            <a:pPr lvl="2"/>
            <a:r>
              <a:rPr lang="en-US" dirty="0" smtClean="0"/>
              <a:t>Is there a noun immediately following the word with the apostrophe? </a:t>
            </a:r>
          </a:p>
          <a:p>
            <a:pPr lvl="3"/>
            <a:r>
              <a:rPr lang="en-US" dirty="0" smtClean="0">
                <a:solidFill>
                  <a:srgbClr val="FF0000"/>
                </a:solidFill>
              </a:rPr>
              <a:t>Yes</a:t>
            </a:r>
          </a:p>
          <a:p>
            <a:pPr lvl="2"/>
            <a:r>
              <a:rPr lang="en-US" dirty="0" smtClean="0"/>
              <a:t>It is a </a:t>
            </a:r>
            <a:r>
              <a:rPr lang="en-US" dirty="0" smtClean="0">
                <a:solidFill>
                  <a:srgbClr val="FF0000"/>
                </a:solidFill>
              </a:rPr>
              <a:t>possessive</a:t>
            </a:r>
            <a:r>
              <a:rPr lang="en-US" dirty="0" smtClean="0"/>
              <a:t> meaning the pet squirrel belongs to the man</a:t>
            </a:r>
          </a:p>
          <a:p>
            <a:pPr lvl="1"/>
            <a:r>
              <a:rPr lang="en-US" dirty="0" smtClean="0"/>
              <a:t>t</a:t>
            </a:r>
            <a:r>
              <a:rPr lang="en-US" dirty="0" smtClean="0"/>
              <a:t>hey’d like to get back</a:t>
            </a:r>
          </a:p>
          <a:p>
            <a:pPr lvl="2"/>
            <a:r>
              <a:rPr lang="en-US" dirty="0" smtClean="0"/>
              <a:t>Is the apostrophe replacing letters? </a:t>
            </a:r>
          </a:p>
          <a:p>
            <a:pPr lvl="3"/>
            <a:r>
              <a:rPr lang="en-US" dirty="0" smtClean="0">
                <a:solidFill>
                  <a:srgbClr val="FF0000"/>
                </a:solidFill>
              </a:rPr>
              <a:t>Yes</a:t>
            </a:r>
          </a:p>
          <a:p>
            <a:pPr lvl="2"/>
            <a:r>
              <a:rPr lang="en-US" dirty="0" smtClean="0"/>
              <a:t>It is a </a:t>
            </a:r>
            <a:r>
              <a:rPr lang="en-US" dirty="0" smtClean="0">
                <a:solidFill>
                  <a:srgbClr val="FF0000"/>
                </a:solidFill>
              </a:rPr>
              <a:t>contraction</a:t>
            </a:r>
            <a:r>
              <a:rPr lang="en-US" dirty="0" smtClean="0"/>
              <a:t> for they would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en-US" sz="1800" dirty="0" smtClean="0"/>
              <a:t>Highlight the apostrophe and the letters following it.</a:t>
            </a:r>
          </a:p>
          <a:p>
            <a:pPr marL="342900" indent="-342900">
              <a:buAutoNum type="arabicPeriod"/>
            </a:pPr>
            <a:r>
              <a:rPr lang="en-US" sz="1800" dirty="0" smtClean="0"/>
              <a:t>Is the apostrophe replacing missing letters?</a:t>
            </a:r>
          </a:p>
          <a:p>
            <a:pPr marL="800100" lvl="1" indent="-342900">
              <a:buAutoNum type="arabicPeriod"/>
            </a:pPr>
            <a:r>
              <a:rPr lang="en-US" sz="1600" dirty="0" smtClean="0">
                <a:solidFill>
                  <a:srgbClr val="FF0000"/>
                </a:solidFill>
              </a:rPr>
              <a:t>It is a contraction</a:t>
            </a:r>
          </a:p>
          <a:p>
            <a:pPr marL="342900" indent="-342900">
              <a:buAutoNum type="arabicPeriod"/>
            </a:pPr>
            <a:r>
              <a:rPr lang="en-US" sz="1800" dirty="0" smtClean="0"/>
              <a:t>Is there a noun immediately following the word with the apostrophe?</a:t>
            </a:r>
          </a:p>
          <a:p>
            <a:pPr marL="800100" lvl="1" indent="-342900">
              <a:buAutoNum type="arabicPeriod"/>
            </a:pPr>
            <a:r>
              <a:rPr lang="en-US" sz="1600" dirty="0" smtClean="0">
                <a:solidFill>
                  <a:srgbClr val="FF0000"/>
                </a:solidFill>
              </a:rPr>
              <a:t>It is a  possessive</a:t>
            </a:r>
          </a:p>
          <a:p>
            <a:pPr marL="342900" indent="-342900">
              <a:buAutoNum type="arabicPeriod"/>
            </a:pPr>
            <a:endParaRPr lang="en-US" sz="1800" dirty="0" smtClean="0"/>
          </a:p>
          <a:p>
            <a:pPr marL="800100" lvl="1" indent="-342900"/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5364267" y="725287"/>
            <a:ext cx="325258" cy="474748"/>
          </a:xfrm>
          <a:prstGeom prst="rect">
            <a:avLst/>
          </a:prstGeom>
          <a:solidFill>
            <a:srgbClr val="FFFF00">
              <a:alpha val="43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039009" y="4073854"/>
            <a:ext cx="325258" cy="474748"/>
          </a:xfrm>
          <a:prstGeom prst="rect">
            <a:avLst/>
          </a:prstGeom>
          <a:solidFill>
            <a:srgbClr val="FFFF00">
              <a:alpha val="43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 smtClean="0"/>
              <a:t>We do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that’s what he did</a:t>
            </a:r>
          </a:p>
          <a:p>
            <a:pPr lvl="2"/>
            <a:r>
              <a:rPr lang="en-US" dirty="0" smtClean="0"/>
              <a:t>Is the apostrophe replacing letters? </a:t>
            </a:r>
            <a:r>
              <a:rPr lang="en-US" dirty="0" smtClean="0">
                <a:solidFill>
                  <a:srgbClr val="FF0000"/>
                </a:solidFill>
              </a:rPr>
              <a:t>Yes</a:t>
            </a:r>
          </a:p>
          <a:p>
            <a:pPr lvl="2"/>
            <a:r>
              <a:rPr lang="en-US" dirty="0" smtClean="0"/>
              <a:t>It is a </a:t>
            </a:r>
            <a:r>
              <a:rPr lang="en-US" dirty="0" smtClean="0">
                <a:solidFill>
                  <a:srgbClr val="FF0000"/>
                </a:solidFill>
              </a:rPr>
              <a:t>contraction</a:t>
            </a:r>
            <a:r>
              <a:rPr lang="en-US" dirty="0" smtClean="0"/>
              <a:t> for that is</a:t>
            </a:r>
          </a:p>
          <a:p>
            <a:pPr lvl="1"/>
            <a:r>
              <a:rPr lang="en-US" dirty="0" smtClean="0"/>
              <a:t>printer’s colors</a:t>
            </a:r>
          </a:p>
          <a:p>
            <a:pPr lvl="2"/>
            <a:r>
              <a:rPr lang="en-US" dirty="0" smtClean="0"/>
              <a:t>Is the apostrophe replacing  letters? </a:t>
            </a:r>
            <a:r>
              <a:rPr lang="en-US" dirty="0" smtClean="0">
                <a:solidFill>
                  <a:srgbClr val="FF0000"/>
                </a:solidFill>
              </a:rPr>
              <a:t>No</a:t>
            </a:r>
          </a:p>
          <a:p>
            <a:pPr lvl="2"/>
            <a:r>
              <a:rPr lang="en-US" dirty="0" smtClean="0"/>
              <a:t>Is there a noun immediately following the apostrophe word? </a:t>
            </a:r>
            <a:r>
              <a:rPr lang="en-US" dirty="0" smtClean="0">
                <a:solidFill>
                  <a:srgbClr val="FF0000"/>
                </a:solidFill>
              </a:rPr>
              <a:t>Yes</a:t>
            </a:r>
          </a:p>
          <a:p>
            <a:pPr lvl="2"/>
            <a:r>
              <a:rPr lang="en-US" dirty="0" smtClean="0"/>
              <a:t>It is a</a:t>
            </a:r>
            <a:r>
              <a:rPr lang="en-US" dirty="0" smtClean="0">
                <a:solidFill>
                  <a:srgbClr val="FF0000"/>
                </a:solidFill>
              </a:rPr>
              <a:t> possessive</a:t>
            </a:r>
            <a:r>
              <a:rPr lang="en-US" dirty="0" smtClean="0"/>
              <a:t> meaning the colors belonging to the printer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342900" indent="-342900">
              <a:buAutoNum type="arabicPeriod"/>
            </a:pPr>
            <a:r>
              <a:rPr lang="en-US" sz="1800" dirty="0" smtClean="0"/>
              <a:t>Highlight the apostrophe and the letters following it.</a:t>
            </a:r>
          </a:p>
          <a:p>
            <a:pPr marL="342900" indent="-342900">
              <a:buAutoNum type="arabicPeriod"/>
            </a:pPr>
            <a:r>
              <a:rPr lang="en-US" sz="1800" dirty="0" smtClean="0"/>
              <a:t>Is the apostrophe replacing missing letters?</a:t>
            </a:r>
          </a:p>
          <a:p>
            <a:pPr marL="800100" lvl="1" indent="-342900">
              <a:buAutoNum type="arabicPeriod"/>
            </a:pPr>
            <a:r>
              <a:rPr lang="en-US" sz="1600" dirty="0" smtClean="0">
                <a:solidFill>
                  <a:srgbClr val="FF0000"/>
                </a:solidFill>
              </a:rPr>
              <a:t>It is a contraction</a:t>
            </a:r>
          </a:p>
          <a:p>
            <a:pPr marL="342900" indent="-342900">
              <a:buAutoNum type="arabicPeriod"/>
            </a:pPr>
            <a:r>
              <a:rPr lang="en-US" sz="1800" dirty="0" smtClean="0"/>
              <a:t>Is there a noun immediately following the word with the apostrophe?</a:t>
            </a:r>
          </a:p>
          <a:p>
            <a:pPr marL="800100" lvl="1" indent="-342900">
              <a:buAutoNum type="arabicPeriod"/>
            </a:pPr>
            <a:r>
              <a:rPr lang="en-US" sz="1600" dirty="0" smtClean="0">
                <a:solidFill>
                  <a:srgbClr val="FF0000"/>
                </a:solidFill>
              </a:rPr>
              <a:t>It is a  possessive</a:t>
            </a:r>
          </a:p>
          <a:p>
            <a:pPr marL="342900" indent="-342900">
              <a:buAutoNum type="arabicPeriod"/>
            </a:pPr>
            <a:endParaRPr lang="en-US" sz="1800" dirty="0" smtClean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002773" y="882905"/>
            <a:ext cx="340746" cy="325280"/>
          </a:xfrm>
          <a:prstGeom prst="rect">
            <a:avLst/>
          </a:prstGeom>
          <a:solidFill>
            <a:srgbClr val="FFFF00">
              <a:alpha val="37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459682" y="2506813"/>
            <a:ext cx="232327" cy="325280"/>
          </a:xfrm>
          <a:prstGeom prst="rect">
            <a:avLst/>
          </a:prstGeom>
          <a:solidFill>
            <a:srgbClr val="FFFF00">
              <a:alpha val="37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You do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Paul’s spurs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Possessive</a:t>
            </a:r>
            <a:r>
              <a:rPr lang="en-US" dirty="0" smtClean="0"/>
              <a:t> meaning the spurs belonging to Paul</a:t>
            </a:r>
          </a:p>
          <a:p>
            <a:pPr lvl="1"/>
            <a:r>
              <a:rPr lang="en-US" dirty="0" smtClean="0"/>
              <a:t>this wasn’t enough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Contraction</a:t>
            </a:r>
            <a:r>
              <a:rPr lang="en-US" dirty="0" smtClean="0"/>
              <a:t> meaning was not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342900" indent="-342900">
              <a:buAutoNum type="arabicPeriod"/>
            </a:pPr>
            <a:r>
              <a:rPr lang="en-US" sz="1800" dirty="0" smtClean="0"/>
              <a:t>Highlight the apostrophe and the letters following it.</a:t>
            </a:r>
          </a:p>
          <a:p>
            <a:pPr marL="342900" indent="-342900">
              <a:buAutoNum type="arabicPeriod"/>
            </a:pPr>
            <a:r>
              <a:rPr lang="en-US" sz="1800" dirty="0" smtClean="0"/>
              <a:t>Is the apostrophe replacing missing letters?</a:t>
            </a:r>
          </a:p>
          <a:p>
            <a:pPr marL="800100" lvl="1" indent="-342900">
              <a:buAutoNum type="arabicPeriod"/>
            </a:pPr>
            <a:r>
              <a:rPr lang="en-US" sz="1600" dirty="0" smtClean="0">
                <a:solidFill>
                  <a:srgbClr val="FF0000"/>
                </a:solidFill>
              </a:rPr>
              <a:t>It is a contraction</a:t>
            </a:r>
          </a:p>
          <a:p>
            <a:pPr marL="342900" indent="-342900">
              <a:buAutoNum type="arabicPeriod"/>
            </a:pPr>
            <a:r>
              <a:rPr lang="en-US" sz="1800" dirty="0" smtClean="0"/>
              <a:t>Is there a noun immediately following the word with the apostrophe?</a:t>
            </a:r>
          </a:p>
          <a:p>
            <a:pPr marL="800100" lvl="1" indent="-342900">
              <a:buAutoNum type="arabicPeriod"/>
            </a:pPr>
            <a:r>
              <a:rPr lang="en-US" sz="1600" dirty="0" smtClean="0">
                <a:solidFill>
                  <a:srgbClr val="FF0000"/>
                </a:solidFill>
              </a:rPr>
              <a:t>It is a  possessive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173146" y="882905"/>
            <a:ext cx="340746" cy="325280"/>
          </a:xfrm>
          <a:prstGeom prst="rect">
            <a:avLst/>
          </a:prstGeom>
          <a:solidFill>
            <a:srgbClr val="FFFF00">
              <a:alpha val="37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790200" y="2212511"/>
            <a:ext cx="340746" cy="325280"/>
          </a:xfrm>
          <a:prstGeom prst="rect">
            <a:avLst/>
          </a:prstGeom>
          <a:solidFill>
            <a:srgbClr val="FFFF00">
              <a:alpha val="37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word means, “a symbol which shows possession”?</a:t>
            </a:r>
          </a:p>
          <a:p>
            <a:r>
              <a:rPr lang="en-US" dirty="0" smtClean="0"/>
              <a:t>What word means, “belonging to”?</a:t>
            </a:r>
          </a:p>
          <a:p>
            <a:r>
              <a:rPr lang="en-US" dirty="0" smtClean="0"/>
              <a:t>Is </a:t>
            </a:r>
            <a:r>
              <a:rPr lang="en-US" i="1" dirty="0" smtClean="0"/>
              <a:t>Revere’s dog </a:t>
            </a:r>
            <a:r>
              <a:rPr lang="en-US" dirty="0" smtClean="0"/>
              <a:t>a possessive or a contraction?</a:t>
            </a:r>
          </a:p>
          <a:p>
            <a:pPr lvl="1"/>
            <a:r>
              <a:rPr lang="en-US" dirty="0" smtClean="0"/>
              <a:t>How do you know?</a:t>
            </a:r>
          </a:p>
          <a:p>
            <a:pPr lvl="1"/>
            <a:r>
              <a:rPr lang="en-US" dirty="0" smtClean="0"/>
              <a:t>What does it mean?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Independent Practice</a:t>
            </a:r>
          </a:p>
          <a:p>
            <a:pPr lvl="1"/>
            <a:r>
              <a:rPr lang="en-US" dirty="0" smtClean="0"/>
              <a:t>Practice book pg. 144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44869" y="6459144"/>
            <a:ext cx="264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2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Bradley Hand ITC TT-Bold"/>
                <a:cs typeface="Bradley Hand ITC TT-Bold"/>
              </a:rPr>
              <a:t>Daily Language Practice</a:t>
            </a:r>
            <a:endParaRPr lang="en-US" dirty="0">
              <a:solidFill>
                <a:srgbClr val="FF0000"/>
              </a:solidFill>
              <a:latin typeface="Bradley Hand ITC TT-Bold"/>
              <a:cs typeface="Bradley Hand ITC TT-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She need a </a:t>
            </a:r>
            <a:r>
              <a:rPr lang="en-US" dirty="0" err="1" smtClean="0"/>
              <a:t>mirrore</a:t>
            </a:r>
            <a:r>
              <a:rPr lang="en-US" dirty="0" smtClean="0"/>
              <a:t> to check her contact lenses.</a:t>
            </a:r>
          </a:p>
          <a:p>
            <a:endParaRPr lang="en-US" dirty="0" smtClean="0"/>
          </a:p>
          <a:p>
            <a:r>
              <a:rPr lang="en-US" dirty="0" smtClean="0"/>
              <a:t>t</a:t>
            </a:r>
            <a:r>
              <a:rPr lang="en-US" dirty="0" smtClean="0"/>
              <a:t>he </a:t>
            </a:r>
            <a:r>
              <a:rPr lang="en-US" dirty="0" err="1" smtClean="0"/>
              <a:t>mayer</a:t>
            </a:r>
            <a:r>
              <a:rPr lang="en-US" dirty="0" smtClean="0"/>
              <a:t> declared today a holiday.</a:t>
            </a:r>
          </a:p>
          <a:p>
            <a:endParaRPr lang="en-US" dirty="0" smtClean="0"/>
          </a:p>
          <a:p>
            <a:r>
              <a:rPr lang="en-US" dirty="0" smtClean="0"/>
              <a:t>Suzy and </a:t>
            </a:r>
            <a:r>
              <a:rPr lang="en-US" dirty="0" smtClean="0"/>
              <a:t>Li climbs on the </a:t>
            </a:r>
            <a:r>
              <a:rPr lang="en-US" dirty="0" err="1" smtClean="0"/>
              <a:t>trackter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95694" y="6429374"/>
            <a:ext cx="264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2 Schedule</a:t>
            </a:r>
            <a:endParaRPr lang="en-US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radley Hand ITC TT-Bold"/>
                <a:cs typeface="Bradley Hand ITC TT-Bold"/>
              </a:rPr>
              <a:t>Day 3 Schedule</a:t>
            </a:r>
            <a:endParaRPr lang="en-US" dirty="0">
              <a:latin typeface="Bradley Hand ITC TT-Bold"/>
              <a:cs typeface="Bradley Hand ITC TT-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 smtClean="0"/>
              <a:t>Reading</a:t>
            </a:r>
          </a:p>
          <a:p>
            <a:pPr lvl="1"/>
            <a:r>
              <a:rPr lang="en-US" dirty="0" smtClean="0"/>
              <a:t>Partner Read</a:t>
            </a:r>
          </a:p>
          <a:p>
            <a:pPr lvl="1"/>
            <a:r>
              <a:rPr lang="en-US" dirty="0" smtClean="0"/>
              <a:t>Author’s Viewpoint</a:t>
            </a:r>
          </a:p>
          <a:p>
            <a:pPr lvl="2"/>
            <a:r>
              <a:rPr lang="en-US" dirty="0" smtClean="0"/>
              <a:t>Practice book pg. 142-143</a:t>
            </a:r>
          </a:p>
          <a:p>
            <a:r>
              <a:rPr lang="en-US" u="sng" dirty="0" smtClean="0"/>
              <a:t>Word Work</a:t>
            </a:r>
          </a:p>
          <a:p>
            <a:pPr lvl="1"/>
            <a:r>
              <a:rPr lang="en-US" dirty="0" smtClean="0">
                <a:hlinkClick r:id="rId2" action="ppaction://hlinksldjump"/>
              </a:rPr>
              <a:t>Greek root </a:t>
            </a:r>
            <a:r>
              <a:rPr lang="en-US" i="1" dirty="0" smtClean="0">
                <a:hlinkClick r:id="rId2" action="ppaction://hlinksldjump"/>
              </a:rPr>
              <a:t>anti</a:t>
            </a:r>
            <a:endParaRPr lang="en-US" i="1" dirty="0" smtClean="0"/>
          </a:p>
          <a:p>
            <a:pPr lvl="1"/>
            <a:r>
              <a:rPr lang="en-US" dirty="0" smtClean="0"/>
              <a:t>Spelling</a:t>
            </a:r>
          </a:p>
          <a:p>
            <a:pPr lvl="2"/>
            <a:r>
              <a:rPr lang="en-US" dirty="0" smtClean="0"/>
              <a:t>Practice book pg. 146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Writing and Language</a:t>
            </a:r>
          </a:p>
          <a:p>
            <a:pPr lvl="1"/>
            <a:r>
              <a:rPr lang="en-US" dirty="0" smtClean="0">
                <a:hlinkClick r:id="rId3" action="ppaction://hlinksldjump"/>
              </a:rPr>
              <a:t>Daily Language Practice</a:t>
            </a:r>
            <a:endParaRPr lang="en-US" dirty="0" smtClean="0"/>
          </a:p>
          <a:p>
            <a:pPr lvl="1"/>
            <a:r>
              <a:rPr lang="en-US" dirty="0" smtClean="0">
                <a:hlinkClick r:id="rId4" action="ppaction://hlinksldjump"/>
              </a:rPr>
              <a:t>Writing a Character Sketch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67427" y="6397186"/>
            <a:ext cx="2558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5" action="ppaction://hlinksldjump"/>
              </a:rPr>
              <a:t>Back to Daily Schedule</a:t>
            </a:r>
            <a:endParaRPr lang="en-US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Bradley Hand ITC TT-Bold"/>
                <a:cs typeface="Bradley Hand ITC TT-Bold"/>
              </a:rPr>
              <a:t>And Then What Happened, Paul Revere?</a:t>
            </a:r>
            <a:endParaRPr lang="en-US" dirty="0">
              <a:solidFill>
                <a:srgbClr val="FF0000"/>
              </a:solidFill>
              <a:latin typeface="Bradley Hand ITC TT-Bold"/>
              <a:cs typeface="Bradley Hand ITC TT-Bold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>
                <a:latin typeface="Bradley Hand ITC TT-Bold"/>
                <a:cs typeface="Bradley Hand ITC TT-Bold"/>
              </a:rPr>
              <a:t>Author</a:t>
            </a:r>
            <a:r>
              <a:rPr lang="en-US" dirty="0" smtClean="0">
                <a:latin typeface="Bradley Hand ITC TT-Bold"/>
                <a:cs typeface="Bradley Hand ITC TT-Bold"/>
              </a:rPr>
              <a:t>:  Jean Fritz</a:t>
            </a:r>
          </a:p>
          <a:p>
            <a:r>
              <a:rPr lang="en-US" u="sng" dirty="0" smtClean="0">
                <a:latin typeface="Bradley Hand ITC TT-Bold"/>
                <a:cs typeface="Bradley Hand ITC TT-Bold"/>
              </a:rPr>
              <a:t>Illustrator</a:t>
            </a:r>
            <a:r>
              <a:rPr lang="en-US" dirty="0" smtClean="0">
                <a:latin typeface="Bradley Hand ITC TT-Bold"/>
                <a:cs typeface="Bradley Hand ITC TT-Bold"/>
              </a:rPr>
              <a:t>: Margot Tomes</a:t>
            </a:r>
          </a:p>
          <a:p>
            <a:r>
              <a:rPr lang="en-US" u="sng" dirty="0" smtClean="0">
                <a:latin typeface="Bradley Hand ITC TT-Bold"/>
                <a:cs typeface="Bradley Hand ITC TT-Bold"/>
              </a:rPr>
              <a:t>Genre</a:t>
            </a:r>
            <a:r>
              <a:rPr lang="en-US" dirty="0" smtClean="0">
                <a:latin typeface="Bradley Hand ITC TT-Bold"/>
                <a:cs typeface="Bradley Hand ITC TT-Bold"/>
              </a:rPr>
              <a:t>: Biography ~ a nonfiction selection based on Paul Revere’s life.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8" name="Content Placeholder 7" descr="Paul Revere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-6056" r="-6056"/>
          <a:stretch>
            <a:fillRect/>
          </a:stretch>
        </p:blipFill>
        <p:spPr/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Bradley Hand ITC TT-Bold"/>
                <a:cs typeface="Bradley Hand ITC TT-Bold"/>
              </a:rPr>
              <a:t>Greek Root </a:t>
            </a:r>
            <a:r>
              <a:rPr lang="en-US" i="1" dirty="0" smtClean="0">
                <a:solidFill>
                  <a:srgbClr val="FF0000"/>
                </a:solidFill>
                <a:latin typeface="Bradley Hand ITC TT-Bold"/>
                <a:cs typeface="Bradley Hand ITC TT-Bold"/>
              </a:rPr>
              <a:t>anti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sz="3200" u="sng" dirty="0" smtClean="0"/>
              <a:t>objective</a:t>
            </a:r>
            <a:r>
              <a:rPr lang="en-US" sz="3200" dirty="0" smtClean="0"/>
              <a:t>: we will analyze the meaning of </a:t>
            </a:r>
            <a:r>
              <a:rPr lang="en-US" sz="3200" i="1" dirty="0" smtClean="0"/>
              <a:t>anti</a:t>
            </a:r>
            <a:r>
              <a:rPr lang="en-US" sz="3200" dirty="0" smtClean="0"/>
              <a:t>, and generate a list of words with this root.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32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6154" dirty="0" smtClean="0"/>
              <a:t>Concept</a:t>
            </a:r>
            <a:endParaRPr lang="en-US" sz="6154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i="1" u="sng" dirty="0" smtClean="0"/>
              <a:t>Anti</a:t>
            </a:r>
            <a:r>
              <a:rPr lang="en-US" dirty="0" smtClean="0"/>
              <a:t>: a Greek root meaning “against, or opposed to”</a:t>
            </a:r>
          </a:p>
          <a:p>
            <a:r>
              <a:rPr lang="en-US" u="sng" dirty="0" smtClean="0"/>
              <a:t>Example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The doctor gave me an </a:t>
            </a:r>
            <a:r>
              <a:rPr lang="en-US" u="sng" dirty="0" smtClean="0"/>
              <a:t>antibiotic</a:t>
            </a:r>
            <a:r>
              <a:rPr lang="en-US" dirty="0" smtClean="0"/>
              <a:t> to help fight off my infection.</a:t>
            </a:r>
          </a:p>
          <a:p>
            <a:pPr lvl="1"/>
            <a:r>
              <a:rPr lang="en-US" u="sng" dirty="0" smtClean="0"/>
              <a:t>Anti</a:t>
            </a:r>
            <a:r>
              <a:rPr lang="en-US" dirty="0" smtClean="0"/>
              <a:t>biotic means “against harmful organisms</a:t>
            </a:r>
            <a:r>
              <a:rPr lang="en-US" dirty="0" smtClean="0"/>
              <a:t>”</a:t>
            </a:r>
            <a:endParaRPr lang="en-US" u="sng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Importance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en-US" dirty="0" smtClean="0"/>
              <a:t>Recognizing word roots can help you figure out the meaning of words you do not recognize.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Bradley Hand ITC TT-Bold"/>
                <a:cs typeface="Bradley Hand ITC TT-Bold"/>
              </a:rPr>
              <a:t>Greek Root </a:t>
            </a:r>
            <a:r>
              <a:rPr lang="en-US" i="1" dirty="0" smtClean="0">
                <a:solidFill>
                  <a:srgbClr val="FF0000"/>
                </a:solidFill>
                <a:latin typeface="Bradley Hand ITC TT-Bold"/>
                <a:cs typeface="Bradley Hand ITC TT-Bold"/>
              </a:rPr>
              <a:t>anti</a:t>
            </a:r>
            <a:endParaRPr lang="en-US" dirty="0">
              <a:solidFill>
                <a:srgbClr val="FF0000"/>
              </a:solidFill>
              <a:latin typeface="Bradley Hand ITC TT-Bold"/>
              <a:cs typeface="Bradley Hand ITC TT-Bold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Skill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Highlight the word root.</a:t>
            </a:r>
          </a:p>
          <a:p>
            <a:r>
              <a:rPr lang="en-US" dirty="0" smtClean="0"/>
              <a:t>Look at the remainder of the word</a:t>
            </a:r>
          </a:p>
          <a:p>
            <a:pPr marL="742950" lvl="2" indent="-342900"/>
            <a:r>
              <a:rPr lang="en-US" dirty="0" smtClean="0"/>
              <a:t>What does it </a:t>
            </a:r>
            <a:r>
              <a:rPr lang="en-US" dirty="0" smtClean="0"/>
              <a:t>mean</a:t>
            </a:r>
          </a:p>
          <a:p>
            <a:r>
              <a:rPr lang="en-US" dirty="0" smtClean="0"/>
              <a:t>Use context clues to help define the word.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 smtClean="0"/>
              <a:t>I do</a:t>
            </a:r>
          </a:p>
          <a:p>
            <a:pPr lvl="1"/>
            <a:r>
              <a:rPr lang="en-US" dirty="0" smtClean="0"/>
              <a:t>The end of the story was </a:t>
            </a:r>
            <a:r>
              <a:rPr lang="en-US" u="sng" dirty="0" smtClean="0"/>
              <a:t>anticlimactic</a:t>
            </a:r>
            <a:r>
              <a:rPr lang="en-US" dirty="0" smtClean="0"/>
              <a:t>, it really let me down.</a:t>
            </a:r>
          </a:p>
          <a:p>
            <a:r>
              <a:rPr lang="en-US" u="sng" dirty="0" smtClean="0"/>
              <a:t>We do </a:t>
            </a:r>
          </a:p>
          <a:p>
            <a:pPr lvl="1"/>
            <a:r>
              <a:rPr lang="en-US" dirty="0" smtClean="0"/>
              <a:t>Andy is very </a:t>
            </a:r>
            <a:r>
              <a:rPr lang="en-US" u="sng" dirty="0" smtClean="0"/>
              <a:t>antisocial</a:t>
            </a:r>
            <a:r>
              <a:rPr lang="en-US" dirty="0" smtClean="0"/>
              <a:t>, he is always hanging out by himself.</a:t>
            </a:r>
          </a:p>
          <a:p>
            <a:r>
              <a:rPr lang="en-US" u="sng" dirty="0" smtClean="0"/>
              <a:t>You do</a:t>
            </a:r>
          </a:p>
          <a:p>
            <a:pPr lvl="1"/>
            <a:r>
              <a:rPr lang="en-US" dirty="0" smtClean="0"/>
              <a:t>I put </a:t>
            </a:r>
            <a:r>
              <a:rPr lang="en-US" u="sng" dirty="0" smtClean="0"/>
              <a:t>antifreeze</a:t>
            </a:r>
            <a:r>
              <a:rPr lang="en-US" dirty="0" smtClean="0"/>
              <a:t> in my car’s battery to help it start in the morning.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What root means “against or opposed to”?</a:t>
            </a:r>
          </a:p>
          <a:p>
            <a:r>
              <a:rPr lang="en-US" dirty="0" smtClean="0"/>
              <a:t>How do we determine the meaning of a word containing a Greek/Latin root?</a:t>
            </a:r>
          </a:p>
          <a:p>
            <a:r>
              <a:rPr lang="en-US" dirty="0" smtClean="0"/>
              <a:t>Which word means “against poison”?</a:t>
            </a:r>
          </a:p>
          <a:p>
            <a:pPr marL="971550" lvl="1" indent="-514350">
              <a:buAutoNum type="alphaLcParenR"/>
            </a:pPr>
            <a:r>
              <a:rPr lang="en-US" dirty="0" smtClean="0"/>
              <a:t>a</a:t>
            </a:r>
            <a:r>
              <a:rPr lang="en-US" dirty="0" smtClean="0"/>
              <a:t>ntitrust</a:t>
            </a:r>
          </a:p>
          <a:p>
            <a:pPr marL="971550" lvl="1" indent="-514350">
              <a:buAutoNum type="alphaLcParenR"/>
            </a:pPr>
            <a:r>
              <a:rPr lang="en-US" dirty="0" smtClean="0"/>
              <a:t>antitoxin</a:t>
            </a:r>
          </a:p>
          <a:p>
            <a:r>
              <a:rPr lang="en-US" u="sng" dirty="0" smtClean="0"/>
              <a:t>Independent Practice</a:t>
            </a:r>
          </a:p>
          <a:p>
            <a:pPr lvl="1"/>
            <a:r>
              <a:rPr lang="en-US" dirty="0" smtClean="0"/>
              <a:t>What other words can you think of containing </a:t>
            </a:r>
            <a:r>
              <a:rPr lang="en-US" i="1" dirty="0" smtClean="0"/>
              <a:t>anti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What do each of these words mean?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88315" y="6413884"/>
            <a:ext cx="264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3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Bradley Hand ITC TT-Bold"/>
                <a:cs typeface="Bradley Hand ITC TT-Bold"/>
              </a:rPr>
              <a:t>Daily Language Practice</a:t>
            </a:r>
            <a:endParaRPr lang="en-US" dirty="0">
              <a:solidFill>
                <a:srgbClr val="FF0000"/>
              </a:solidFill>
              <a:latin typeface="Bradley Hand ITC TT-Bold"/>
              <a:cs typeface="Bradley Hand ITC TT-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 brothers job is to hang the </a:t>
            </a:r>
            <a:r>
              <a:rPr lang="en-US" dirty="0" err="1" smtClean="0"/>
              <a:t>bannar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goats eats </a:t>
            </a:r>
            <a:r>
              <a:rPr lang="en-US" dirty="0" err="1" smtClean="0"/>
              <a:t>clovor</a:t>
            </a:r>
            <a:r>
              <a:rPr lang="en-US" dirty="0" smtClean="0"/>
              <a:t> all summer.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17942" y="6567571"/>
            <a:ext cx="264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3 Schedule</a:t>
            </a:r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Bradley Hand ITC TT-Bold"/>
                <a:cs typeface="Bradley Hand ITC TT-Bold"/>
              </a:rPr>
              <a:t>Writing a Character </a:t>
            </a:r>
            <a:r>
              <a:rPr lang="en-US" dirty="0" smtClean="0">
                <a:solidFill>
                  <a:srgbClr val="FF0000"/>
                </a:solidFill>
                <a:latin typeface="Bradley Hand ITC TT-Bold"/>
                <a:cs typeface="Bradley Hand ITC TT-Bold"/>
              </a:rPr>
              <a:t>Sketch</a:t>
            </a:r>
            <a:br>
              <a:rPr lang="en-US" dirty="0" smtClean="0">
                <a:solidFill>
                  <a:srgbClr val="FF0000"/>
                </a:solidFill>
                <a:latin typeface="Bradley Hand ITC TT-Bold"/>
                <a:cs typeface="Bradley Hand ITC TT-Bold"/>
              </a:rPr>
            </a:br>
            <a:r>
              <a:rPr lang="en-US" sz="3200" dirty="0" smtClean="0">
                <a:latin typeface="+mn-lt"/>
                <a:cs typeface="Bradley Hand ITC TT-Bold"/>
              </a:rPr>
              <a:t>We will write a character sketch.</a:t>
            </a:r>
            <a:endParaRPr lang="en-US" dirty="0">
              <a:solidFill>
                <a:srgbClr val="FF0000"/>
              </a:solidFill>
              <a:latin typeface="Bradley Hand ITC TT-Bold"/>
              <a:cs typeface="Bradley Hand ITC TT-Bold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Prior Knowledge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Tell your partner about your best friend.</a:t>
            </a:r>
          </a:p>
          <a:p>
            <a:r>
              <a:rPr lang="en-US" dirty="0" smtClean="0"/>
              <a:t>If you were to write this description, it would be called a </a:t>
            </a:r>
            <a:r>
              <a:rPr lang="en-US" i="1" dirty="0" smtClean="0"/>
              <a:t>character sketch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Concept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u="sng" dirty="0" smtClean="0"/>
              <a:t>Character sketch</a:t>
            </a:r>
            <a:r>
              <a:rPr lang="en-US" dirty="0" smtClean="0"/>
              <a:t>:  a written profile that gives a colorful and vivid picture of what a real person or character is like.</a:t>
            </a:r>
          </a:p>
          <a:p>
            <a:r>
              <a:rPr lang="en-US" u="sng" dirty="0" smtClean="0"/>
              <a:t>Example</a:t>
            </a:r>
            <a:r>
              <a:rPr lang="en-US" dirty="0" smtClean="0"/>
              <a:t>: the author of “And Then What Happened, Paul Revere?” wove many colorful and interesting details about Paul Revere’s character, life, family, daily activities, and heroic actions.</a:t>
            </a:r>
            <a:endParaRPr lang="en-US" u="sng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Skill</a:t>
            </a:r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575050" y="273050"/>
          <a:ext cx="5111750" cy="5853113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AutoNum type="arabicPeriod"/>
            </a:pPr>
            <a:r>
              <a:rPr lang="en-US" sz="2000" dirty="0" smtClean="0"/>
              <a:t>Choose a real person or a story character to write about.</a:t>
            </a:r>
          </a:p>
          <a:p>
            <a:pPr marL="457200" indent="-457200">
              <a:buAutoNum type="arabicPeriod"/>
            </a:pPr>
            <a:r>
              <a:rPr lang="en-US" sz="2000" dirty="0" smtClean="0"/>
              <a:t>Brainstorm details about how the person looks, acts, thinks, and feels.</a:t>
            </a:r>
          </a:p>
          <a:p>
            <a:pPr marL="457200" indent="-457200">
              <a:buAutoNum type="arabicPeriod"/>
            </a:pPr>
            <a:r>
              <a:rPr lang="en-US" sz="2000" dirty="0" smtClean="0"/>
              <a:t>Open with a quote or an anecdote (short story) about the character.</a:t>
            </a:r>
          </a:p>
          <a:p>
            <a:pPr marL="457200" indent="-457200">
              <a:buAutoNum type="arabicPeriod"/>
            </a:pPr>
            <a:r>
              <a:rPr lang="en-US" sz="2000" dirty="0" smtClean="0"/>
              <a:t>Write a sentence that sums up the person’s most significant character traits.</a:t>
            </a:r>
          </a:p>
          <a:p>
            <a:pPr marL="457200" indent="-457200">
              <a:buAutoNum type="arabicPeriod"/>
            </a:pPr>
            <a:r>
              <a:rPr lang="en-US" sz="2000" dirty="0" smtClean="0"/>
              <a:t>Include several details that support your summary of the person’s traits.</a:t>
            </a:r>
          </a:p>
          <a:p>
            <a:pPr marL="457200" indent="-457200">
              <a:buAutoNum type="arabicPeriod"/>
            </a:pPr>
            <a:r>
              <a:rPr lang="en-US" sz="2000" dirty="0" smtClean="0"/>
              <a:t>End with a conclusion that sums up the person’s significant traits.</a:t>
            </a:r>
            <a:endParaRPr lang="en-US" sz="20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do you call a piece of writing that gives a picture of what a real person or story character is like?</a:t>
            </a:r>
          </a:p>
          <a:p>
            <a:r>
              <a:rPr lang="en-US" dirty="0" smtClean="0"/>
              <a:t>What type of information should be included in a </a:t>
            </a:r>
            <a:r>
              <a:rPr lang="en-US" u="sng" dirty="0" smtClean="0"/>
              <a:t>character sketch</a:t>
            </a:r>
            <a:r>
              <a:rPr lang="en-US" dirty="0" smtClean="0"/>
              <a:t>?</a:t>
            </a:r>
          </a:p>
          <a:p>
            <a:r>
              <a:rPr lang="en-US" u="sng" dirty="0" smtClean="0"/>
              <a:t>Independent practice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Use practice book pg. 152 to brainstorm your character.</a:t>
            </a:r>
          </a:p>
          <a:p>
            <a:pPr lvl="1"/>
            <a:r>
              <a:rPr lang="en-US" dirty="0" smtClean="0"/>
              <a:t>Write a 1-2 paragraph character sketch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870127" y="6474634"/>
            <a:ext cx="264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3 Schedule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radley Hand ITC TT-Bold"/>
                <a:cs typeface="Bradley Hand ITC TT-Bold"/>
              </a:rPr>
              <a:t>Day 4 Schedule</a:t>
            </a:r>
            <a:endParaRPr lang="en-US" dirty="0">
              <a:latin typeface="Bradley Hand ITC TT-Bold"/>
              <a:cs typeface="Bradley Hand ITC TT-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 smtClean="0"/>
              <a:t>Reading</a:t>
            </a:r>
            <a:endParaRPr lang="en-US" u="sng" dirty="0" smtClean="0"/>
          </a:p>
          <a:p>
            <a:pPr lvl="1"/>
            <a:r>
              <a:rPr lang="en-US" dirty="0" smtClean="0"/>
              <a:t>“</a:t>
            </a:r>
            <a:r>
              <a:rPr lang="en-US" dirty="0" smtClean="0"/>
              <a:t>Yankee Doodle” (282-285)</a:t>
            </a:r>
          </a:p>
          <a:p>
            <a:r>
              <a:rPr lang="en-US" u="sng" dirty="0" smtClean="0"/>
              <a:t>Word Work</a:t>
            </a:r>
          </a:p>
          <a:p>
            <a:pPr lvl="1"/>
            <a:r>
              <a:rPr lang="en-US" dirty="0" smtClean="0"/>
              <a:t>Spelling</a:t>
            </a:r>
          </a:p>
          <a:p>
            <a:pPr lvl="2"/>
            <a:r>
              <a:rPr lang="en-US" dirty="0" smtClean="0"/>
              <a:t>Practice book pg. 147</a:t>
            </a:r>
          </a:p>
          <a:p>
            <a:pPr lvl="1"/>
            <a:r>
              <a:rPr lang="en-US" dirty="0" smtClean="0">
                <a:hlinkClick r:id="rId2" action="ppaction://hlinksldjump"/>
              </a:rPr>
              <a:t>Synonyms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Writing and Language</a:t>
            </a:r>
          </a:p>
          <a:p>
            <a:pPr lvl="1"/>
            <a:r>
              <a:rPr lang="en-US" dirty="0" smtClean="0">
                <a:hlinkClick r:id="rId3" action="ppaction://hlinksldjump"/>
              </a:rPr>
              <a:t>Daily Language Practice</a:t>
            </a:r>
            <a:endParaRPr lang="en-US" dirty="0" smtClean="0"/>
          </a:p>
          <a:p>
            <a:pPr lvl="1"/>
            <a:r>
              <a:rPr lang="en-US" dirty="0" smtClean="0"/>
              <a:t>Grammar</a:t>
            </a:r>
          </a:p>
          <a:p>
            <a:pPr lvl="2"/>
            <a:r>
              <a:rPr lang="en-US" dirty="0" smtClean="0"/>
              <a:t>Practice book pg. 150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11192" y="6366207"/>
            <a:ext cx="2673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4" action="ppaction://hlinksldjump"/>
              </a:rPr>
              <a:t>Back to Daily Schedules</a:t>
            </a:r>
            <a:endParaRPr lang="en-US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Bradley Hand ITC TT-Bold"/>
                <a:cs typeface="Bradley Hand ITC TT-Bold"/>
              </a:rPr>
              <a:t>Synonyms</a:t>
            </a:r>
            <a:br>
              <a:rPr lang="en-US" dirty="0" smtClean="0">
                <a:solidFill>
                  <a:srgbClr val="FF0000"/>
                </a:solidFill>
                <a:latin typeface="Bradley Hand ITC TT-Bold"/>
                <a:cs typeface="Bradley Hand ITC TT-Bold"/>
              </a:rPr>
            </a:br>
            <a:r>
              <a:rPr lang="en-US" sz="3200" dirty="0" smtClean="0">
                <a:solidFill>
                  <a:srgbClr val="000000"/>
                </a:solidFill>
                <a:latin typeface="Bradley Hand ITC TT-Bold"/>
                <a:cs typeface="Bradley Hand ITC TT-Bold"/>
              </a:rPr>
              <a:t>We will identify synonyms.</a:t>
            </a:r>
            <a:endParaRPr lang="en-US" dirty="0">
              <a:solidFill>
                <a:srgbClr val="FF0000"/>
              </a:solidFill>
              <a:latin typeface="Bradley Hand ITC TT-Bold"/>
              <a:cs typeface="Bradley Hand ITC TT-Bold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Activate Prior Knowledge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What is another word for happy?</a:t>
            </a:r>
          </a:p>
          <a:p>
            <a:r>
              <a:rPr lang="en-US" dirty="0" smtClean="0"/>
              <a:t>When you think of words that mean nearly the same thing, you are identifying </a:t>
            </a:r>
            <a:r>
              <a:rPr lang="en-US" u="sng" dirty="0" smtClean="0"/>
              <a:t>synonyms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Concept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u="sng" dirty="0" smtClean="0"/>
              <a:t>Synonyms</a:t>
            </a:r>
            <a:r>
              <a:rPr lang="en-US" dirty="0" smtClean="0"/>
              <a:t>: words </a:t>
            </a:r>
            <a:r>
              <a:rPr lang="en-US" dirty="0" smtClean="0"/>
              <a:t>with the same, or nearly the same, meaning.</a:t>
            </a:r>
          </a:p>
          <a:p>
            <a:r>
              <a:rPr lang="en-US" u="sng" dirty="0" smtClean="0"/>
              <a:t>Importance</a:t>
            </a:r>
            <a:r>
              <a:rPr lang="en-US" dirty="0" smtClean="0"/>
              <a:t>: Writers often use </a:t>
            </a:r>
            <a:r>
              <a:rPr lang="en-US" i="1" dirty="0" smtClean="0"/>
              <a:t>synonyms</a:t>
            </a:r>
            <a:r>
              <a:rPr lang="en-US" dirty="0" smtClean="0"/>
              <a:t> to avoid repeating words, and to keep their writing fresh and interesting.</a:t>
            </a:r>
            <a:endParaRPr lang="en-US" u="sng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Skill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u="sng" dirty="0" smtClean="0"/>
              <a:t>I do</a:t>
            </a:r>
          </a:p>
          <a:p>
            <a:pPr lvl="1"/>
            <a:r>
              <a:rPr lang="en-US" dirty="0" smtClean="0"/>
              <a:t>Instead he </a:t>
            </a:r>
            <a:r>
              <a:rPr lang="en-US" u="sng" dirty="0" smtClean="0"/>
              <a:t>patrolled</a:t>
            </a:r>
            <a:r>
              <a:rPr lang="en-US" dirty="0" smtClean="0"/>
              <a:t> the streets at night, </a:t>
            </a:r>
            <a:r>
              <a:rPr lang="en-US" u="sng" dirty="0" smtClean="0"/>
              <a:t>delivered</a:t>
            </a:r>
            <a:r>
              <a:rPr lang="en-US" dirty="0" smtClean="0"/>
              <a:t> his messages to Philadelphia, and kept himself </a:t>
            </a:r>
            <a:r>
              <a:rPr lang="en-US" u="sng" dirty="0" smtClean="0"/>
              <a:t>ready</a:t>
            </a:r>
            <a:r>
              <a:rPr lang="en-US" dirty="0" smtClean="0"/>
              <a:t> at all times.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Patrolled: watched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Delivered: carried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Ready: prepared</a:t>
            </a:r>
          </a:p>
          <a:p>
            <a:r>
              <a:rPr lang="en-US" u="sng" dirty="0" smtClean="0"/>
              <a:t>We do</a:t>
            </a:r>
          </a:p>
          <a:p>
            <a:pPr lvl="1"/>
            <a:r>
              <a:rPr lang="en-US" dirty="0" smtClean="0"/>
              <a:t>He felt </a:t>
            </a:r>
            <a:r>
              <a:rPr lang="en-US" u="sng" dirty="0" smtClean="0"/>
              <a:t>uneasy</a:t>
            </a:r>
            <a:r>
              <a:rPr lang="en-US" dirty="0" smtClean="0"/>
              <a:t> to be on a moonlit </a:t>
            </a:r>
            <a:r>
              <a:rPr lang="en-US" u="sng" dirty="0" smtClean="0"/>
              <a:t>road</a:t>
            </a:r>
            <a:r>
              <a:rPr lang="en-US" dirty="0" smtClean="0"/>
              <a:t> on foot.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Uneasy: nervous, scared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Road: path, trail</a:t>
            </a:r>
          </a:p>
          <a:p>
            <a:r>
              <a:rPr lang="en-US" u="sng" dirty="0" smtClean="0"/>
              <a:t>You do</a:t>
            </a:r>
          </a:p>
          <a:p>
            <a:pPr lvl="1"/>
            <a:r>
              <a:rPr lang="en-US" dirty="0" smtClean="0"/>
              <a:t>Sometimes he was in such a </a:t>
            </a:r>
            <a:r>
              <a:rPr lang="en-US" u="sng" dirty="0" smtClean="0"/>
              <a:t>hurry</a:t>
            </a:r>
            <a:r>
              <a:rPr lang="en-US" dirty="0" smtClean="0"/>
              <a:t> that his writing looked </a:t>
            </a:r>
            <a:r>
              <a:rPr lang="en-US" u="sng" dirty="0" smtClean="0"/>
              <a:t>sloppy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Hurry: rush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Sloppy: messy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000" dirty="0" smtClean="0"/>
              <a:t>Use context clues to determine the meaning of the word.</a:t>
            </a:r>
          </a:p>
          <a:p>
            <a:pPr marL="457200" indent="-457200">
              <a:buAutoNum type="arabicPeriod"/>
            </a:pPr>
            <a:r>
              <a:rPr lang="en-US" sz="2000" dirty="0" smtClean="0"/>
              <a:t>Think of other words that have the same, or nearly the same, meaning.</a:t>
            </a:r>
            <a:endParaRPr lang="en-US" sz="20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Bradley Hand ITC TT-Bold"/>
                <a:cs typeface="Bradley Hand ITC TT-Bold"/>
              </a:rPr>
              <a:t>Daily Schedules</a:t>
            </a:r>
            <a:endParaRPr lang="en-US" dirty="0">
              <a:solidFill>
                <a:srgbClr val="FF0000"/>
              </a:solidFill>
              <a:latin typeface="Bradley Hand ITC TT-Bold"/>
              <a:cs typeface="Bradley Hand ITC TT-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Day 1</a:t>
            </a:r>
            <a:endParaRPr lang="en-US" dirty="0" smtClean="0"/>
          </a:p>
          <a:p>
            <a:r>
              <a:rPr lang="en-US" dirty="0" smtClean="0">
                <a:hlinkClick r:id="rId3" action="ppaction://hlinksldjump"/>
              </a:rPr>
              <a:t>Day 2</a:t>
            </a:r>
            <a:endParaRPr lang="en-US" dirty="0" smtClean="0"/>
          </a:p>
          <a:p>
            <a:r>
              <a:rPr lang="en-US" dirty="0" smtClean="0">
                <a:hlinkClick r:id="rId4" action="ppaction://hlinksldjump"/>
              </a:rPr>
              <a:t>Day 3</a:t>
            </a:r>
            <a:endParaRPr lang="en-US" dirty="0" smtClean="0"/>
          </a:p>
          <a:p>
            <a:r>
              <a:rPr lang="en-US" dirty="0" smtClean="0">
                <a:hlinkClick r:id="rId5" action="ppaction://hlinksldjump"/>
              </a:rPr>
              <a:t>Day 4</a:t>
            </a:r>
            <a:endParaRPr lang="en-US" dirty="0" smtClean="0"/>
          </a:p>
          <a:p>
            <a:r>
              <a:rPr lang="en-US" dirty="0" smtClean="0">
                <a:hlinkClick r:id="rId6" action="ppaction://hlinksldjump"/>
              </a:rPr>
              <a:t>Day 5</a:t>
            </a:r>
            <a:endParaRPr lang="en-US" dirty="0"/>
          </a:p>
        </p:txBody>
      </p:sp>
      <p:pic>
        <p:nvPicPr>
          <p:cNvPr id="5" name="Content Placeholder 4" descr="liberty bell.jpg"/>
          <p:cNvPicPr>
            <a:picLocks noGrp="1" noChangeAspect="1"/>
          </p:cNvPicPr>
          <p:nvPr>
            <p:ph sz="half" idx="2"/>
          </p:nvPr>
        </p:nvPicPr>
        <p:blipFill>
          <a:blip r:embed="rId7"/>
          <a:srcRect t="-6034" b="-6034"/>
          <a:stretch>
            <a:fillRect/>
          </a:stretch>
        </p:blipFill>
        <p:spPr/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Closure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What do we call two words that are similar in meaning?</a:t>
            </a:r>
          </a:p>
          <a:p>
            <a:r>
              <a:rPr lang="en-US" dirty="0" smtClean="0"/>
              <a:t>How do we identify </a:t>
            </a:r>
            <a:r>
              <a:rPr lang="en-US" u="sng" dirty="0" smtClean="0"/>
              <a:t>synonyms</a:t>
            </a:r>
            <a:r>
              <a:rPr lang="en-US" dirty="0" smtClean="0"/>
              <a:t> for a given word?</a:t>
            </a:r>
          </a:p>
          <a:p>
            <a:r>
              <a:rPr lang="en-US" dirty="0" smtClean="0"/>
              <a:t>What is a synonym for the underlined word?</a:t>
            </a:r>
          </a:p>
          <a:p>
            <a:pPr lvl="1"/>
            <a:r>
              <a:rPr lang="en-US" dirty="0" smtClean="0"/>
              <a:t>Paul </a:t>
            </a:r>
            <a:r>
              <a:rPr lang="en-US" u="sng" dirty="0" smtClean="0"/>
              <a:t>found</a:t>
            </a:r>
            <a:r>
              <a:rPr lang="en-US" dirty="0" smtClean="0"/>
              <a:t> that money could be made in many ways.</a:t>
            </a:r>
          </a:p>
          <a:p>
            <a:pPr marL="1371600" lvl="2" indent="-457200">
              <a:buAutoNum type="alphaLcParenR"/>
            </a:pPr>
            <a:r>
              <a:rPr lang="en-US" dirty="0" smtClean="0"/>
              <a:t>a</a:t>
            </a:r>
            <a:r>
              <a:rPr lang="en-US" dirty="0" smtClean="0"/>
              <a:t>rrived</a:t>
            </a:r>
          </a:p>
          <a:p>
            <a:pPr marL="1371600" lvl="2" indent="-457200">
              <a:buAutoNum type="alphaLcParenR"/>
            </a:pPr>
            <a:r>
              <a:rPr lang="en-US" dirty="0" smtClean="0"/>
              <a:t>d</a:t>
            </a:r>
            <a:r>
              <a:rPr lang="en-US" dirty="0" smtClean="0"/>
              <a:t>ragged</a:t>
            </a:r>
          </a:p>
          <a:p>
            <a:pPr marL="1371600" lvl="2" indent="-457200">
              <a:buAutoNum type="alphaLcParenR"/>
            </a:pPr>
            <a:r>
              <a:rPr lang="en-US" dirty="0" smtClean="0"/>
              <a:t>e</a:t>
            </a:r>
            <a:r>
              <a:rPr lang="en-US" dirty="0" smtClean="0"/>
              <a:t>arned</a:t>
            </a:r>
          </a:p>
          <a:p>
            <a:pPr marL="1371600" lvl="2" indent="-457200">
              <a:buAutoNum type="alphaLcParenR"/>
            </a:pPr>
            <a:r>
              <a:rPr lang="en-US" dirty="0" smtClean="0"/>
              <a:t>discovered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179896" y="6505613"/>
            <a:ext cx="264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4 Schedule</a:t>
            </a:r>
            <a:endParaRPr lang="en-US" dirty="0"/>
          </a:p>
        </p:txBody>
      </p:sp>
      <p:sp>
        <p:nvSpPr>
          <p:cNvPr id="8" name="Frame 7"/>
          <p:cNvSpPr/>
          <p:nvPr/>
        </p:nvSpPr>
        <p:spPr>
          <a:xfrm>
            <a:off x="1440427" y="5421344"/>
            <a:ext cx="2028988" cy="356260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/>
      <p:bldP spid="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Bradley Hand ITC TT-Bold"/>
                <a:cs typeface="Bradley Hand ITC TT-Bold"/>
              </a:rPr>
              <a:t>Daily Language Practice</a:t>
            </a:r>
            <a:endParaRPr lang="en-US" dirty="0">
              <a:solidFill>
                <a:srgbClr val="FF0000"/>
              </a:solidFill>
              <a:latin typeface="Bradley Hand ITC TT-Bold"/>
              <a:cs typeface="Bradley Hand ITC TT-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each found a quarter under our desks?</a:t>
            </a:r>
          </a:p>
          <a:p>
            <a:endParaRPr lang="en-US" dirty="0" smtClean="0"/>
          </a:p>
          <a:p>
            <a:r>
              <a:rPr lang="en-US" dirty="0" smtClean="0"/>
              <a:t>What is the mater with </a:t>
            </a:r>
            <a:r>
              <a:rPr lang="en-US" dirty="0" err="1" smtClean="0"/>
              <a:t>ethan</a:t>
            </a:r>
            <a:r>
              <a:rPr lang="en-US" dirty="0" smtClean="0"/>
              <a:t> today?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42169" y="6459144"/>
            <a:ext cx="264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4 Schedule</a:t>
            </a:r>
            <a:endParaRPr lang="en-US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radley Hand ITC TT-Bold"/>
                <a:cs typeface="Bradley Hand ITC TT-Bold"/>
              </a:rPr>
              <a:t>Day 5 Schedule</a:t>
            </a:r>
            <a:endParaRPr lang="en-US" dirty="0">
              <a:latin typeface="Bradley Hand ITC TT-Bold"/>
              <a:cs typeface="Bradley Hand ITC TT-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 smtClean="0"/>
              <a:t>Reading</a:t>
            </a:r>
          </a:p>
          <a:p>
            <a:pPr lvl="1"/>
            <a:r>
              <a:rPr lang="en-US" dirty="0" smtClean="0"/>
              <a:t>Comprehension Test</a:t>
            </a:r>
          </a:p>
          <a:p>
            <a:pPr lvl="1"/>
            <a:r>
              <a:rPr lang="en-US" dirty="0" smtClean="0"/>
              <a:t>Vocabulary Test</a:t>
            </a:r>
          </a:p>
          <a:p>
            <a:r>
              <a:rPr lang="en-US" u="sng" dirty="0" smtClean="0"/>
              <a:t>Word Work</a:t>
            </a:r>
          </a:p>
          <a:p>
            <a:pPr lvl="1"/>
            <a:r>
              <a:rPr lang="en-US" dirty="0" smtClean="0"/>
              <a:t>Spelling Test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Writing and Language</a:t>
            </a:r>
          </a:p>
          <a:p>
            <a:pPr lvl="1"/>
            <a:r>
              <a:rPr lang="en-US" dirty="0" smtClean="0"/>
              <a:t>Practice book pg. 151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88634" y="6319738"/>
            <a:ext cx="2673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Daily Schedules</a:t>
            </a:r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radley Hand ITC TT-Bold"/>
                <a:cs typeface="Bradley Hand ITC TT-Bold"/>
              </a:rPr>
              <a:t>Day 1 Schedule</a:t>
            </a:r>
            <a:endParaRPr lang="en-US" dirty="0">
              <a:latin typeface="Bradley Hand ITC TT-Bold"/>
              <a:cs typeface="Bradley Hand ITC TT-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 smtClean="0"/>
              <a:t>Reading</a:t>
            </a:r>
          </a:p>
          <a:p>
            <a:pPr lvl="1"/>
            <a:r>
              <a:rPr lang="en-US" dirty="0" smtClean="0">
                <a:hlinkClick r:id="rId2" action="ppaction://hlinksldjump"/>
              </a:rPr>
              <a:t>Vocabulary</a:t>
            </a:r>
            <a:endParaRPr lang="en-US" dirty="0" smtClean="0"/>
          </a:p>
          <a:p>
            <a:pPr lvl="1"/>
            <a:r>
              <a:rPr lang="en-US" dirty="0" smtClean="0">
                <a:hlinkClick r:id="rId3" action="ppaction://hlinksldjump"/>
              </a:rPr>
              <a:t>Author’s Viewpoint</a:t>
            </a:r>
            <a:endParaRPr lang="en-US" dirty="0" smtClean="0"/>
          </a:p>
          <a:p>
            <a:pPr lvl="1"/>
            <a:r>
              <a:rPr lang="en-US" dirty="0" smtClean="0"/>
              <a:t>Read Segment 1 (262-270)</a:t>
            </a:r>
          </a:p>
          <a:p>
            <a:r>
              <a:rPr lang="en-US" u="sng" dirty="0" smtClean="0"/>
              <a:t>Word Work</a:t>
            </a:r>
          </a:p>
          <a:p>
            <a:pPr lvl="1"/>
            <a:r>
              <a:rPr lang="en-US" dirty="0" smtClean="0"/>
              <a:t>Pretest (285g)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Writing and Language</a:t>
            </a:r>
          </a:p>
          <a:p>
            <a:pPr lvl="1"/>
            <a:r>
              <a:rPr lang="en-US" dirty="0" smtClean="0">
                <a:hlinkClick r:id="rId4" action="ppaction://hlinksldjump"/>
              </a:rPr>
              <a:t>Daily Language Practice</a:t>
            </a:r>
            <a:endParaRPr lang="en-US" dirty="0" smtClean="0"/>
          </a:p>
          <a:p>
            <a:pPr lvl="1"/>
            <a:r>
              <a:rPr lang="en-US" dirty="0" smtClean="0"/>
              <a:t>Subject-Verb Agreement Review (285k; optional)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05473" y="6521102"/>
            <a:ext cx="2288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5" action="ppaction://hlinksldjump"/>
              </a:rPr>
              <a:t>Back to Paul Revere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Bradley Hand ITC TT-Bold"/>
                <a:cs typeface="Bradley Hand ITC TT-Bold"/>
              </a:rPr>
              <a:t>Vocabulary</a:t>
            </a:r>
            <a:endParaRPr lang="en-US" dirty="0">
              <a:solidFill>
                <a:srgbClr val="FF0000"/>
              </a:solidFill>
              <a:latin typeface="Bradley Hand ITC TT-Bold"/>
              <a:cs typeface="Bradley Hand ITC TT-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u="sng" dirty="0" smtClean="0"/>
              <a:t>cargo</a:t>
            </a:r>
            <a:r>
              <a:rPr lang="en-US" dirty="0" smtClean="0"/>
              <a:t>: the freight carried by a vehicle</a:t>
            </a:r>
          </a:p>
          <a:p>
            <a:r>
              <a:rPr lang="en-US" u="sng" dirty="0"/>
              <a:t>c</a:t>
            </a:r>
            <a:r>
              <a:rPr lang="en-US" u="sng" dirty="0" smtClean="0"/>
              <a:t>olonies</a:t>
            </a:r>
            <a:r>
              <a:rPr lang="en-US" dirty="0" smtClean="0"/>
              <a:t>: territories governed by a parent country; the name for the 13 territories that became the original United States.</a:t>
            </a:r>
          </a:p>
          <a:p>
            <a:r>
              <a:rPr lang="en-US" u="sng" dirty="0"/>
              <a:t>e</a:t>
            </a:r>
            <a:r>
              <a:rPr lang="en-US" u="sng" dirty="0" smtClean="0"/>
              <a:t>xpress</a:t>
            </a:r>
            <a:r>
              <a:rPr lang="en-US" dirty="0" smtClean="0"/>
              <a:t>: fast, direct, and often nonstop</a:t>
            </a:r>
          </a:p>
          <a:p>
            <a:r>
              <a:rPr lang="en-US" u="sng" dirty="0"/>
              <a:t>l</a:t>
            </a:r>
            <a:r>
              <a:rPr lang="en-US" u="sng" dirty="0" smtClean="0"/>
              <a:t>iberty</a:t>
            </a:r>
            <a:r>
              <a:rPr lang="en-US" dirty="0" smtClean="0"/>
              <a:t>: the right to act as one chooses; freedom from the control of others</a:t>
            </a:r>
          </a:p>
          <a:p>
            <a:r>
              <a:rPr lang="en-US" u="sng" dirty="0"/>
              <a:t>o</a:t>
            </a:r>
            <a:r>
              <a:rPr lang="en-US" u="sng" dirty="0" smtClean="0"/>
              <a:t>ppose</a:t>
            </a:r>
            <a:r>
              <a:rPr lang="en-US" dirty="0" smtClean="0"/>
              <a:t>: to act against something or someone</a:t>
            </a:r>
          </a:p>
          <a:p>
            <a:r>
              <a:rPr lang="en-US" u="sng" dirty="0" smtClean="0"/>
              <a:t>Patriot</a:t>
            </a:r>
            <a:r>
              <a:rPr lang="en-US" dirty="0" smtClean="0"/>
              <a:t>: a person who loves and defends his or her country; a colonist who was against British rule in the time of the Revolutionary War</a:t>
            </a:r>
          </a:p>
          <a:p>
            <a:r>
              <a:rPr lang="en-US" u="sng" dirty="0"/>
              <a:t>r</a:t>
            </a:r>
            <a:r>
              <a:rPr lang="en-US" u="sng" dirty="0" smtClean="0"/>
              <a:t>evolutionary</a:t>
            </a:r>
            <a:r>
              <a:rPr lang="en-US" dirty="0" smtClean="0"/>
              <a:t>: of or tending to promote radical political or social change</a:t>
            </a:r>
          </a:p>
          <a:p>
            <a:r>
              <a:rPr lang="en-US" u="sng" dirty="0"/>
              <a:t>s</a:t>
            </a:r>
            <a:r>
              <a:rPr lang="en-US" u="sng" dirty="0" smtClean="0"/>
              <a:t>entries</a:t>
            </a:r>
            <a:r>
              <a:rPr lang="en-US" dirty="0" smtClean="0"/>
              <a:t>: soldiers who stand at watch for danger or for people without permission to pass</a:t>
            </a:r>
          </a:p>
          <a:p>
            <a:r>
              <a:rPr lang="en-US" u="sng" dirty="0"/>
              <a:t>t</a:t>
            </a:r>
            <a:r>
              <a:rPr lang="en-US" u="sng" dirty="0" smtClean="0"/>
              <a:t>axes</a:t>
            </a:r>
            <a:r>
              <a:rPr lang="en-US" dirty="0" smtClean="0"/>
              <a:t>: fees for the support of government required to be paid by people and businesses</a:t>
            </a:r>
            <a:endParaRPr lang="en-US" u="sng" dirty="0"/>
          </a:p>
        </p:txBody>
      </p:sp>
      <p:pic>
        <p:nvPicPr>
          <p:cNvPr id="4" name="Picture 3" descr="Cargo-Ship65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3857" y="1417638"/>
            <a:ext cx="2662943" cy="3092450"/>
          </a:xfrm>
          <a:prstGeom prst="rect">
            <a:avLst/>
          </a:prstGeom>
        </p:spPr>
      </p:pic>
      <p:pic>
        <p:nvPicPr>
          <p:cNvPr id="5" name="Picture 4" descr="coloni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8100" y="2595563"/>
            <a:ext cx="2298700" cy="3530600"/>
          </a:xfrm>
          <a:prstGeom prst="rect">
            <a:avLst/>
          </a:prstGeom>
        </p:spPr>
      </p:pic>
      <p:pic>
        <p:nvPicPr>
          <p:cNvPr id="6" name="Picture 5" descr="liberty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3000" y="3082292"/>
            <a:ext cx="2463800" cy="3289300"/>
          </a:xfrm>
          <a:prstGeom prst="rect">
            <a:avLst/>
          </a:prstGeom>
        </p:spPr>
      </p:pic>
      <p:pic>
        <p:nvPicPr>
          <p:cNvPr id="7" name="Picture 6" descr="patriot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37527" y="4318952"/>
            <a:ext cx="2149273" cy="2741918"/>
          </a:xfrm>
          <a:prstGeom prst="rect">
            <a:avLst/>
          </a:prstGeom>
        </p:spPr>
      </p:pic>
      <p:pic>
        <p:nvPicPr>
          <p:cNvPr id="8" name="Picture 7" descr="taxes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37527" y="5917367"/>
            <a:ext cx="1833447" cy="908449"/>
          </a:xfrm>
          <a:prstGeom prst="rect">
            <a:avLst/>
          </a:prstGeo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Vocabulary Practice:</a:t>
            </a:r>
            <a:br>
              <a:rPr lang="en-US" dirty="0" smtClean="0"/>
            </a:br>
            <a:r>
              <a:rPr lang="en-US" b="0" dirty="0" smtClean="0"/>
              <a:t>We will use vocabulary words where they best fit the context.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Fellow People of New England:</a:t>
            </a:r>
          </a:p>
          <a:p>
            <a:pPr>
              <a:buNone/>
            </a:pPr>
            <a:r>
              <a:rPr lang="en-US" dirty="0" smtClean="0"/>
              <a:t>Please come tonight at 8 P.M. to a very important meeting.  As you well know, our				is being threatened by the British government.</a:t>
            </a:r>
          </a:p>
          <a:p>
            <a:pPr>
              <a:buNone/>
            </a:pPr>
            <a:r>
              <a:rPr lang="en-US" dirty="0" smtClean="0"/>
              <a:t>Just today, we learned of new			to be collected on tea.</a:t>
            </a:r>
          </a:p>
          <a:p>
            <a:pPr>
              <a:buNone/>
            </a:pPr>
            <a:r>
              <a:rPr lang="en-US" dirty="0" smtClean="0"/>
              <a:t>This is just the latest example of how King George III controls our lives through the 		arriving in Boston harbor each day.</a:t>
            </a:r>
          </a:p>
          <a:p>
            <a:pPr>
              <a:buNone/>
            </a:pPr>
            <a:r>
              <a:rPr lang="en-US" dirty="0" smtClean="0"/>
              <a:t>We the people of the 			   must unite to fight against these wrongs.</a:t>
            </a:r>
          </a:p>
          <a:p>
            <a:pPr>
              <a:buNone/>
            </a:pPr>
            <a:r>
              <a:rPr lang="en-US" dirty="0" smtClean="0"/>
              <a:t>Each				must show his or her willingness to defend the rights of Americans.</a:t>
            </a:r>
          </a:p>
          <a:p>
            <a:pPr>
              <a:buNone/>
            </a:pPr>
            <a:r>
              <a:rPr lang="en-US" dirty="0" smtClean="0"/>
              <a:t>If you 				the King’s actions, join us tonight so we can plan how to fight back.</a:t>
            </a:r>
          </a:p>
          <a:p>
            <a:pPr>
              <a:buNone/>
            </a:pPr>
            <a:r>
              <a:rPr lang="en-US" dirty="0" smtClean="0"/>
              <a:t>Tonight we may call for the 				to begin!</a:t>
            </a:r>
          </a:p>
          <a:p>
            <a:pPr>
              <a:buNone/>
            </a:pPr>
            <a:r>
              <a:rPr lang="en-US" dirty="0" smtClean="0"/>
              <a:t>Whatever we decide, our plan will be spread throughout the colonies by 				riders on the fastest horses available.</a:t>
            </a:r>
          </a:p>
          <a:p>
            <a:pPr>
              <a:buNone/>
            </a:pPr>
            <a:r>
              <a:rPr lang="en-US" dirty="0" smtClean="0"/>
              <a:t>Please note that 				will stand guard outside the meeting to warn us if British soldiers come near the meeting hall.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342900" indent="-342900">
              <a:buAutoNum type="arabicPeriod"/>
            </a:pPr>
            <a:r>
              <a:rPr lang="en-US" dirty="0"/>
              <a:t>c</a:t>
            </a:r>
            <a:r>
              <a:rPr lang="en-US" dirty="0" smtClean="0"/>
              <a:t>argo</a:t>
            </a:r>
          </a:p>
          <a:p>
            <a:pPr marL="342900" indent="-342900">
              <a:buAutoNum type="arabicPeriod"/>
            </a:pPr>
            <a:r>
              <a:rPr lang="en-US" dirty="0"/>
              <a:t>c</a:t>
            </a:r>
            <a:r>
              <a:rPr lang="en-US" dirty="0" smtClean="0"/>
              <a:t>olonies</a:t>
            </a:r>
          </a:p>
          <a:p>
            <a:pPr marL="342900" indent="-342900">
              <a:buAutoNum type="arabicPeriod"/>
            </a:pPr>
            <a:r>
              <a:rPr lang="en-US" dirty="0"/>
              <a:t>e</a:t>
            </a:r>
            <a:r>
              <a:rPr lang="en-US" dirty="0" smtClean="0"/>
              <a:t>xpress</a:t>
            </a:r>
          </a:p>
          <a:p>
            <a:pPr marL="342900" indent="-342900">
              <a:buAutoNum type="arabicPeriod"/>
            </a:pPr>
            <a:r>
              <a:rPr lang="en-US" dirty="0"/>
              <a:t>l</a:t>
            </a:r>
            <a:r>
              <a:rPr lang="en-US" dirty="0" smtClean="0"/>
              <a:t>iberty</a:t>
            </a:r>
          </a:p>
          <a:p>
            <a:pPr marL="342900" indent="-342900">
              <a:buAutoNum type="arabicPeriod"/>
            </a:pPr>
            <a:r>
              <a:rPr lang="en-US" dirty="0"/>
              <a:t>o</a:t>
            </a:r>
            <a:r>
              <a:rPr lang="en-US" dirty="0" smtClean="0"/>
              <a:t>ppose</a:t>
            </a:r>
          </a:p>
          <a:p>
            <a:pPr marL="342900" indent="-342900">
              <a:buAutoNum type="arabicPeriod"/>
            </a:pPr>
            <a:r>
              <a:rPr lang="en-US" dirty="0" smtClean="0"/>
              <a:t>Patriot</a:t>
            </a:r>
          </a:p>
          <a:p>
            <a:pPr marL="342900" indent="-342900">
              <a:buAutoNum type="arabicPeriod"/>
            </a:pPr>
            <a:r>
              <a:rPr lang="en-US" dirty="0" smtClean="0"/>
              <a:t>revolution</a:t>
            </a:r>
          </a:p>
          <a:p>
            <a:pPr marL="342900" indent="-342900">
              <a:buAutoNum type="arabicPeriod"/>
            </a:pPr>
            <a:r>
              <a:rPr lang="en-US" dirty="0"/>
              <a:t>s</a:t>
            </a:r>
            <a:r>
              <a:rPr lang="en-US" dirty="0" smtClean="0"/>
              <a:t>entries</a:t>
            </a:r>
          </a:p>
          <a:p>
            <a:pPr marL="342900" indent="-342900">
              <a:buAutoNum type="arabicPeriod"/>
            </a:pPr>
            <a:r>
              <a:rPr lang="en-US" dirty="0" smtClean="0"/>
              <a:t>taxes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465513" y="1223675"/>
            <a:ext cx="159921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660038" y="1734830"/>
            <a:ext cx="114614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038511" y="2447350"/>
            <a:ext cx="1105489" cy="154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808173" y="2943015"/>
            <a:ext cx="122358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197373" y="3435505"/>
            <a:ext cx="1610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197373" y="3934347"/>
            <a:ext cx="1610800" cy="154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396734" y="4414523"/>
            <a:ext cx="1641777" cy="154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660038" y="5111553"/>
            <a:ext cx="1827638" cy="154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312542" y="5622708"/>
            <a:ext cx="1719219" cy="309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707608" y="6488668"/>
            <a:ext cx="264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1 Schedule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Bradley Hand ITC TT-Bold"/>
                <a:cs typeface="Bradley Hand ITC TT-Bold"/>
              </a:rPr>
              <a:t>Author’s Viewpoint</a:t>
            </a:r>
            <a:br>
              <a:rPr lang="en-US" dirty="0" smtClean="0">
                <a:solidFill>
                  <a:srgbClr val="FF0000"/>
                </a:solidFill>
                <a:latin typeface="Bradley Hand ITC TT-Bold"/>
                <a:cs typeface="Bradley Hand ITC TT-Bold"/>
              </a:rPr>
            </a:br>
            <a:r>
              <a:rPr lang="en-US" sz="3200" u="sng" dirty="0" smtClean="0">
                <a:solidFill>
                  <a:srgbClr val="000000"/>
                </a:solidFill>
                <a:latin typeface="+mn-lt"/>
                <a:cs typeface="Bradley Hand ITC TT-Bold"/>
              </a:rPr>
              <a:t>We will identify the </a:t>
            </a:r>
            <a:r>
              <a:rPr lang="en-US" sz="3200" u="sng" smtClean="0">
                <a:solidFill>
                  <a:srgbClr val="000000"/>
                </a:solidFill>
                <a:latin typeface="+mn-lt"/>
                <a:cs typeface="Bradley Hand ITC TT-Bold"/>
              </a:rPr>
              <a:t>author’s viewpoint</a:t>
            </a:r>
            <a:r>
              <a:rPr lang="en-US" sz="3200" smtClean="0">
                <a:solidFill>
                  <a:srgbClr val="000000"/>
                </a:solidFill>
                <a:latin typeface="+mn-lt"/>
                <a:cs typeface="Bradley Hand ITC TT-Bold"/>
              </a:rPr>
              <a:t>.</a:t>
            </a:r>
            <a:endParaRPr lang="en-US" dirty="0">
              <a:solidFill>
                <a:srgbClr val="FF0000"/>
              </a:solidFill>
              <a:latin typeface="Bradley Hand ITC TT-Bold"/>
              <a:cs typeface="Bradley Hand ITC TT-Bold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Prior Knowledge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Share with your partner how you feel about soccer.</a:t>
            </a:r>
          </a:p>
          <a:p>
            <a:r>
              <a:rPr lang="en-US" dirty="0" smtClean="0"/>
              <a:t>This is your </a:t>
            </a:r>
            <a:r>
              <a:rPr lang="en-US" u="sng" dirty="0" smtClean="0"/>
              <a:t>viewpoint</a:t>
            </a:r>
            <a:r>
              <a:rPr lang="en-US" dirty="0" smtClean="0"/>
              <a:t> on the subject of soccer.</a:t>
            </a:r>
          </a:p>
          <a:p>
            <a:r>
              <a:rPr lang="en-US" dirty="0" smtClean="0"/>
              <a:t>Not everyone has the same </a:t>
            </a:r>
            <a:r>
              <a:rPr lang="en-US" u="sng" dirty="0" smtClean="0"/>
              <a:t>viewpoint</a:t>
            </a:r>
            <a:r>
              <a:rPr lang="en-US" dirty="0" smtClean="0"/>
              <a:t> on soccer.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Concept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u="sng" dirty="0" smtClean="0"/>
              <a:t>Viewpoint</a:t>
            </a:r>
            <a:r>
              <a:rPr lang="en-US" dirty="0" smtClean="0"/>
              <a:t>: how one feels about a topic, or one’s thoughts on a topic.</a:t>
            </a:r>
            <a:endParaRPr lang="en-US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4645024" y="3680060"/>
            <a:ext cx="40417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Importance</a:t>
            </a:r>
          </a:p>
          <a:p>
            <a:pPr>
              <a:buFont typeface="Arial"/>
              <a:buChar char="•"/>
            </a:pPr>
            <a:r>
              <a:rPr lang="en-US" sz="2400" b="1" dirty="0" smtClean="0"/>
              <a:t> </a:t>
            </a:r>
            <a:r>
              <a:rPr lang="en-US" sz="2400" dirty="0" smtClean="0"/>
              <a:t>Identifying the author’s </a:t>
            </a:r>
            <a:r>
              <a:rPr lang="en-US" sz="2400" u="sng" dirty="0" smtClean="0"/>
              <a:t>viewpoint</a:t>
            </a:r>
            <a:r>
              <a:rPr lang="en-US" sz="2400" dirty="0" smtClean="0"/>
              <a:t> helps a reader understand why the author is interested in the subject and how the author thinks. </a:t>
            </a:r>
            <a:r>
              <a:rPr lang="en-US" sz="2400" b="1" dirty="0" smtClean="0"/>
              <a:t> </a:t>
            </a:r>
            <a:endParaRPr lang="en-US" sz="2400" b="1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Skill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Read the last paragraph on page 263.</a:t>
            </a:r>
          </a:p>
          <a:p>
            <a:pPr marL="971550" lvl="1" indent="-514350">
              <a:buAutoNum type="arabicParenR"/>
            </a:pPr>
            <a:r>
              <a:rPr lang="en-US" dirty="0" smtClean="0"/>
              <a:t>The author is giving her </a:t>
            </a:r>
            <a:r>
              <a:rPr lang="en-US" u="sng" dirty="0" smtClean="0"/>
              <a:t>opinion</a:t>
            </a:r>
            <a:r>
              <a:rPr lang="en-US" dirty="0" smtClean="0"/>
              <a:t> that Paul Revere is one of the busiest people in Boston.</a:t>
            </a:r>
          </a:p>
          <a:p>
            <a:pPr marL="971550" lvl="1" indent="-514350">
              <a:buAutoNum type="arabicParenR"/>
            </a:pPr>
            <a:r>
              <a:rPr lang="en-US" dirty="0" smtClean="0"/>
              <a:t>The language she uses –the way she repeats the word </a:t>
            </a:r>
            <a:r>
              <a:rPr lang="en-US" i="1" dirty="0" smtClean="0"/>
              <a:t>more</a:t>
            </a:r>
            <a:r>
              <a:rPr lang="en-US" dirty="0" smtClean="0"/>
              <a:t>- makes me think she really admires his busy life.</a:t>
            </a:r>
          </a:p>
          <a:p>
            <a:pPr marL="971550" lvl="1" indent="-514350">
              <a:buAutoNum type="arabicParenR"/>
            </a:pPr>
            <a:r>
              <a:rPr lang="en-US" dirty="0" smtClean="0"/>
              <a:t>I think her purpose for writing this book is both to entertain and to inform the reader.</a:t>
            </a:r>
          </a:p>
          <a:p>
            <a:pPr marL="971550" lvl="1" indent="-514350">
              <a:buAutoNum type="arabicParenR"/>
            </a:pPr>
            <a:r>
              <a:rPr lang="en-US" dirty="0" smtClean="0"/>
              <a:t>From all these clues I think that her </a:t>
            </a:r>
            <a:r>
              <a:rPr lang="en-US" u="sng" dirty="0" smtClean="0"/>
              <a:t>viewpoint</a:t>
            </a:r>
            <a:r>
              <a:rPr lang="en-US" dirty="0" smtClean="0"/>
              <a:t> about Paul Revere is that she admires him.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AutoNum type="arabicPeriod"/>
            </a:pPr>
            <a:r>
              <a:rPr lang="en-US" sz="2000" dirty="0" smtClean="0"/>
              <a:t>Think about the facts and opinions in the selection.</a:t>
            </a:r>
          </a:p>
          <a:p>
            <a:pPr marL="457200" indent="-457200">
              <a:buAutoNum type="arabicPeriod"/>
            </a:pPr>
            <a:r>
              <a:rPr lang="en-US" sz="2000" dirty="0" smtClean="0"/>
              <a:t>What type of language does the author use? (positive or negative)</a:t>
            </a:r>
          </a:p>
          <a:p>
            <a:pPr marL="457200" indent="-457200">
              <a:buAutoNum type="arabicPeriod"/>
            </a:pPr>
            <a:r>
              <a:rPr lang="en-US" sz="2000" dirty="0" smtClean="0"/>
              <a:t>What is the author’s purpose: to entertain, to inform, or to explain?</a:t>
            </a:r>
          </a:p>
          <a:p>
            <a:pPr marL="457200" indent="-457200">
              <a:buAutoNum type="arabicPeriod"/>
            </a:pPr>
            <a:r>
              <a:rPr lang="en-US" sz="2000" dirty="0" smtClean="0"/>
              <a:t>Combine the evidence from the text with your own knowledge to make an inference about the author’s </a:t>
            </a:r>
            <a:r>
              <a:rPr lang="en-US" sz="2000" u="sng" dirty="0" smtClean="0"/>
              <a:t>viewpoint</a:t>
            </a:r>
            <a:endParaRPr lang="en-US" sz="2000" dirty="0" smtClean="0"/>
          </a:p>
          <a:p>
            <a:pPr marL="457200" indent="-457200">
              <a:buAutoNum type="arabicPeriod"/>
            </a:pPr>
            <a:endParaRPr lang="en-US" sz="20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Skill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We do: Read the first paragraph on page 264 (open practice books to page 140)</a:t>
            </a:r>
          </a:p>
          <a:p>
            <a:pPr marL="514350" indent="-514350">
              <a:buAutoNum type="arabicParenR"/>
            </a:pPr>
            <a:r>
              <a:rPr lang="en-US" dirty="0" smtClean="0"/>
              <a:t>What opinion can you find?</a:t>
            </a:r>
          </a:p>
          <a:p>
            <a:pPr marL="914400" lvl="1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“In Boston there was always plenty to see”</a:t>
            </a:r>
          </a:p>
          <a:p>
            <a:pPr marL="514350" indent="-514350">
              <a:buAutoNum type="arabicParenR"/>
            </a:pPr>
            <a:r>
              <a:rPr lang="en-US" dirty="0" smtClean="0"/>
              <a:t>Is the language positive or negative?</a:t>
            </a:r>
          </a:p>
          <a:p>
            <a:pPr marL="914400" lvl="1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Positive</a:t>
            </a:r>
          </a:p>
          <a:p>
            <a:pPr marL="514350" indent="-514350">
              <a:buAutoNum type="arabicParenR"/>
            </a:pPr>
            <a:r>
              <a:rPr lang="en-US" dirty="0" smtClean="0"/>
              <a:t>What is the author’s purpose?</a:t>
            </a:r>
          </a:p>
          <a:p>
            <a:pPr marL="914400" lvl="1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To entertain and to inform</a:t>
            </a:r>
          </a:p>
          <a:p>
            <a:pPr marL="514350" indent="-514350">
              <a:buAutoNum type="arabicParenR"/>
            </a:pPr>
            <a:r>
              <a:rPr lang="en-US" dirty="0" smtClean="0"/>
              <a:t>What </a:t>
            </a:r>
            <a:r>
              <a:rPr lang="en-US" u="sng" dirty="0" smtClean="0"/>
              <a:t>viewpoint</a:t>
            </a:r>
            <a:r>
              <a:rPr lang="en-US" dirty="0" smtClean="0"/>
              <a:t> is revealed?</a:t>
            </a:r>
          </a:p>
          <a:p>
            <a:pPr marL="914400" lvl="1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The author seems to think Boston was a very interesting place to be.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AutoNum type="arabicPeriod"/>
            </a:pPr>
            <a:r>
              <a:rPr lang="en-US" sz="2000" dirty="0" smtClean="0"/>
              <a:t>Think about the facts and opinions in the selection.</a:t>
            </a:r>
          </a:p>
          <a:p>
            <a:pPr marL="457200" indent="-457200">
              <a:buAutoNum type="arabicPeriod"/>
            </a:pPr>
            <a:r>
              <a:rPr lang="en-US" sz="2000" dirty="0" smtClean="0"/>
              <a:t>What type of language does the author use? (positive or negative)</a:t>
            </a:r>
          </a:p>
          <a:p>
            <a:pPr marL="457200" indent="-457200">
              <a:buAutoNum type="arabicPeriod"/>
            </a:pPr>
            <a:r>
              <a:rPr lang="en-US" sz="2000" dirty="0" smtClean="0"/>
              <a:t>What is the author’s purpose: to entertain, to inform, or to explain?</a:t>
            </a:r>
          </a:p>
          <a:p>
            <a:pPr marL="457200" indent="-457200">
              <a:buAutoNum type="arabicPeriod"/>
            </a:pPr>
            <a:r>
              <a:rPr lang="en-US" sz="2000" dirty="0" smtClean="0"/>
              <a:t>Combine the evidence from the text with your own knowledge to make an inference about the author’s </a:t>
            </a:r>
            <a:r>
              <a:rPr lang="en-US" sz="2000" u="sng" dirty="0" smtClean="0"/>
              <a:t>viewpoint</a:t>
            </a:r>
            <a:endParaRPr lang="en-US" sz="2000" dirty="0" smtClean="0"/>
          </a:p>
          <a:p>
            <a:endParaRPr lang="en-US" sz="20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</TotalTime>
  <Words>2405</Words>
  <Application>Microsoft Macintosh PowerPoint</Application>
  <PresentationFormat>On-screen Show (4:3)</PresentationFormat>
  <Paragraphs>332</Paragraphs>
  <Slides>32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Voices of the Revolution</vt:lpstr>
      <vt:lpstr>And Then What Happened, Paul Revere?</vt:lpstr>
      <vt:lpstr>Daily Schedules</vt:lpstr>
      <vt:lpstr>Day 1 Schedule</vt:lpstr>
      <vt:lpstr>Vocabulary</vt:lpstr>
      <vt:lpstr>Vocabulary Practice: We will use vocabulary words where they best fit the context.</vt:lpstr>
      <vt:lpstr>Author’s Viewpoint We will identify the author’s viewpoint.</vt:lpstr>
      <vt:lpstr>Skill</vt:lpstr>
      <vt:lpstr>Skill</vt:lpstr>
      <vt:lpstr>Author’s Viewpoint</vt:lpstr>
      <vt:lpstr>Daily Language Practice We will proofread and correct sentences with spelling and grammar errors.</vt:lpstr>
      <vt:lpstr>Day 2 Schedule</vt:lpstr>
      <vt:lpstr>Possessives and Contractions Objective: We will identify and interpret possessives and contractions </vt:lpstr>
      <vt:lpstr>Skill</vt:lpstr>
      <vt:lpstr>Skill</vt:lpstr>
      <vt:lpstr>Skill</vt:lpstr>
      <vt:lpstr>Closure</vt:lpstr>
      <vt:lpstr>Daily Language Practice</vt:lpstr>
      <vt:lpstr>Day 3 Schedule</vt:lpstr>
      <vt:lpstr>Greek Root anti objective: we will analyze the meaning of anti, and generate a list of words with this root.</vt:lpstr>
      <vt:lpstr>Greek Root anti</vt:lpstr>
      <vt:lpstr>Closure</vt:lpstr>
      <vt:lpstr>Daily Language Practice</vt:lpstr>
      <vt:lpstr>Writing a Character Sketch We will write a character sketch.</vt:lpstr>
      <vt:lpstr>Skill</vt:lpstr>
      <vt:lpstr>Conclusion</vt:lpstr>
      <vt:lpstr>Day 4 Schedule</vt:lpstr>
      <vt:lpstr>Synonyms We will identify synonyms.</vt:lpstr>
      <vt:lpstr>Skill</vt:lpstr>
      <vt:lpstr>Closure</vt:lpstr>
      <vt:lpstr>Daily Language Practice</vt:lpstr>
      <vt:lpstr>Day 5 Schedule</vt:lpstr>
    </vt:vector>
  </TitlesOfParts>
  <Company>Madera Unified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Voices of the Revolution</dc:title>
  <dc:creator>Megan Kitt</dc:creator>
  <cp:lastModifiedBy>Megan Kitt</cp:lastModifiedBy>
  <cp:revision>4</cp:revision>
  <dcterms:created xsi:type="dcterms:W3CDTF">2010-10-07T19:05:29Z</dcterms:created>
  <dcterms:modified xsi:type="dcterms:W3CDTF">2010-10-08T04:50:32Z</dcterms:modified>
</cp:coreProperties>
</file>