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0" r:id="rId23"/>
    <p:sldId id="279" r:id="rId24"/>
    <p:sldId id="280" r:id="rId25"/>
    <p:sldId id="281" r:id="rId26"/>
    <p:sldId id="282" r:id="rId27"/>
    <p:sldId id="283" r:id="rId28"/>
    <p:sldId id="26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37B1BD-91B6-7541-B186-00F7CA1547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277F9EEF-6D84-5440-940B-78C73CD28F4D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7547ECCA-2CC4-D445-8595-A6ABC7765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F842BA-152B-D744-9D8A-DBB373FCE227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3E2F4C-FC9B-D841-BEE6-567C5431E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26464E-F1D5-1044-AB4A-AA783A051AAB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2CE647-BC42-2143-8137-D06DA600B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99AC8D-54A2-8648-96A3-A1FD510033FF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C0DE81-838E-F84D-A29A-552321ACB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D28C33-4FB0-F243-BF8A-35A63B05D272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4FD7EC-7CD2-4543-8ABA-7A849E779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E5828E-66AD-0449-9B0C-AB17CB5982F9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E58B6C-7F35-8741-BB10-1E2FC78AE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D99B9F-C222-1347-A169-F049B4E22F14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49A04C-A100-A144-8D8B-E224D74E8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9FDF9A-3478-5145-BFDF-BF6EE93F3079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6EB8AA-1048-984C-8382-BEC6AA8D1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823CA-B0B6-984F-9A3D-CE53A4B9BC3C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AAE3B3-4B2F-F14B-8A83-C4C9DC873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9D5EBD-600D-3445-9C7A-4128E646676E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F2499-984C-F346-AC03-CFE1FFDD6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401A25-F2FC-FD47-BA5A-3EB405CBBF65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D1C374-1E47-AA40-B85C-320A6176D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E79347-7332-1A46-B3DB-A549D79902CB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F2FC5B5-01B3-9E42-90C2-BBD84A89A0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ヒラギノ角ゴ Pro W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ヒラギノ角ゴ Pro W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ヒラギノ角ゴ Pro W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11.xml"/><Relationship Id="rId5" Type="http://schemas.openxmlformats.org/officeDocument/2006/relationships/slide" Target="slide22.xml"/><Relationship Id="rId6" Type="http://schemas.openxmlformats.org/officeDocument/2006/relationships/slide" Target="slide28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slide" Target="slide19.xml"/><Relationship Id="rId5" Type="http://schemas.openxmlformats.org/officeDocument/2006/relationships/slide" Target="slide1.xml"/><Relationship Id="rId1" Type="http://schemas.openxmlformats.org/officeDocument/2006/relationships/slideLayout" Target="../slideLayouts/slideLayout4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1.xml"/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4" Type="http://schemas.openxmlformats.org/officeDocument/2006/relationships/slide" Target="slide1.xml"/><Relationship Id="rId1" Type="http://schemas.openxmlformats.org/officeDocument/2006/relationships/slideLayout" Target="../slideLayouts/slideLayout4.xml"/><Relationship Id="rId2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Pioneer Girl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Author</a:t>
            </a:r>
            <a:r>
              <a:rPr lang="en-US" dirty="0" smtClean="0"/>
              <a:t>: Andrea Warren</a:t>
            </a:r>
          </a:p>
          <a:p>
            <a:r>
              <a:rPr lang="en-US" u="sng" dirty="0" smtClean="0"/>
              <a:t>Genre</a:t>
            </a:r>
            <a:r>
              <a:rPr lang="en-US" dirty="0" smtClean="0"/>
              <a:t>: nonfiction ~ the true story of the </a:t>
            </a:r>
            <a:r>
              <a:rPr lang="en-US" dirty="0" err="1" smtClean="0"/>
              <a:t>McCance</a:t>
            </a:r>
            <a:r>
              <a:rPr lang="en-US" dirty="0" smtClean="0"/>
              <a:t> family homesteaders.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Day 1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Day 2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Day 3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Day 4</a:t>
            </a:r>
            <a:endParaRPr lang="en-US" dirty="0" smtClean="0"/>
          </a:p>
          <a:p>
            <a:pPr lvl="1"/>
            <a:r>
              <a:rPr lang="en-US" dirty="0" smtClean="0">
                <a:hlinkClick r:id="rId6" action="ppaction://hlinksldjump"/>
              </a:rPr>
              <a:t>Day 5</a:t>
            </a:r>
            <a:endParaRPr lang="en-US" dirty="0"/>
          </a:p>
        </p:txBody>
      </p:sp>
      <p:pic>
        <p:nvPicPr>
          <p:cNvPr id="5" name="Content Placeholder 4" descr="Pioneer Girl.jpg"/>
          <p:cNvPicPr>
            <a:picLocks noGrp="1" noChangeAspect="1"/>
          </p:cNvPicPr>
          <p:nvPr>
            <p:ph sz="half" idx="2"/>
          </p:nvPr>
        </p:nvPicPr>
        <p:blipFill>
          <a:blip r:embed="rId7"/>
          <a:srcRect l="-7778" r="-7778"/>
          <a:stretch>
            <a:fillRect/>
          </a:stretch>
        </p:blipFill>
        <p:spPr/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restaurant review, the new ice cream show has the most worst </a:t>
            </a:r>
            <a:r>
              <a:rPr lang="en-US" dirty="0" err="1" smtClean="0"/>
              <a:t>servis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first part of theirs ocean </a:t>
            </a:r>
            <a:r>
              <a:rPr lang="en-US" dirty="0" err="1" smtClean="0"/>
              <a:t>voyege</a:t>
            </a:r>
            <a:r>
              <a:rPr lang="en-US" dirty="0" smtClean="0"/>
              <a:t> was very calm.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AC8D-54A2-8648-96A3-A1FD510033FF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DE81-838E-F84D-A29A-552321ACBF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6324600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2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 </a:t>
            </a:r>
          </a:p>
          <a:p>
            <a:pPr lvl="1"/>
            <a:r>
              <a:rPr lang="en-US" dirty="0" smtClean="0"/>
              <a:t>Partner read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Propaganda</a:t>
            </a:r>
            <a:endParaRPr lang="en-US" dirty="0" smtClean="0"/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300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Contractions with Pronouns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28E-66AD-0449-9B0C-AB17CB5982F9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B6C-7F35-8741-BB10-1E2FC78AEB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7196" y="6443654"/>
            <a:ext cx="223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 to Pioneer Girl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1143000"/>
          </a:xfrm>
        </p:spPr>
        <p:txBody>
          <a:bodyPr/>
          <a:lstStyle/>
          <a:p>
            <a:r>
              <a:rPr lang="en-US" sz="2000" u="sng" dirty="0" smtClean="0"/>
              <a:t>Objective</a:t>
            </a:r>
            <a:r>
              <a:rPr lang="en-US" sz="2000" dirty="0" smtClean="0"/>
              <a:t>: we will identify the persuasive techniques used in propaganda</a:t>
            </a:r>
            <a:endParaRPr lang="en-US" sz="2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/>
          <a:lstStyle/>
          <a:p>
            <a:r>
              <a:rPr lang="en-US" b="1" u="sng" dirty="0" smtClean="0"/>
              <a:t>Prior Knowledge</a:t>
            </a:r>
            <a:endParaRPr lang="en-US" dirty="0" smtClean="0"/>
          </a:p>
          <a:p>
            <a:pPr lvl="1"/>
            <a:r>
              <a:rPr lang="en-US" dirty="0" smtClean="0"/>
              <a:t> Turn to page 500 in your textbook.  Let’s read the poster together.  </a:t>
            </a:r>
            <a:endParaRPr lang="en-US" dirty="0" smtClean="0"/>
          </a:p>
          <a:p>
            <a:pPr lvl="1"/>
            <a:r>
              <a:rPr lang="en-US" dirty="0" smtClean="0"/>
              <a:t>What is the poster trying to make people do?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Writers and speakers often try to persuade other to think or act a certain way.</a:t>
            </a:r>
          </a:p>
          <a:p>
            <a:r>
              <a:rPr lang="en-US" dirty="0" smtClean="0"/>
              <a:t>It is important to determine whether you should believe what an author is saying.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u="sng" dirty="0" smtClean="0"/>
              <a:t>Propaganda</a:t>
            </a:r>
            <a:r>
              <a:rPr lang="en-US" sz="2000" dirty="0" smtClean="0"/>
              <a:t>: an effort  to make people believe a certain opinion or act a certain way</a:t>
            </a:r>
          </a:p>
          <a:p>
            <a:r>
              <a:rPr lang="en-US" sz="2000" u="sng" dirty="0" smtClean="0"/>
              <a:t>Overgeneralization</a:t>
            </a:r>
            <a:r>
              <a:rPr lang="en-US" sz="2000" dirty="0" smtClean="0"/>
              <a:t>: making general statements based on a few or no facts</a:t>
            </a:r>
          </a:p>
          <a:p>
            <a:r>
              <a:rPr lang="en-US" sz="2000" u="sng" dirty="0" smtClean="0"/>
              <a:t>Testimonial</a:t>
            </a:r>
            <a:r>
              <a:rPr lang="en-US" sz="2000" dirty="0" smtClean="0"/>
              <a:t>: using a celebrity or an expert to support a product</a:t>
            </a:r>
          </a:p>
          <a:p>
            <a:r>
              <a:rPr lang="en-US" sz="2000" u="sng" dirty="0" smtClean="0"/>
              <a:t>Faulty cause and effect</a:t>
            </a:r>
            <a:r>
              <a:rPr lang="en-US" sz="2000" dirty="0" smtClean="0"/>
              <a:t>: suggesting or promising, for example, that consumers will be happier simply as a result of using the product</a:t>
            </a:r>
            <a:endParaRPr lang="en-US" sz="20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u="sng" dirty="0" smtClean="0"/>
              <a:t>Bandwagon</a:t>
            </a:r>
            <a:r>
              <a:rPr lang="en-US" sz="2000" dirty="0" smtClean="0"/>
              <a:t>: persuading consumers to do something because “everyone else” is doing it</a:t>
            </a:r>
          </a:p>
          <a:p>
            <a:r>
              <a:rPr lang="en-US" sz="2000" u="sng" dirty="0" smtClean="0"/>
              <a:t>Flattery</a:t>
            </a:r>
            <a:r>
              <a:rPr lang="en-US" sz="2000" dirty="0" smtClean="0"/>
              <a:t>: making customers feel “smart” for using a product</a:t>
            </a:r>
          </a:p>
          <a:p>
            <a:r>
              <a:rPr lang="en-US" sz="2000" u="sng" dirty="0" smtClean="0"/>
              <a:t>Transfer</a:t>
            </a:r>
            <a:r>
              <a:rPr lang="en-US" sz="2000" dirty="0" smtClean="0"/>
              <a:t>: associating a person with a product so that consumers will transfer their admiration for the person to the product</a:t>
            </a:r>
            <a:endParaRPr lang="en-US" sz="2000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Think about whether the author is trying to present an accurate picture, or a picture that only includes ideas that will persuade people to do what the author wants.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Does the author support the argument with facts?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the concept definitions to determine what type of propaganda is being used.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An ad in the Kansas City paper says, “Come to California.  Everyone in the country is going west-don’t miss this golden opportunity.”</a:t>
            </a:r>
          </a:p>
          <a:p>
            <a:r>
              <a:rPr lang="en-US" sz="2000" dirty="0" smtClean="0"/>
              <a:t>The ad says “everyone” is going west.  </a:t>
            </a:r>
          </a:p>
          <a:p>
            <a:r>
              <a:rPr lang="en-US" sz="2000" dirty="0" smtClean="0"/>
              <a:t>There are no facts to support the claim.</a:t>
            </a:r>
          </a:p>
          <a:p>
            <a:r>
              <a:rPr lang="en-US" sz="2000" dirty="0" smtClean="0"/>
              <a:t>This is a bandwagon appeal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Think about whether the author is trying to present an accurate picture, or a picture that only includes ideas that will persuade people to do what the author wants.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Does the author support the argument with facts?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the concept definitions to determine what type of propaganda is being used.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“I only travel in a Way West wagon,” says Captain John Anderson.  “They’re the best wagons money can buy.”</a:t>
            </a:r>
          </a:p>
          <a:p>
            <a:r>
              <a:rPr lang="en-US" sz="2000" dirty="0" smtClean="0"/>
              <a:t>Are there any facts supporting the claim?</a:t>
            </a:r>
          </a:p>
          <a:p>
            <a:r>
              <a:rPr lang="en-US" sz="2000" dirty="0" smtClean="0"/>
              <a:t>Who is supporting the claim?</a:t>
            </a:r>
          </a:p>
          <a:p>
            <a:r>
              <a:rPr lang="en-US" sz="2000" dirty="0" smtClean="0"/>
              <a:t>What type of technique uses a celebrity or expert to support the product?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Think about whether the author is trying to present an accurate picture, or a picture that only includes ideas that will persuade people to do what the author wants.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Does the author support the argument with facts?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the concept definitions to determine what type of propaganda is being used.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You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Everybody who traveled on the Santa Fe Trail enjoyed the trip.  We have read the diaries of fifteen people who said it was an easy journey.</a:t>
            </a:r>
          </a:p>
          <a:p>
            <a:r>
              <a:rPr lang="en-US" sz="2000" dirty="0" smtClean="0"/>
              <a:t>Are there any facts supporting the claim?</a:t>
            </a:r>
          </a:p>
          <a:p>
            <a:r>
              <a:rPr lang="en-US" sz="2000" dirty="0" smtClean="0"/>
              <a:t>How many people did they talk to?</a:t>
            </a:r>
          </a:p>
          <a:p>
            <a:r>
              <a:rPr lang="en-US" sz="2000" dirty="0" smtClean="0"/>
              <a:t>What type of technique is based on few or no facts?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3951288"/>
          </a:xfrm>
        </p:spPr>
        <p:txBody>
          <a:bodyPr/>
          <a:lstStyle/>
          <a:p>
            <a:r>
              <a:rPr lang="en-US" dirty="0" smtClean="0"/>
              <a:t>What type of writing tries to convince people to believe or act a certain way?</a:t>
            </a:r>
          </a:p>
          <a:p>
            <a:r>
              <a:rPr lang="en-US" dirty="0" smtClean="0"/>
              <a:t>Banish your blues once and for all by moving to the West, where true happiness awaits you.</a:t>
            </a:r>
          </a:p>
          <a:p>
            <a:pPr lvl="1"/>
            <a:r>
              <a:rPr lang="en-US" dirty="0" smtClean="0"/>
              <a:t>Are there any facts supporting the claim?</a:t>
            </a:r>
          </a:p>
          <a:p>
            <a:pPr lvl="1"/>
            <a:r>
              <a:rPr lang="en-US" dirty="0" smtClean="0"/>
              <a:t>What is supposed to make everyone happy?</a:t>
            </a:r>
          </a:p>
          <a:p>
            <a:pPr lvl="1"/>
            <a:r>
              <a:rPr lang="en-US" dirty="0" smtClean="0"/>
              <a:t>What technique is being used?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Practice book page 296, 297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4123" y="6505613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farther </a:t>
            </a:r>
            <a:r>
              <a:rPr lang="en-US" dirty="0" err="1" smtClean="0"/>
              <a:t>distense</a:t>
            </a:r>
            <a:r>
              <a:rPr lang="en-US" dirty="0" smtClean="0"/>
              <a:t> I have hiked is two miles.</a:t>
            </a:r>
          </a:p>
          <a:p>
            <a:endParaRPr lang="en-US" dirty="0" smtClean="0"/>
          </a:p>
          <a:p>
            <a:r>
              <a:rPr lang="en-US" dirty="0" smtClean="0"/>
              <a:t>Lets sign up for the sports </a:t>
            </a:r>
            <a:r>
              <a:rPr lang="en-US" dirty="0" err="1" smtClean="0"/>
              <a:t>pregram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Uncle Arnold is mine favorite </a:t>
            </a:r>
            <a:r>
              <a:rPr lang="en-US" dirty="0" err="1" smtClean="0"/>
              <a:t>rellative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AC8D-54A2-8648-96A3-A1FD510033FF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DE81-838E-F84D-A29A-552321ACBF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7942" y="6412675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Contractions with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We will combine pronouns and verbs to form contractions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Contraction</a:t>
            </a:r>
            <a:r>
              <a:rPr lang="en-US" dirty="0" smtClean="0"/>
              <a:t>: a shortened form of two words</a:t>
            </a:r>
          </a:p>
          <a:p>
            <a:endParaRPr lang="en-US" u="sng" dirty="0" smtClean="0"/>
          </a:p>
          <a:p>
            <a:r>
              <a:rPr lang="en-US" b="1" u="sng" dirty="0" smtClean="0"/>
              <a:t>Skill</a:t>
            </a: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1.</a:t>
            </a:r>
            <a:r>
              <a:rPr lang="en-US" dirty="0" smtClean="0"/>
              <a:t> You can combine pronouns with the verbs </a:t>
            </a:r>
            <a:r>
              <a:rPr lang="en-US" i="1" dirty="0" smtClean="0"/>
              <a:t>am, is, are, will, would, have, has, </a:t>
            </a:r>
            <a:r>
              <a:rPr lang="en-US" dirty="0" smtClean="0"/>
              <a:t>and </a:t>
            </a:r>
            <a:r>
              <a:rPr lang="en-US" i="1" dirty="0" smtClean="0"/>
              <a:t>had</a:t>
            </a:r>
            <a:r>
              <a:rPr lang="en-US" dirty="0" smtClean="0"/>
              <a:t> to form contractions</a:t>
            </a:r>
          </a:p>
          <a:p>
            <a:pPr lvl="1">
              <a:buNone/>
            </a:pPr>
            <a:r>
              <a:rPr lang="en-US" b="1" dirty="0" smtClean="0"/>
              <a:t>2.</a:t>
            </a:r>
            <a:r>
              <a:rPr lang="en-US" dirty="0" smtClean="0"/>
              <a:t> Use an apostrophe in place of the dropped letter or letters.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Vocabulary</a:t>
            </a:r>
            <a:endParaRPr lang="en-US" dirty="0" smtClean="0"/>
          </a:p>
          <a:p>
            <a:pPr lvl="1"/>
            <a:r>
              <a:rPr lang="en-US" dirty="0" smtClean="0"/>
              <a:t>Read Segment 1 (499-507)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 pretest (519g)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4" action="ppaction://hlinksldjump"/>
              </a:rPr>
              <a:t>Possessive Pronouns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38C3-4E52-774F-8F1D-1101FF95502B}" type="datetime1">
              <a:rPr lang="en-US"/>
              <a:pPr/>
              <a:t>1/16/11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A9EF-8B7E-9C4F-BD6A-17A1C4E80377}" type="slidenum">
              <a:rPr lang="en-US"/>
              <a:pPr/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6324600"/>
            <a:ext cx="223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Back to Pioneer Girl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Contractions with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smtClean="0"/>
              <a:t>1</a:t>
            </a:r>
            <a:r>
              <a:rPr lang="en-US" sz="2400" b="1" dirty="0" smtClean="0"/>
              <a:t>.</a:t>
            </a:r>
            <a:r>
              <a:rPr lang="en-US" sz="2400" dirty="0" smtClean="0"/>
              <a:t> You can combine pronouns with the verbs </a:t>
            </a:r>
            <a:r>
              <a:rPr lang="en-US" sz="2400" i="1" dirty="0" smtClean="0"/>
              <a:t>am, is, are, will, would, have, has, </a:t>
            </a:r>
            <a:r>
              <a:rPr lang="en-US" sz="2400" dirty="0" smtClean="0"/>
              <a:t>and </a:t>
            </a:r>
            <a:r>
              <a:rPr lang="en-US" sz="2400" i="1" dirty="0" smtClean="0"/>
              <a:t>had</a:t>
            </a:r>
            <a:r>
              <a:rPr lang="en-US" sz="2400" dirty="0" smtClean="0"/>
              <a:t> to form contractions</a:t>
            </a:r>
          </a:p>
          <a:p>
            <a:pPr lvl="1">
              <a:buNone/>
            </a:pPr>
            <a:r>
              <a:rPr lang="en-US" sz="2400" b="1" dirty="0" smtClean="0"/>
              <a:t>2.</a:t>
            </a:r>
            <a:r>
              <a:rPr lang="en-US" sz="2400" dirty="0" smtClean="0"/>
              <a:t> Use an apostrophe in place of the dropped letter or letters.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She is</a:t>
            </a:r>
            <a:r>
              <a:rPr lang="en-US" dirty="0" smtClean="0"/>
              <a:t> ready to weed the garden.</a:t>
            </a:r>
          </a:p>
          <a:p>
            <a:pPr lvl="1"/>
            <a:r>
              <a:rPr lang="en-US" dirty="0" smtClean="0"/>
              <a:t>We can combine “she is” by dropping the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 and adding an apostrophe</a:t>
            </a:r>
          </a:p>
          <a:p>
            <a:pPr lvl="1"/>
            <a:r>
              <a:rPr lang="en-US" dirty="0" smtClean="0"/>
              <a:t>She’s ready to weed the garden.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Contractions with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He will</a:t>
            </a:r>
            <a:r>
              <a:rPr lang="en-US" dirty="0" smtClean="0"/>
              <a:t> weed tomorrow.</a:t>
            </a:r>
          </a:p>
          <a:p>
            <a:pPr lvl="1"/>
            <a:r>
              <a:rPr lang="en-US" dirty="0" smtClean="0"/>
              <a:t>What letters will we drop out to make the contraction?</a:t>
            </a:r>
          </a:p>
          <a:p>
            <a:pPr lvl="1"/>
            <a:r>
              <a:rPr lang="en-US" dirty="0" smtClean="0"/>
              <a:t>Show the contraction on your whiteboards.</a:t>
            </a:r>
          </a:p>
          <a:p>
            <a:r>
              <a:rPr lang="en-US" b="1" u="sng" dirty="0" smtClean="0"/>
              <a:t>You do</a:t>
            </a:r>
            <a:endParaRPr lang="en-US" b="1" dirty="0" smtClean="0"/>
          </a:p>
          <a:p>
            <a:r>
              <a:rPr lang="en-US" u="sng" dirty="0" smtClean="0"/>
              <a:t>We are</a:t>
            </a:r>
            <a:r>
              <a:rPr lang="en-US" dirty="0" smtClean="0"/>
              <a:t> going to make taffy this afternoon.</a:t>
            </a:r>
          </a:p>
          <a:p>
            <a:r>
              <a:rPr lang="en-US" u="sng" dirty="0" smtClean="0"/>
              <a:t>I would</a:t>
            </a:r>
            <a:r>
              <a:rPr lang="en-US" dirty="0" smtClean="0"/>
              <a:t> like to make taffy.</a:t>
            </a:r>
          </a:p>
          <a:p>
            <a:r>
              <a:rPr lang="en-US" u="sng" dirty="0" smtClean="0"/>
              <a:t>She had</a:t>
            </a:r>
            <a:r>
              <a:rPr lang="en-US" dirty="0" smtClean="0"/>
              <a:t> been in charge of cleaning the pots.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do we add in place of letters in a contraction?</a:t>
            </a:r>
          </a:p>
          <a:p>
            <a:r>
              <a:rPr lang="en-US" dirty="0" smtClean="0"/>
              <a:t>Create contractions in the following sentences:</a:t>
            </a:r>
          </a:p>
          <a:p>
            <a:pPr lvl="1"/>
            <a:r>
              <a:rPr lang="en-US" u="sng" dirty="0" smtClean="0"/>
              <a:t>We have</a:t>
            </a:r>
            <a:r>
              <a:rPr lang="en-US" dirty="0" smtClean="0"/>
              <a:t> coated the pans with hardened sugar.</a:t>
            </a:r>
          </a:p>
          <a:p>
            <a:pPr lvl="1"/>
            <a:r>
              <a:rPr lang="en-US" u="sng" dirty="0" smtClean="0"/>
              <a:t>She has</a:t>
            </a:r>
            <a:r>
              <a:rPr lang="en-US" dirty="0" smtClean="0"/>
              <a:t> purchased soap.</a:t>
            </a:r>
          </a:p>
          <a:p>
            <a:pPr lvl="1"/>
            <a:r>
              <a:rPr lang="en-US" u="sng" dirty="0" smtClean="0"/>
              <a:t>It will</a:t>
            </a:r>
            <a:r>
              <a:rPr lang="en-US" dirty="0" smtClean="0"/>
              <a:t> make clean-up a snap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Independent Practice</a:t>
            </a:r>
          </a:p>
          <a:p>
            <a:pPr lvl="1"/>
            <a:r>
              <a:rPr lang="en-US" dirty="0" smtClean="0"/>
              <a:t>Practice book pg. 304</a:t>
            </a:r>
          </a:p>
          <a:p>
            <a:pPr lvl="1">
              <a:buNone/>
            </a:pPr>
            <a:endParaRPr lang="en-US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42169" y="6412675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“Nicodemus Stakes a Claim in History” (516-519)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301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Dictionary: Suffixes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Practice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28E-66AD-0449-9B0C-AB17CB5982F9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B6C-7F35-8741-BB10-1E2FC78AEB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40500" y="6443654"/>
            <a:ext cx="223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Pioneer Girl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Suffixes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will use suffix definitions to determine the meaning of words.</a:t>
            </a:r>
          </a:p>
          <a:p>
            <a:endParaRPr lang="en-US" dirty="0" smtClean="0"/>
          </a:p>
          <a:p>
            <a:r>
              <a:rPr lang="en-US" b="1" u="sng" dirty="0" smtClean="0"/>
              <a:t>Importance</a:t>
            </a:r>
            <a:r>
              <a:rPr lang="en-US" dirty="0" smtClean="0"/>
              <a:t>: knowing the meaning of suffixes can help us determine the meaning of unknown words.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u="sng" dirty="0" smtClean="0"/>
              <a:t>Suffix</a:t>
            </a:r>
            <a:r>
              <a:rPr lang="en-US" sz="2000" dirty="0" smtClean="0"/>
              <a:t>: a word part added to the end of a base word</a:t>
            </a:r>
          </a:p>
          <a:p>
            <a:r>
              <a:rPr lang="en-US" sz="2000" u="sng" dirty="0" smtClean="0"/>
              <a:t>-</a:t>
            </a:r>
            <a:r>
              <a:rPr lang="en-US" sz="2000" u="sng" dirty="0" err="1" smtClean="0"/>
              <a:t>ness</a:t>
            </a:r>
            <a:r>
              <a:rPr lang="en-US" sz="2000" dirty="0" smtClean="0"/>
              <a:t>: state, condition, or quality</a:t>
            </a:r>
          </a:p>
          <a:p>
            <a:r>
              <a:rPr lang="en-US" sz="2000" u="sng" dirty="0" smtClean="0"/>
              <a:t>-</a:t>
            </a:r>
            <a:r>
              <a:rPr lang="en-US" sz="2000" u="sng" dirty="0" err="1" smtClean="0"/>
              <a:t>ful</a:t>
            </a:r>
            <a:r>
              <a:rPr lang="en-US" sz="2000" dirty="0" smtClean="0"/>
              <a:t>: full of, or characterized by</a:t>
            </a:r>
          </a:p>
          <a:p>
            <a:r>
              <a:rPr lang="en-US" sz="2000" u="sng" dirty="0" smtClean="0"/>
              <a:t>-less</a:t>
            </a:r>
            <a:r>
              <a:rPr lang="en-US" sz="2000" dirty="0" smtClean="0"/>
              <a:t>: without</a:t>
            </a:r>
          </a:p>
          <a:p>
            <a:r>
              <a:rPr lang="en-US" sz="2000" u="sng" dirty="0" smtClean="0"/>
              <a:t>-</a:t>
            </a:r>
            <a:r>
              <a:rPr lang="en-US" sz="2000" u="sng" dirty="0" err="1" smtClean="0"/>
              <a:t>ly</a:t>
            </a:r>
            <a:r>
              <a:rPr lang="en-US" sz="2000" dirty="0" smtClean="0"/>
              <a:t>: in a specified manner, or have the characteristics of</a:t>
            </a:r>
          </a:p>
          <a:p>
            <a:r>
              <a:rPr lang="en-US" sz="2000" u="sng" dirty="0" smtClean="0"/>
              <a:t>-</a:t>
            </a:r>
            <a:r>
              <a:rPr lang="en-US" sz="2000" u="sng" dirty="0" err="1" smtClean="0"/>
              <a:t>ment</a:t>
            </a:r>
            <a:r>
              <a:rPr lang="en-US" sz="2000" dirty="0" smtClean="0"/>
              <a:t>: act, action, or process, or state of being acted upon</a:t>
            </a:r>
          </a:p>
          <a:p>
            <a:r>
              <a:rPr lang="en-US" sz="2000" u="sng" dirty="0" smtClean="0"/>
              <a:t>-ion</a:t>
            </a:r>
            <a:r>
              <a:rPr lang="en-US" sz="2000" dirty="0" smtClean="0"/>
              <a:t>: action or process, or results of an action of process</a:t>
            </a:r>
            <a:endParaRPr lang="en-US" sz="2000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Suffixes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Circle the base word and determine its meaning.</a:t>
            </a:r>
          </a:p>
          <a:p>
            <a:r>
              <a:rPr lang="en-US" dirty="0" smtClean="0"/>
              <a:t>Underline the suffix</a:t>
            </a:r>
          </a:p>
          <a:p>
            <a:r>
              <a:rPr lang="en-US" dirty="0" smtClean="0"/>
              <a:t>Combine its meaning with the meaning of the base word.</a:t>
            </a:r>
          </a:p>
          <a:p>
            <a:r>
              <a:rPr lang="en-US" dirty="0" smtClean="0"/>
              <a:t>Context clues can also be used to help determine the meaning.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darkness, black and thick as velvet, was ripped apart by a terrible blue flash of lightning.</a:t>
            </a:r>
          </a:p>
          <a:p>
            <a:pPr lvl="1"/>
            <a:r>
              <a:rPr lang="en-US" dirty="0" smtClean="0"/>
              <a:t>What is the meaning of “dark”?</a:t>
            </a:r>
          </a:p>
          <a:p>
            <a:pPr lvl="1"/>
            <a:r>
              <a:rPr lang="en-US" dirty="0" smtClean="0"/>
              <a:t>What is the meaning of the suffix </a:t>
            </a:r>
            <a:r>
              <a:rPr lang="en-US" i="1" dirty="0" smtClean="0"/>
              <a:t>–</a:t>
            </a:r>
            <a:r>
              <a:rPr lang="en-US" i="1" dirty="0" err="1" smtClean="0"/>
              <a:t>ness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 “darkness” means the condition of being without light.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2209800"/>
            <a:ext cx="685800" cy="381000"/>
          </a:xfrm>
          <a:prstGeom prst="ellipse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248400" y="2590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Suffixes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Circle the base word and determine its meaning.</a:t>
            </a:r>
          </a:p>
          <a:p>
            <a:r>
              <a:rPr lang="en-US" dirty="0" smtClean="0"/>
              <a:t>Underline the suffix</a:t>
            </a:r>
          </a:p>
          <a:p>
            <a:r>
              <a:rPr lang="en-US" dirty="0" smtClean="0"/>
              <a:t>Combine its meaning with the meaning of the base word.</a:t>
            </a:r>
          </a:p>
          <a:p>
            <a:r>
              <a:rPr lang="en-US" dirty="0" smtClean="0"/>
              <a:t>Context clues can also be used to help determine the meaning.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She was </a:t>
            </a:r>
            <a:r>
              <a:rPr lang="en-US" i="1" dirty="0" smtClean="0"/>
              <a:t>suddenly</a:t>
            </a:r>
            <a:r>
              <a:rPr lang="en-US" dirty="0" smtClean="0"/>
              <a:t> face-to-face with the long-nosed, ornery heifer.</a:t>
            </a:r>
          </a:p>
          <a:p>
            <a:pPr lvl="1"/>
            <a:r>
              <a:rPr lang="en-US" dirty="0" smtClean="0"/>
              <a:t>What is the meaning of “sudden”?</a:t>
            </a:r>
          </a:p>
          <a:p>
            <a:pPr lvl="1"/>
            <a:r>
              <a:rPr lang="en-US" dirty="0" smtClean="0"/>
              <a:t>What is the meaning of the suffix </a:t>
            </a:r>
            <a:r>
              <a:rPr lang="en-US" i="1" dirty="0" smtClean="0"/>
              <a:t>–</a:t>
            </a:r>
            <a:r>
              <a:rPr lang="en-US" i="1" dirty="0" err="1" smtClean="0"/>
              <a:t>ly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does suddenly mean?</a:t>
            </a:r>
          </a:p>
          <a:p>
            <a:pPr lvl="1"/>
            <a:r>
              <a:rPr lang="en-US" dirty="0" smtClean="0"/>
              <a:t>In a way that is sudden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2286000"/>
            <a:ext cx="1066800" cy="381000"/>
          </a:xfrm>
          <a:prstGeom prst="ellipse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5"/>
          </p:cNvCxnSpPr>
          <p:nvPr/>
        </p:nvCxnSpPr>
        <p:spPr>
          <a:xfrm rot="5400000" flipH="1" flipV="1">
            <a:off x="7417384" y="2408586"/>
            <a:ext cx="20404" cy="384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suffixes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treeless</a:t>
            </a:r>
            <a:r>
              <a:rPr lang="en-US" dirty="0" smtClean="0"/>
              <a:t> expanse of land left the pioneers </a:t>
            </a:r>
            <a:r>
              <a:rPr lang="en-US" i="1" dirty="0" smtClean="0"/>
              <a:t>breathless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students were beside themselves with </a:t>
            </a:r>
            <a:r>
              <a:rPr lang="en-US" i="1" dirty="0" smtClean="0"/>
              <a:t>excitement</a:t>
            </a:r>
            <a:r>
              <a:rPr lang="en-US" dirty="0" smtClean="0"/>
              <a:t> when they learned they would be going on a trip to Sacramento.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How do we determine the meaning of words with suffixes?</a:t>
            </a:r>
          </a:p>
          <a:p>
            <a:r>
              <a:rPr lang="en-US" dirty="0" smtClean="0"/>
              <a:t>What is the meaning of the following words:</a:t>
            </a:r>
          </a:p>
          <a:p>
            <a:pPr lvl="1"/>
            <a:r>
              <a:rPr lang="en-US" dirty="0" smtClean="0"/>
              <a:t>kindness</a:t>
            </a:r>
          </a:p>
          <a:p>
            <a:pPr lvl="1"/>
            <a:r>
              <a:rPr lang="en-US" dirty="0" smtClean="0"/>
              <a:t>merciful</a:t>
            </a:r>
          </a:p>
          <a:p>
            <a:pPr lvl="1"/>
            <a:r>
              <a:rPr lang="en-US" dirty="0" smtClean="0"/>
              <a:t>cheerful</a:t>
            </a:r>
            <a:endParaRPr lang="en-US" dirty="0" smtClean="0"/>
          </a:p>
          <a:p>
            <a:r>
              <a:rPr lang="en-US" dirty="0" smtClean="0"/>
              <a:t>Independent Practice</a:t>
            </a:r>
          </a:p>
          <a:p>
            <a:pPr lvl="1"/>
            <a:r>
              <a:rPr lang="en-US" dirty="0" smtClean="0"/>
              <a:t>Practice book pg. 302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6324600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trying to learn a new </a:t>
            </a:r>
            <a:r>
              <a:rPr lang="en-US" dirty="0" err="1" smtClean="0"/>
              <a:t>langwedge</a:t>
            </a:r>
            <a:r>
              <a:rPr lang="en-US" dirty="0" smtClean="0"/>
              <a:t>, its easy to get discouraged.</a:t>
            </a:r>
          </a:p>
          <a:p>
            <a:endParaRPr lang="en-US" dirty="0" smtClean="0"/>
          </a:p>
          <a:p>
            <a:r>
              <a:rPr lang="en-US" dirty="0" smtClean="0"/>
              <a:t>Did you </a:t>
            </a:r>
            <a:r>
              <a:rPr lang="en-US" dirty="0" err="1" smtClean="0"/>
              <a:t>notis</a:t>
            </a:r>
            <a:r>
              <a:rPr lang="en-US" dirty="0" smtClean="0"/>
              <a:t> how tall </a:t>
            </a:r>
            <a:r>
              <a:rPr lang="en-US" dirty="0" smtClean="0"/>
              <a:t>N</a:t>
            </a:r>
            <a:r>
              <a:rPr lang="en-US" dirty="0" smtClean="0"/>
              <a:t>at has grown?” asked </a:t>
            </a:r>
            <a:r>
              <a:rPr lang="en-US" dirty="0" err="1" smtClean="0"/>
              <a:t>Jenn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AC8D-54A2-8648-96A3-A1FD510033FF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DE81-838E-F84D-A29A-552321ACBF5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57338" y="6428165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Comprehension Test</a:t>
            </a:r>
          </a:p>
          <a:p>
            <a:pPr lvl="1"/>
            <a:r>
              <a:rPr lang="en-US" dirty="0" smtClean="0"/>
              <a:t>Vocabulary Test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  <a:endParaRPr lang="en-US" u="sng" dirty="0" smtClean="0"/>
          </a:p>
          <a:p>
            <a:pPr lvl="1"/>
            <a:r>
              <a:rPr lang="en-US" dirty="0" smtClean="0"/>
              <a:t>Using its and it’s (519L)</a:t>
            </a:r>
          </a:p>
          <a:p>
            <a:pPr lvl="1"/>
            <a:r>
              <a:rPr lang="en-US" dirty="0" smtClean="0"/>
              <a:t>Practice </a:t>
            </a:r>
            <a:r>
              <a:rPr lang="en-US" dirty="0" smtClean="0"/>
              <a:t>book pg. 305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28E-66AD-0449-9B0C-AB17CB5982F9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B6C-7F35-8741-BB10-1E2FC78AEB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5988" y="6474634"/>
            <a:ext cx="223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Pioneer Girl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Objective</a:t>
            </a:r>
            <a:r>
              <a:rPr lang="en-US" dirty="0" smtClean="0"/>
              <a:t>: We will define new vocabulary words.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claim</a:t>
            </a:r>
            <a:r>
              <a:rPr lang="en-US" dirty="0" smtClean="0"/>
              <a:t>: a piece of land claimed by a settler</a:t>
            </a:r>
          </a:p>
          <a:p>
            <a:r>
              <a:rPr lang="en-US" u="sng" dirty="0" smtClean="0"/>
              <a:t>convinced</a:t>
            </a:r>
            <a:r>
              <a:rPr lang="en-US" dirty="0" smtClean="0"/>
              <a:t>: caused to believe</a:t>
            </a:r>
          </a:p>
          <a:p>
            <a:r>
              <a:rPr lang="en-US" u="sng" dirty="0" smtClean="0"/>
              <a:t>discouraged</a:t>
            </a:r>
            <a:r>
              <a:rPr lang="en-US" dirty="0" smtClean="0"/>
              <a:t>: in low spirits and without hope</a:t>
            </a:r>
          </a:p>
          <a:p>
            <a:r>
              <a:rPr lang="en-US" u="sng" dirty="0" smtClean="0"/>
              <a:t>fertile</a:t>
            </a:r>
            <a:r>
              <a:rPr lang="en-US" dirty="0" smtClean="0"/>
              <a:t>: rich in material needed to grow healthy plants</a:t>
            </a:r>
            <a:endParaRPr lang="en-US" u="sng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754563"/>
          </a:xfrm>
        </p:spPr>
        <p:txBody>
          <a:bodyPr/>
          <a:lstStyle/>
          <a:p>
            <a:r>
              <a:rPr lang="en-US" u="sng" dirty="0" smtClean="0"/>
              <a:t>heifer</a:t>
            </a:r>
            <a:r>
              <a:rPr lang="en-US" dirty="0" smtClean="0"/>
              <a:t>: a young cow</a:t>
            </a:r>
          </a:p>
          <a:p>
            <a:r>
              <a:rPr lang="en-US" u="sng" dirty="0" smtClean="0"/>
              <a:t>homestead</a:t>
            </a:r>
            <a:r>
              <a:rPr lang="en-US" dirty="0" smtClean="0"/>
              <a:t>: a farmhouse, its buildings, and the land it sits on</a:t>
            </a:r>
          </a:p>
          <a:p>
            <a:r>
              <a:rPr lang="en-US" u="sng" dirty="0" smtClean="0"/>
              <a:t>immigrants</a:t>
            </a:r>
            <a:r>
              <a:rPr lang="en-US" dirty="0" smtClean="0"/>
              <a:t>: people who leave their native country to settle in another country</a:t>
            </a:r>
          </a:p>
          <a:p>
            <a:r>
              <a:rPr lang="en-US" u="sng" dirty="0" smtClean="0"/>
              <a:t>prairie</a:t>
            </a:r>
            <a:r>
              <a:rPr lang="en-US" dirty="0" smtClean="0"/>
              <a:t>: a large area of flat or rolling grassland</a:t>
            </a:r>
          </a:p>
          <a:p>
            <a:r>
              <a:rPr lang="en-US" u="sng" dirty="0" smtClean="0"/>
              <a:t>sod</a:t>
            </a:r>
            <a:r>
              <a:rPr lang="en-US" dirty="0" smtClean="0"/>
              <a:t>: a chunk of grassy soil held together by matted roots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AC8D-54A2-8648-96A3-A1FD510033FF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DE81-838E-F84D-A29A-552321ACBF5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12" descr="cla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4712219" cy="3535362"/>
          </a:xfrm>
          <a:prstGeom prst="rect">
            <a:avLst/>
          </a:prstGeom>
        </p:spPr>
      </p:pic>
      <p:pic>
        <p:nvPicPr>
          <p:cNvPr id="14" name="Picture 13" descr="discourag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14400"/>
            <a:ext cx="3475411" cy="5227638"/>
          </a:xfrm>
          <a:prstGeom prst="rect">
            <a:avLst/>
          </a:prstGeom>
        </p:spPr>
      </p:pic>
      <p:pic>
        <p:nvPicPr>
          <p:cNvPr id="15" name="Picture 14" descr="fert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133600"/>
            <a:ext cx="3352799" cy="2514600"/>
          </a:xfrm>
          <a:prstGeom prst="rect">
            <a:avLst/>
          </a:prstGeom>
        </p:spPr>
      </p:pic>
      <p:pic>
        <p:nvPicPr>
          <p:cNvPr id="16" name="Picture 15" descr="heif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3600"/>
            <a:ext cx="4644485" cy="4419600"/>
          </a:xfrm>
          <a:prstGeom prst="rect">
            <a:avLst/>
          </a:prstGeom>
        </p:spPr>
      </p:pic>
      <p:pic>
        <p:nvPicPr>
          <p:cNvPr id="17" name="Picture 16" descr="homeste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133600"/>
            <a:ext cx="3657600" cy="4383157"/>
          </a:xfrm>
          <a:prstGeom prst="rect">
            <a:avLst/>
          </a:prstGeom>
        </p:spPr>
      </p:pic>
      <p:pic>
        <p:nvPicPr>
          <p:cNvPr id="18" name="Picture 17" descr="immigrant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133600"/>
            <a:ext cx="4641301" cy="4267200"/>
          </a:xfrm>
          <a:prstGeom prst="rect">
            <a:avLst/>
          </a:prstGeom>
        </p:spPr>
      </p:pic>
      <p:pic>
        <p:nvPicPr>
          <p:cNvPr id="19" name="Picture 18" descr="prairi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209800"/>
            <a:ext cx="4191000" cy="4267200"/>
          </a:xfrm>
          <a:prstGeom prst="rect">
            <a:avLst/>
          </a:prstGeom>
        </p:spPr>
      </p:pic>
      <p:pic>
        <p:nvPicPr>
          <p:cNvPr id="20" name="Picture 19" descr="so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209800"/>
            <a:ext cx="4038600" cy="4267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We will insert words where they best fit 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73050"/>
            <a:ext cx="5638800" cy="5853113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A Better Life Awaits You on the Western Plains!</a:t>
            </a:r>
          </a:p>
          <a:p>
            <a:pPr>
              <a:buNone/>
            </a:pPr>
            <a:r>
              <a:rPr lang="en-US" sz="1800" dirty="0" smtClean="0"/>
              <a:t>Is your farm barely keeping the family fed?</a:t>
            </a:r>
          </a:p>
          <a:p>
            <a:pPr>
              <a:buNone/>
            </a:pPr>
            <a:r>
              <a:rPr lang="en-US" sz="1800" dirty="0" smtClean="0"/>
              <a:t>Is each cow thin and gaunt, and each </a:t>
            </a:r>
            <a:r>
              <a:rPr lang="en-US" sz="1800" u="sng" dirty="0" smtClean="0"/>
              <a:t>	          </a:t>
            </a:r>
            <a:r>
              <a:rPr lang="en-US" sz="1800" dirty="0" smtClean="0"/>
              <a:t> mooing with hunger?</a:t>
            </a:r>
          </a:p>
          <a:p>
            <a:pPr>
              <a:buNone/>
            </a:pPr>
            <a:r>
              <a:rPr lang="en-US" sz="1800" dirty="0" smtClean="0"/>
              <a:t>Have you become </a:t>
            </a:r>
            <a:r>
              <a:rPr lang="en-US" sz="1800" u="sng" dirty="0" smtClean="0"/>
              <a:t>		</a:t>
            </a:r>
            <a:r>
              <a:rPr lang="en-US" sz="1800" dirty="0" smtClean="0"/>
              <a:t> by small harvests year after year?</a:t>
            </a:r>
          </a:p>
          <a:p>
            <a:pPr>
              <a:buNone/>
            </a:pPr>
            <a:r>
              <a:rPr lang="en-US" sz="1800" dirty="0" smtClean="0"/>
              <a:t>It’s time to make a move to the incredibly </a:t>
            </a:r>
            <a:r>
              <a:rPr lang="en-US" sz="1800" u="sng" dirty="0" smtClean="0"/>
              <a:t>	           </a:t>
            </a:r>
            <a:r>
              <a:rPr lang="en-US" sz="1800" dirty="0" smtClean="0"/>
              <a:t> Great Plains.  Crops grow so well there that you’ll barely be able to harvest them before it’s time to plant again.  You can choose a </a:t>
            </a:r>
            <a:r>
              <a:rPr lang="en-US" sz="1800" u="sng" dirty="0" smtClean="0"/>
              <a:t>		      </a:t>
            </a:r>
            <a:r>
              <a:rPr lang="en-US" sz="1800" dirty="0" smtClean="0"/>
              <a:t> and establish a </a:t>
            </a:r>
            <a:r>
              <a:rPr lang="en-US" sz="1800" u="sng" dirty="0" smtClean="0"/>
              <a:t>			</a:t>
            </a:r>
            <a:r>
              <a:rPr lang="en-US" sz="1800" dirty="0" smtClean="0"/>
              <a:t>, and in just five short years the land will be yours forever!  The lush grasses of the </a:t>
            </a:r>
            <a:r>
              <a:rPr lang="en-US" sz="1800" u="sng" dirty="0" smtClean="0"/>
              <a:t>		</a:t>
            </a:r>
            <a:r>
              <a:rPr lang="en-US" sz="1800" dirty="0" smtClean="0"/>
              <a:t> will fatten your cattle and will also provide you with walls for a cozy house of </a:t>
            </a:r>
            <a:r>
              <a:rPr lang="en-US" sz="1800" u="sng" dirty="0" smtClean="0"/>
              <a:t>		</a:t>
            </a:r>
            <a:r>
              <a:rPr lang="en-US" sz="1800" dirty="0" smtClean="0"/>
              <a:t>.  These glorious lands are open to all – citizens and </a:t>
            </a:r>
            <a:r>
              <a:rPr lang="en-US" sz="1800" u="sng" dirty="0" smtClean="0"/>
              <a:t>		</a:t>
            </a:r>
            <a:r>
              <a:rPr lang="en-US" sz="1800" dirty="0" smtClean="0"/>
              <a:t> alike.  If you aren’t quite </a:t>
            </a:r>
            <a:r>
              <a:rPr lang="en-US" sz="1800" u="sng" dirty="0" smtClean="0"/>
              <a:t>		</a:t>
            </a:r>
            <a:r>
              <a:rPr lang="en-US" sz="1800" dirty="0" smtClean="0"/>
              <a:t> that you should make this move, catch the next train west and see for yourself.  You’ll become a pioneer the moment you pick up a handful of the rich dark soil!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claim</a:t>
            </a:r>
          </a:p>
          <a:p>
            <a:r>
              <a:rPr lang="en-US" sz="2400" dirty="0" smtClean="0"/>
              <a:t>convinced</a:t>
            </a:r>
          </a:p>
          <a:p>
            <a:r>
              <a:rPr lang="en-US" sz="2400" dirty="0" smtClean="0"/>
              <a:t>discouraged</a:t>
            </a:r>
          </a:p>
          <a:p>
            <a:r>
              <a:rPr lang="en-US" sz="2400" dirty="0" smtClean="0"/>
              <a:t>fertile</a:t>
            </a:r>
          </a:p>
          <a:p>
            <a:r>
              <a:rPr lang="en-US" sz="2400" dirty="0" smtClean="0"/>
              <a:t>heifer</a:t>
            </a:r>
          </a:p>
          <a:p>
            <a:r>
              <a:rPr lang="en-US" sz="2400" dirty="0" smtClean="0"/>
              <a:t>homestead</a:t>
            </a:r>
          </a:p>
          <a:p>
            <a:r>
              <a:rPr lang="en-US" sz="2400" dirty="0" smtClean="0"/>
              <a:t>immigrants</a:t>
            </a:r>
          </a:p>
          <a:p>
            <a:r>
              <a:rPr lang="en-US" sz="2400" dirty="0" smtClean="0"/>
              <a:t>prairie</a:t>
            </a:r>
          </a:p>
          <a:p>
            <a:r>
              <a:rPr lang="en-US" sz="2400" dirty="0" smtClean="0"/>
              <a:t>sod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5EBD-600D-3445-9C7A-4128E646676E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2499-984C-F346-AC03-CFE1FFDD6E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“Will you give Jon this </a:t>
            </a:r>
            <a:r>
              <a:rPr lang="en-US" dirty="0" err="1" smtClean="0"/>
              <a:t>mesage</a:t>
            </a:r>
            <a:r>
              <a:rPr lang="en-US" dirty="0" smtClean="0"/>
              <a:t>? asked </a:t>
            </a:r>
            <a:r>
              <a:rPr lang="en-US" dirty="0" err="1" smtClean="0"/>
              <a:t>Tarik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is the tougher </a:t>
            </a:r>
            <a:r>
              <a:rPr lang="en-US" dirty="0" err="1" smtClean="0"/>
              <a:t>carot</a:t>
            </a:r>
            <a:r>
              <a:rPr lang="en-US" dirty="0" smtClean="0"/>
              <a:t> I ever chewed.</a:t>
            </a:r>
          </a:p>
          <a:p>
            <a:endParaRPr lang="en-US" dirty="0" smtClean="0"/>
          </a:p>
          <a:p>
            <a:r>
              <a:rPr lang="en-US" dirty="0" smtClean="0"/>
              <a:t>“I am ashamed to </a:t>
            </a:r>
            <a:r>
              <a:rPr lang="en-US" dirty="0" err="1" smtClean="0"/>
              <a:t>admitt</a:t>
            </a:r>
            <a:r>
              <a:rPr lang="en-US" dirty="0" smtClean="0"/>
              <a:t> that I forgot your book again” said </a:t>
            </a:r>
            <a:r>
              <a:rPr lang="en-US" dirty="0" err="1" smtClean="0"/>
              <a:t>Franny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AC8D-54A2-8648-96A3-A1FD510033FF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DE81-838E-F84D-A29A-552321ACBF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1477" y="647463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u="sng" dirty="0" smtClean="0"/>
              <a:t>Objective</a:t>
            </a:r>
            <a:r>
              <a:rPr lang="en-US" sz="1800" dirty="0" smtClean="0"/>
              <a:t>: we will identify and use possessive pronouns (ELC 1.2)</a:t>
            </a:r>
            <a:endParaRPr lang="en-US" sz="1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Prior Knowledge</a:t>
            </a:r>
          </a:p>
          <a:p>
            <a:pPr lvl="1"/>
            <a:r>
              <a:rPr lang="en-US" u="sng" dirty="0" smtClean="0"/>
              <a:t>The girl’s</a:t>
            </a:r>
            <a:r>
              <a:rPr lang="en-US" dirty="0" smtClean="0"/>
              <a:t> chores occupied her all morning.</a:t>
            </a:r>
          </a:p>
          <a:p>
            <a:pPr lvl="1"/>
            <a:r>
              <a:rPr lang="en-US" u="sng" dirty="0" smtClean="0"/>
              <a:t>Her</a:t>
            </a:r>
            <a:r>
              <a:rPr lang="en-US" dirty="0" smtClean="0"/>
              <a:t> chores occupied her all morning.</a:t>
            </a:r>
          </a:p>
          <a:p>
            <a:pPr lvl="1"/>
            <a:r>
              <a:rPr lang="en-US" dirty="0" smtClean="0"/>
              <a:t>What is the difference between these two sentences?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possessive pronoun</a:t>
            </a:r>
            <a:r>
              <a:rPr lang="en-US" dirty="0" smtClean="0"/>
              <a:t>: a word that replaces a noun and shows ownership</a:t>
            </a:r>
            <a:endParaRPr lang="en-US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My, your, his, her, its, our, </a:t>
            </a:r>
            <a:r>
              <a:rPr lang="en-US" dirty="0" smtClean="0"/>
              <a:t>and</a:t>
            </a:r>
            <a:r>
              <a:rPr lang="en-US" i="1" dirty="0" smtClean="0"/>
              <a:t> their</a:t>
            </a:r>
            <a:r>
              <a:rPr lang="en-US" dirty="0" smtClean="0"/>
              <a:t> appear before nouns that are subjects.</a:t>
            </a:r>
          </a:p>
          <a:p>
            <a:pPr lvl="1"/>
            <a:r>
              <a:rPr lang="en-US" dirty="0" smtClean="0"/>
              <a:t>Your dog is whining.</a:t>
            </a:r>
          </a:p>
          <a:p>
            <a:r>
              <a:rPr lang="en-US" i="1" dirty="0" smtClean="0"/>
              <a:t>Mine, ours, his, hers, its, ours, </a:t>
            </a:r>
            <a:r>
              <a:rPr lang="en-US" dirty="0" smtClean="0"/>
              <a:t>and</a:t>
            </a:r>
            <a:r>
              <a:rPr lang="en-US" i="1" dirty="0" smtClean="0"/>
              <a:t> theirs</a:t>
            </a:r>
            <a:r>
              <a:rPr lang="en-US" dirty="0" smtClean="0"/>
              <a:t> stand alone and replace nouns in sentences.</a:t>
            </a:r>
          </a:p>
          <a:p>
            <a:pPr lvl="1"/>
            <a:r>
              <a:rPr lang="en-US" dirty="0" smtClean="0"/>
              <a:t>The cat down the street is theirs.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The boy’s</a:t>
            </a:r>
            <a:r>
              <a:rPr lang="en-US" dirty="0" smtClean="0"/>
              <a:t> mule refused to move.</a:t>
            </a:r>
          </a:p>
          <a:p>
            <a:pPr lvl="1"/>
            <a:r>
              <a:rPr lang="en-US" dirty="0" smtClean="0"/>
              <a:t>“boy” is before the noun, so we will use the pronoun “His”</a:t>
            </a:r>
          </a:p>
          <a:p>
            <a:r>
              <a:rPr lang="en-US" b="1" u="sng" dirty="0" smtClean="0"/>
              <a:t>We do</a:t>
            </a:r>
          </a:p>
          <a:p>
            <a:pPr lvl="1"/>
            <a:r>
              <a:rPr lang="en-US" u="sng" dirty="0" smtClean="0"/>
              <a:t>The pioneers’</a:t>
            </a:r>
            <a:r>
              <a:rPr lang="en-US" dirty="0" smtClean="0"/>
              <a:t> dreams gave them courage.</a:t>
            </a:r>
          </a:p>
          <a:p>
            <a:pPr lvl="2"/>
            <a:r>
              <a:rPr lang="en-US" dirty="0" smtClean="0"/>
              <a:t>Does the noun we are replacing come before a noun?</a:t>
            </a:r>
          </a:p>
          <a:p>
            <a:pPr lvl="2"/>
            <a:r>
              <a:rPr lang="en-US" dirty="0" smtClean="0"/>
              <a:t>What pronoun should we use?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The woman’s</a:t>
            </a:r>
            <a:r>
              <a:rPr lang="en-US" dirty="0" smtClean="0"/>
              <a:t> dress was faded and worn.</a:t>
            </a:r>
          </a:p>
          <a:p>
            <a:endParaRPr lang="en-US" u="sng" dirty="0" smtClean="0"/>
          </a:p>
          <a:p>
            <a:r>
              <a:rPr lang="en-US" dirty="0" smtClean="0"/>
              <a:t>The book is </a:t>
            </a:r>
            <a:r>
              <a:rPr lang="en-US" u="sng" dirty="0" smtClean="0"/>
              <a:t>Jane’s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u="sng" dirty="0" smtClean="0"/>
              <a:t>The dress’s</a:t>
            </a:r>
            <a:r>
              <a:rPr lang="en-US" dirty="0" smtClean="0"/>
              <a:t> buttons no longer matched.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do we call pronouns that show ownership?</a:t>
            </a:r>
          </a:p>
          <a:p>
            <a:r>
              <a:rPr lang="en-US" u="sng" dirty="0" smtClean="0"/>
              <a:t>Jim’s and my</a:t>
            </a:r>
            <a:r>
              <a:rPr lang="en-US" dirty="0" smtClean="0"/>
              <a:t> presentations were about settlers in western Kansas.</a:t>
            </a:r>
          </a:p>
          <a:p>
            <a:r>
              <a:rPr lang="en-US" dirty="0" smtClean="0"/>
              <a:t>Is this </a:t>
            </a:r>
            <a:r>
              <a:rPr lang="en-US" u="sng" dirty="0" smtClean="0"/>
              <a:t>Mike and Sam’s</a:t>
            </a:r>
            <a:r>
              <a:rPr lang="en-US" dirty="0" smtClean="0"/>
              <a:t>?</a:t>
            </a:r>
          </a:p>
          <a:p>
            <a:r>
              <a:rPr lang="en-US" b="1" u="sng" dirty="0" smtClean="0"/>
              <a:t>Independent Practice</a:t>
            </a:r>
          </a:p>
          <a:p>
            <a:pPr lvl="1"/>
            <a:r>
              <a:rPr lang="en-US" dirty="0" smtClean="0"/>
              <a:t>Practice book pg. 303</a:t>
            </a:r>
          </a:p>
          <a:p>
            <a:endParaRPr lang="en-US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9B9F-C222-1347-A169-F049B4E22F14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9A04C-A100-A144-8D8B-E224D74E88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91334" y="6443654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Segment 2 (508-513)</a:t>
            </a:r>
          </a:p>
          <a:p>
            <a:pPr lvl="1"/>
            <a:r>
              <a:rPr lang="en-US" dirty="0" smtClean="0"/>
              <a:t>Comprehension Questions (514)</a:t>
            </a:r>
          </a:p>
          <a:p>
            <a:pPr lvl="2"/>
            <a:r>
              <a:rPr lang="en-US" dirty="0" smtClean="0"/>
              <a:t>Practice book pg. 295</a:t>
            </a:r>
          </a:p>
          <a:p>
            <a:pPr lvl="1"/>
            <a:r>
              <a:rPr lang="en-US" dirty="0" smtClean="0"/>
              <a:t>Vocabulary</a:t>
            </a:r>
          </a:p>
          <a:p>
            <a:pPr lvl="2"/>
            <a:r>
              <a:rPr lang="en-US" dirty="0" smtClean="0"/>
              <a:t>Practice book pg. 293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299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Daily Language Practice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28E-66AD-0449-9B0C-AB17CB5982F9}" type="datetime1">
              <a:rPr lang="en-US" smtClean="0"/>
              <a:pPr/>
              <a:t>1/16/11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8B6C-7F35-8741-BB10-1E2FC78AEB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6248400"/>
            <a:ext cx="223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 to Pioneer Girl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FALL1.pot</Template>
  <TotalTime>241</TotalTime>
  <Words>2151</Words>
  <Application>Microsoft Macintosh PowerPoint</Application>
  <PresentationFormat>On-screen Show (4:3)</PresentationFormat>
  <Paragraphs>344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FALL1</vt:lpstr>
      <vt:lpstr>Pioneer Girl</vt:lpstr>
      <vt:lpstr>Day 1</vt:lpstr>
      <vt:lpstr>Vocabulary</vt:lpstr>
      <vt:lpstr>Objective: We will insert words where they best fit the context</vt:lpstr>
      <vt:lpstr>Daily Language Practice</vt:lpstr>
      <vt:lpstr>Possessive Pronouns</vt:lpstr>
      <vt:lpstr>Possessive Pronouns</vt:lpstr>
      <vt:lpstr>Possessive Pronouns</vt:lpstr>
      <vt:lpstr>Day 2</vt:lpstr>
      <vt:lpstr>Daily Language Practice</vt:lpstr>
      <vt:lpstr>Day 3</vt:lpstr>
      <vt:lpstr>Propaganda</vt:lpstr>
      <vt:lpstr>Propaganda</vt:lpstr>
      <vt:lpstr>Propaganda</vt:lpstr>
      <vt:lpstr>Propaganda</vt:lpstr>
      <vt:lpstr>Propaganda</vt:lpstr>
      <vt:lpstr>Propaganda</vt:lpstr>
      <vt:lpstr>Daily Language Practice</vt:lpstr>
      <vt:lpstr>Contractions with Pronouns</vt:lpstr>
      <vt:lpstr>Contractions with Pronouns</vt:lpstr>
      <vt:lpstr>Contractions with Pronouns</vt:lpstr>
      <vt:lpstr>Day 4 Schedule</vt:lpstr>
      <vt:lpstr>Dictionary Suffixes</vt:lpstr>
      <vt:lpstr>Dictionary Suffixes</vt:lpstr>
      <vt:lpstr>Dictionary Suffixes</vt:lpstr>
      <vt:lpstr>Dictionary suffixes</vt:lpstr>
      <vt:lpstr>Daily Language Practice</vt:lpstr>
      <vt:lpstr>Day 5</vt:lpstr>
    </vt:vector>
  </TitlesOfParts>
  <Company>Madera Unified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Pioneer Girl</dc:title>
  <dc:creator>Megan Kitt</dc:creator>
  <cp:lastModifiedBy>Megan Kitt</cp:lastModifiedBy>
  <cp:revision>4</cp:revision>
  <dcterms:created xsi:type="dcterms:W3CDTF">2011-01-17T05:34:47Z</dcterms:created>
  <dcterms:modified xsi:type="dcterms:W3CDTF">2011-01-17T07:48:18Z</dcterms:modified>
</cp:coreProperties>
</file>