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slideLayouts/slideLayout5.xml" ContentType="application/vnd.openxmlformats-officedocument.presentationml.slideLayout+xml"/>
  <Override PartName="/ppt/slides/slide1.xml" ContentType="application/vnd.openxmlformats-officedocument.presentationml.slide+xml"/>
  <Override PartName="/ppt/slides/slide26.xml" ContentType="application/vnd.openxmlformats-officedocument.presentationml.slide+xml"/>
  <Override PartName="/docProps/app.xml" ContentType="application/vnd.openxmlformats-officedocument.extended-properties+xml"/>
  <Override PartName="/ppt/slideLayouts/slideLayout1.xml" ContentType="application/vnd.openxmlformats-officedocument.presentationml.slideLayout+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slideLayouts/slideLayout12.xml" ContentType="application/vnd.openxmlformats-officedocument.presentationml.slideLayout+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slides/slide16.xml" ContentType="application/vnd.openxmlformats-officedocument.presentationml.slide+xml"/>
  <Override PartName="/ppt/slideLayouts/slideLayout13.xml" ContentType="application/vnd.openxmlformats-officedocument.presentationml.slideLayout+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Layouts/slideLayout14.xml" ContentType="application/vnd.openxmlformats-officedocument.presentationml.slideLayout+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sldIdLst>
    <p:sldId id="256" r:id="rId2"/>
    <p:sldId id="257" r:id="rId3"/>
    <p:sldId id="262" r:id="rId4"/>
    <p:sldId id="263" r:id="rId5"/>
    <p:sldId id="264" r:id="rId6"/>
    <p:sldId id="265" r:id="rId7"/>
    <p:sldId id="266" r:id="rId8"/>
    <p:sldId id="267" r:id="rId9"/>
    <p:sldId id="268" r:id="rId10"/>
    <p:sldId id="269" r:id="rId11"/>
    <p:sldId id="270" r:id="rId12"/>
    <p:sldId id="271" r:id="rId13"/>
    <p:sldId id="272" r:id="rId14"/>
    <p:sldId id="258" r:id="rId15"/>
    <p:sldId id="273" r:id="rId16"/>
    <p:sldId id="274" r:id="rId17"/>
    <p:sldId id="275" r:id="rId18"/>
    <p:sldId id="276" r:id="rId19"/>
    <p:sldId id="259" r:id="rId20"/>
    <p:sldId id="277" r:id="rId21"/>
    <p:sldId id="260" r:id="rId22"/>
    <p:sldId id="278" r:id="rId23"/>
    <p:sldId id="279" r:id="rId24"/>
    <p:sldId id="280" r:id="rId25"/>
    <p:sldId id="281" r:id="rId26"/>
    <p:sldId id="282" r:id="rId27"/>
    <p:sldId id="283" r:id="rId28"/>
    <p:sldId id="284" r:id="rId29"/>
    <p:sldId id="285" r:id="rId30"/>
    <p:sldId id="286" r:id="rId31"/>
    <p:sldId id="287" r:id="rId32"/>
    <p:sldId id="261"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82" d="100"/>
          <a:sy n="82" d="100"/>
        </p:scale>
        <p:origin x="-110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grpSp>
        <p:nvGrpSpPr>
          <p:cNvPr id="7" name="Group 17"/>
          <p:cNvGrpSpPr/>
          <p:nvPr/>
        </p:nvGrpSpPr>
        <p:grpSpPr>
          <a:xfrm>
            <a:off x="486873" y="411480"/>
            <a:ext cx="8170255" cy="6035040"/>
            <a:chOff x="486873" y="411480"/>
            <a:chExt cx="8170255" cy="6035040"/>
          </a:xfrm>
        </p:grpSpPr>
        <p:pic>
          <p:nvPicPr>
            <p:cNvPr id="12" name="Picture 11" descr="PaperPanel-Title.jpg"/>
            <p:cNvPicPr>
              <a:picLocks noChangeAspect="1"/>
            </p:cNvPicPr>
            <p:nvPr/>
          </p:nvPicPr>
          <p:blipFill>
            <a:blip r:embed="rId2"/>
            <a:srcRect r="2128"/>
            <a:stretch>
              <a:fillRect/>
            </a:stretch>
          </p:blipFill>
          <p:spPr>
            <a:xfrm>
              <a:off x="486873" y="411480"/>
              <a:ext cx="8170255" cy="6035040"/>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sp>
          <p:nvSpPr>
            <p:cNvPr id="14" name="Rectangle 13"/>
            <p:cNvSpPr>
              <a:spLocks/>
            </p:cNvSpPr>
            <p:nvPr/>
          </p:nvSpPr>
          <p:spPr>
            <a:xfrm>
              <a:off x="562843" y="475488"/>
              <a:ext cx="7982712" cy="5888736"/>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5" name="Straight Connector 14"/>
            <p:cNvCxnSpPr/>
            <p:nvPr/>
          </p:nvCxnSpPr>
          <p:spPr>
            <a:xfrm>
              <a:off x="562842" y="6133646"/>
              <a:ext cx="7982712" cy="1472"/>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573741" y="6122894"/>
            <a:ext cx="2133600" cy="259317"/>
          </a:xfrm>
        </p:spPr>
        <p:txBody>
          <a:bodyPr/>
          <a:lstStyle/>
          <a:p>
            <a:fld id="{B9824586-A945-6D4F-91FB-4063B047AC8F}" type="datetimeFigureOut">
              <a:rPr lang="en-US" smtClean="0"/>
              <a:pPr/>
              <a:t>9/17/10</a:t>
            </a:fld>
            <a:endParaRPr lang="en-US"/>
          </a:p>
        </p:txBody>
      </p:sp>
      <p:sp>
        <p:nvSpPr>
          <p:cNvPr id="5" name="Footer Placeholder 4"/>
          <p:cNvSpPr>
            <a:spLocks noGrp="1"/>
          </p:cNvSpPr>
          <p:nvPr>
            <p:ph type="ftr" sz="quarter" idx="11"/>
          </p:nvPr>
        </p:nvSpPr>
        <p:spPr>
          <a:xfrm>
            <a:off x="5638800" y="6122894"/>
            <a:ext cx="2895600" cy="257810"/>
          </a:xfrm>
        </p:spPr>
        <p:txBody>
          <a:bodyPr/>
          <a:lstStyle/>
          <a:p>
            <a:endParaRPr lang="en-US"/>
          </a:p>
        </p:txBody>
      </p:sp>
      <p:sp>
        <p:nvSpPr>
          <p:cNvPr id="6" name="Slide Number Placeholder 5"/>
          <p:cNvSpPr>
            <a:spLocks noGrp="1"/>
          </p:cNvSpPr>
          <p:nvPr>
            <p:ph type="sldNum" sz="quarter" idx="12"/>
          </p:nvPr>
        </p:nvSpPr>
        <p:spPr>
          <a:xfrm>
            <a:off x="4191000" y="6122894"/>
            <a:ext cx="762000" cy="271463"/>
          </a:xfrm>
        </p:spPr>
        <p:txBody>
          <a:bodyPr/>
          <a:lstStyle/>
          <a:p>
            <a:fld id="{6C6EF0A2-B21A-0E46-8672-FD0E27F003C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Content, Picture, and Caption">
    <p:spTree>
      <p:nvGrpSpPr>
        <p:cNvPr id="1" name=""/>
        <p:cNvGrpSpPr/>
        <p:nvPr/>
      </p:nvGrpSpPr>
      <p:grpSpPr>
        <a:xfrm>
          <a:off x="0" y="0"/>
          <a:ext cx="0" cy="0"/>
          <a:chOff x="0" y="0"/>
          <a:chExt cx="0" cy="0"/>
        </a:xfrm>
      </p:grpSpPr>
      <p:grpSp>
        <p:nvGrpSpPr>
          <p:cNvPr id="8" name="Group 33"/>
          <p:cNvGrpSpPr/>
          <p:nvPr/>
        </p:nvGrpSpPr>
        <p:grpSpPr>
          <a:xfrm>
            <a:off x="182880" y="173699"/>
            <a:ext cx="8778240" cy="6510602"/>
            <a:chOff x="182880" y="173699"/>
            <a:chExt cx="8778240" cy="6510602"/>
          </a:xfrm>
        </p:grpSpPr>
        <p:grpSp>
          <p:nvGrpSpPr>
            <p:cNvPr id="9" name="Group 26"/>
            <p:cNvGrpSpPr/>
            <p:nvPr/>
          </p:nvGrpSpPr>
          <p:grpSpPr>
            <a:xfrm>
              <a:off x="182880" y="173699"/>
              <a:ext cx="8778240" cy="6510602"/>
              <a:chOff x="182880" y="173699"/>
              <a:chExt cx="8778240" cy="6510602"/>
            </a:xfrm>
          </p:grpSpPr>
          <p:pic>
            <p:nvPicPr>
              <p:cNvPr id="21" name="Picture 20"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10"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rot="5400000">
              <a:off x="801086" y="3274090"/>
              <a:ext cx="613562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824586-A945-6D4F-91FB-4063B047AC8F}" type="datetimeFigureOut">
              <a:rPr lang="en-US" smtClean="0"/>
              <a:pPr/>
              <a:t>9/17/10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6EF0A2-B21A-0E46-8672-FD0E27F003CA}" type="slidenum">
              <a:rPr lang="en-US" smtClean="0"/>
              <a:pPr/>
              <a:t>‹#›</a:t>
            </a:fld>
            <a:endParaRPr lang="en-US"/>
          </a:p>
        </p:txBody>
      </p:sp>
      <p:sp>
        <p:nvSpPr>
          <p:cNvPr id="15" name="Rectangle 14"/>
          <p:cNvSpPr/>
          <p:nvPr/>
        </p:nvSpPr>
        <p:spPr>
          <a:xfrm rot="10800000">
            <a:off x="258763" y="1594462"/>
            <a:ext cx="357530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en-US" smtClean="0"/>
              <a:t>Click icon to add picture</a:t>
            </a:r>
            <a:endParaRPr/>
          </a:p>
        </p:txBody>
      </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grpSp>
        <p:nvGrpSpPr>
          <p:cNvPr id="8" name="Group 32"/>
          <p:cNvGrpSpPr/>
          <p:nvPr/>
        </p:nvGrpSpPr>
        <p:grpSpPr>
          <a:xfrm>
            <a:off x="182880" y="173699"/>
            <a:ext cx="8778240" cy="6510602"/>
            <a:chOff x="182880" y="173699"/>
            <a:chExt cx="8778240" cy="6510602"/>
          </a:xfrm>
        </p:grpSpPr>
        <p:grpSp>
          <p:nvGrpSpPr>
            <p:cNvPr id="9" name="Group 26"/>
            <p:cNvGrpSpPr/>
            <p:nvPr/>
          </p:nvGrpSpPr>
          <p:grpSpPr>
            <a:xfrm>
              <a:off x="182880" y="173699"/>
              <a:ext cx="8778240" cy="6510602"/>
              <a:chOff x="182880" y="173699"/>
              <a:chExt cx="8778240" cy="6510602"/>
            </a:xfrm>
          </p:grpSpPr>
          <p:pic>
            <p:nvPicPr>
              <p:cNvPr id="36" name="Picture 35"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10" name="Group 10"/>
              <p:cNvGrpSpPr/>
              <p:nvPr/>
            </p:nvGrpSpPr>
            <p:grpSpPr>
              <a:xfrm>
                <a:off x="256032" y="237744"/>
                <a:ext cx="8622792" cy="6364224"/>
                <a:chOff x="247157" y="247430"/>
                <a:chExt cx="8622792" cy="6364224"/>
              </a:xfrm>
            </p:grpSpPr>
            <p:sp>
              <p:nvSpPr>
                <p:cNvPr id="38" name="Rectangle 37"/>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9" name="Straight Connector 38"/>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5" name="Rectangle 34"/>
            <p:cNvSpPr/>
            <p:nvPr/>
          </p:nvSpPr>
          <p:spPr>
            <a:xfrm rot="5400000">
              <a:off x="801086" y="3274090"/>
              <a:ext cx="613562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B9824586-A945-6D4F-91FB-4063B047AC8F}" type="datetimeFigureOut">
              <a:rPr lang="en-US" smtClean="0"/>
              <a:pPr/>
              <a:t>9/17/10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6EF0A2-B21A-0E46-8672-FD0E27F003CA}"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above Caption">
    <p:spTree>
      <p:nvGrpSpPr>
        <p:cNvPr id="1" name=""/>
        <p:cNvGrpSpPr/>
        <p:nvPr/>
      </p:nvGrpSpPr>
      <p:grpSpPr>
        <a:xfrm>
          <a:off x="0" y="0"/>
          <a:ext cx="0" cy="0"/>
          <a:chOff x="0" y="0"/>
          <a:chExt cx="0" cy="0"/>
        </a:xfrm>
      </p:grpSpPr>
      <p:grpSp>
        <p:nvGrpSpPr>
          <p:cNvPr id="8" name="Group 26"/>
          <p:cNvGrpSpPr/>
          <p:nvPr/>
        </p:nvGrpSpPr>
        <p:grpSpPr>
          <a:xfrm>
            <a:off x="182880" y="173699"/>
            <a:ext cx="8778240" cy="6510602"/>
            <a:chOff x="182880" y="173699"/>
            <a:chExt cx="8778240" cy="6510602"/>
          </a:xfrm>
        </p:grpSpPr>
        <p:pic>
          <p:nvPicPr>
            <p:cNvPr id="36" name="Picture 35"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9" name="Group 10"/>
            <p:cNvGrpSpPr/>
            <p:nvPr/>
          </p:nvGrpSpPr>
          <p:grpSpPr>
            <a:xfrm>
              <a:off x="256032" y="237744"/>
              <a:ext cx="8622792" cy="6364224"/>
              <a:chOff x="247157" y="247430"/>
              <a:chExt cx="8622792" cy="6364224"/>
            </a:xfrm>
          </p:grpSpPr>
          <p:sp>
            <p:nvSpPr>
              <p:cNvPr id="38" name="Rectangle 37"/>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9" name="Straight Connector 38"/>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30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B9824586-A945-6D4F-91FB-4063B047AC8F}" type="datetimeFigureOut">
              <a:rPr lang="en-US" smtClean="0"/>
              <a:pPr/>
              <a:t>9/17/10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6EF0A2-B21A-0E46-8672-FD0E27F003CA}" type="slidenum">
              <a:rPr lang="en-US" smtClean="0"/>
              <a:pPr/>
              <a:t>‹#›</a:t>
            </a:fld>
            <a:endParaRPr lang="en-US"/>
          </a:p>
        </p:txBody>
      </p:sp>
      <p:sp>
        <p:nvSpPr>
          <p:cNvPr id="15" name="Rectangle 14"/>
          <p:cNvSpPr/>
          <p:nvPr/>
        </p:nvSpPr>
        <p:spPr>
          <a:xfrm>
            <a:off x="256032" y="42031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grpSp>
        <p:nvGrpSpPr>
          <p:cNvPr id="7" name="Group 19"/>
          <p:cNvGrpSpPr/>
          <p:nvPr/>
        </p:nvGrpSpPr>
        <p:grpSpPr>
          <a:xfrm>
            <a:off x="182880" y="173699"/>
            <a:ext cx="8778240" cy="6510602"/>
            <a:chOff x="182880" y="173699"/>
            <a:chExt cx="8778240" cy="6510602"/>
          </a:xfrm>
        </p:grpSpPr>
        <p:pic>
          <p:nvPicPr>
            <p:cNvPr id="21" name="Picture 20"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8"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B9824586-A945-6D4F-91FB-4063B047AC8F}" type="datetimeFigureOut">
              <a:rPr lang="en-US" smtClean="0"/>
              <a:pPr/>
              <a:t>9/17/10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EF0A2-B21A-0E46-8672-FD0E27F003CA}"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grpSp>
        <p:nvGrpSpPr>
          <p:cNvPr id="7" name="Group 19"/>
          <p:cNvGrpSpPr/>
          <p:nvPr/>
        </p:nvGrpSpPr>
        <p:grpSpPr>
          <a:xfrm>
            <a:off x="182880" y="173699"/>
            <a:ext cx="8778240" cy="6510602"/>
            <a:chOff x="182880" y="173699"/>
            <a:chExt cx="8778240" cy="6510602"/>
          </a:xfrm>
        </p:grpSpPr>
        <p:pic>
          <p:nvPicPr>
            <p:cNvPr id="21" name="Picture 20"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8"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US"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B9824586-A945-6D4F-91FB-4063B047AC8F}" type="datetimeFigureOut">
              <a:rPr lang="en-US" smtClean="0"/>
              <a:pPr/>
              <a:t>9/17/10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EF0A2-B21A-0E46-8672-FD0E27F003CA}" type="slidenum">
              <a:rPr lang="en-US" smtClean="0"/>
              <a:pPr/>
              <a:t>‹#›</a:t>
            </a:fld>
            <a:endParaRPr lang="en-US"/>
          </a:p>
        </p:txBody>
      </p:sp>
      <p:sp>
        <p:nvSpPr>
          <p:cNvPr id="26" name="Rectangle 25"/>
          <p:cNvSpPr/>
          <p:nvPr/>
        </p:nvSpPr>
        <p:spPr>
          <a:xfrm rot="5400000">
            <a:off x="4242277" y="3274090"/>
            <a:ext cx="613562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grpSp>
        <p:nvGrpSpPr>
          <p:cNvPr id="7" name="Group 15"/>
          <p:cNvGrpSpPr/>
          <p:nvPr/>
        </p:nvGrpSpPr>
        <p:grpSpPr>
          <a:xfrm>
            <a:off x="182880" y="173699"/>
            <a:ext cx="8778240" cy="6510602"/>
            <a:chOff x="182880" y="173699"/>
            <a:chExt cx="8778240" cy="6510602"/>
          </a:xfrm>
        </p:grpSpPr>
        <p:pic>
          <p:nvPicPr>
            <p:cNvPr id="17" name="Picture 16"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B9824586-A945-6D4F-91FB-4063B047AC8F}" type="datetimeFigureOut">
              <a:rPr lang="en-US" smtClean="0"/>
              <a:pPr/>
              <a:t>9/17/10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EF0A2-B21A-0E46-8672-FD0E27F003C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Picture">
    <p:spTree>
      <p:nvGrpSpPr>
        <p:cNvPr id="1" name=""/>
        <p:cNvGrpSpPr/>
        <p:nvPr/>
      </p:nvGrpSpPr>
      <p:grpSpPr>
        <a:xfrm>
          <a:off x="0" y="0"/>
          <a:ext cx="0" cy="0"/>
          <a:chOff x="0" y="0"/>
          <a:chExt cx="0" cy="0"/>
        </a:xfrm>
      </p:grpSpPr>
      <p:pic>
        <p:nvPicPr>
          <p:cNvPr id="7" name="Picture 6" descr="PaperPanel-Title.jpg"/>
          <p:cNvPicPr>
            <a:picLocks noChangeAspect="1"/>
          </p:cNvPicPr>
          <p:nvPr/>
        </p:nvPicPr>
        <p:blipFill>
          <a:blip r:embed="rId2"/>
          <a:srcRect r="2128"/>
          <a:stretch>
            <a:fillRect/>
          </a:stretch>
        </p:blipFill>
        <p:spPr>
          <a:xfrm>
            <a:off x="486873" y="411480"/>
            <a:ext cx="8170255" cy="6035040"/>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569259" y="6122894"/>
            <a:ext cx="2133600" cy="259317"/>
          </a:xfrm>
        </p:spPr>
        <p:txBody>
          <a:bodyPr/>
          <a:lstStyle/>
          <a:p>
            <a:fld id="{B9824586-A945-6D4F-91FB-4063B047AC8F}" type="datetimeFigureOut">
              <a:rPr lang="en-US" smtClean="0"/>
              <a:pPr/>
              <a:t>9/17/10</a:t>
            </a:fld>
            <a:endParaRPr lang="en-US"/>
          </a:p>
        </p:txBody>
      </p:sp>
      <p:sp>
        <p:nvSpPr>
          <p:cNvPr id="5" name="Footer Placeholder 4"/>
          <p:cNvSpPr>
            <a:spLocks noGrp="1"/>
          </p:cNvSpPr>
          <p:nvPr>
            <p:ph type="ftr" sz="quarter" idx="11"/>
          </p:nvPr>
        </p:nvSpPr>
        <p:spPr>
          <a:xfrm>
            <a:off x="5638800" y="6124401"/>
            <a:ext cx="2895600" cy="257810"/>
          </a:xfrm>
        </p:spPr>
        <p:txBody>
          <a:bodyPr/>
          <a:lstStyle/>
          <a:p>
            <a:endParaRPr lang="en-US"/>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9" name="Straight Connector 8"/>
            <p:cNvCxnSpPr/>
            <p:nvPr/>
          </p:nvCxnSpPr>
          <p:spPr>
            <a:xfrm>
              <a:off x="562842" y="6133646"/>
              <a:ext cx="7982712" cy="1472"/>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en-US" smtClean="0"/>
              <a:t>Click icon to add picture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grpSp>
        <p:nvGrpSpPr>
          <p:cNvPr id="7" name="Group 23"/>
          <p:cNvGrpSpPr/>
          <p:nvPr/>
        </p:nvGrpSpPr>
        <p:grpSpPr>
          <a:xfrm>
            <a:off x="182880" y="173699"/>
            <a:ext cx="8778240" cy="6510602"/>
            <a:chOff x="182880" y="173699"/>
            <a:chExt cx="8778240" cy="6510602"/>
          </a:xfrm>
        </p:grpSpPr>
        <p:pic>
          <p:nvPicPr>
            <p:cNvPr id="25" name="Picture 24"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8" name="Straight Connector 27"/>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lvl1pPr>
          </a:lstStyle>
          <a:p>
            <a:r>
              <a:rPr lang="en-US" smtClean="0"/>
              <a:t>Click to edit Master title style</a:t>
            </a:r>
            <a:endParaRPr/>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824586-A945-6D4F-91FB-4063B047AC8F}" type="datetimeFigureOut">
              <a:rPr lang="en-US" smtClean="0"/>
              <a:pPr/>
              <a:t>9/17/10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EF0A2-B21A-0E46-8672-FD0E27F003C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grpSp>
        <p:nvGrpSpPr>
          <p:cNvPr id="8" name="Group 13"/>
          <p:cNvGrpSpPr/>
          <p:nvPr/>
        </p:nvGrpSpPr>
        <p:grpSpPr>
          <a:xfrm>
            <a:off x="182880" y="173699"/>
            <a:ext cx="8778240" cy="6510602"/>
            <a:chOff x="182880" y="173699"/>
            <a:chExt cx="8778240" cy="6510602"/>
          </a:xfrm>
        </p:grpSpPr>
        <p:pic>
          <p:nvPicPr>
            <p:cNvPr id="15" name="Picture 14"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9"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8" name="Straight Connector 17"/>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9" name="Rectangle 18"/>
              <p:cNvSpPr/>
              <p:nvPr/>
            </p:nvSpPr>
            <p:spPr>
              <a:xfrm>
                <a:off x="247157" y="16123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B9824586-A945-6D4F-91FB-4063B047AC8F}" type="datetimeFigureOut">
              <a:rPr lang="en-US" smtClean="0"/>
              <a:pPr/>
              <a:t>9/17/10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6EF0A2-B21A-0E46-8672-FD0E27F003C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grpSp>
        <p:nvGrpSpPr>
          <p:cNvPr id="10" name="Group 16"/>
          <p:cNvGrpSpPr/>
          <p:nvPr/>
        </p:nvGrpSpPr>
        <p:grpSpPr>
          <a:xfrm>
            <a:off x="182880" y="173699"/>
            <a:ext cx="8778240" cy="6510602"/>
            <a:chOff x="182880" y="173699"/>
            <a:chExt cx="8778240" cy="6510602"/>
          </a:xfrm>
        </p:grpSpPr>
        <p:pic>
          <p:nvPicPr>
            <p:cNvPr id="18" name="Picture 17"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11"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1" name="Straight Connector 20"/>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2" name="Rectangle 21"/>
              <p:cNvSpPr/>
              <p:nvPr/>
            </p:nvSpPr>
            <p:spPr>
              <a:xfrm>
                <a:off x="247157" y="16123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B9824586-A945-6D4F-91FB-4063B047AC8F}" type="datetimeFigureOut">
              <a:rPr lang="en-US" smtClean="0"/>
              <a:pPr/>
              <a:t>9/17/10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6EF0A2-B21A-0E46-8672-FD0E27F003CA}" type="slidenum">
              <a:rPr lang="en-US" smtClean="0"/>
              <a:pPr/>
              <a:t>‹#›</a:t>
            </a:fld>
            <a:endParaRPr lang="en-US"/>
          </a:p>
        </p:txBody>
      </p:sp>
      <p:cxnSp>
        <p:nvCxnSpPr>
          <p:cNvPr id="30" name="Straight Connector 29"/>
          <p:cNvCxnSpPr/>
          <p:nvPr/>
        </p:nvCxnSpPr>
        <p:spPr>
          <a:xfrm rot="16200000" flipH="1">
            <a:off x="2217480" y="4026438"/>
            <a:ext cx="4711326" cy="2286"/>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23" name="Straight Connector 22"/>
          <p:cNvCxnSpPr/>
          <p:nvPr/>
        </p:nvCxnSpPr>
        <p:spPr>
          <a:xfrm rot="16200000" flipH="1">
            <a:off x="2217480" y="4026438"/>
            <a:ext cx="4711326" cy="2286"/>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grpSp>
        <p:nvGrpSpPr>
          <p:cNvPr id="6" name="Group 18"/>
          <p:cNvGrpSpPr/>
          <p:nvPr/>
        </p:nvGrpSpPr>
        <p:grpSpPr>
          <a:xfrm>
            <a:off x="182880" y="173699"/>
            <a:ext cx="8778240" cy="6510602"/>
            <a:chOff x="182880" y="173699"/>
            <a:chExt cx="8778240" cy="6510602"/>
          </a:xfrm>
        </p:grpSpPr>
        <p:pic>
          <p:nvPicPr>
            <p:cNvPr id="20" name="Picture 19"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7"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3" name="Straight Connector 22"/>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4" name="Rectangle 23"/>
              <p:cNvSpPr/>
              <p:nvPr/>
            </p:nvSpPr>
            <p:spPr>
              <a:xfrm>
                <a:off x="247157" y="16123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9824586-A945-6D4F-91FB-4063B047AC8F}" type="datetimeFigureOut">
              <a:rPr lang="en-US" smtClean="0"/>
              <a:pPr/>
              <a:t>9/17/10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6EF0A2-B21A-0E46-8672-FD0E27F003C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grpSp>
        <p:nvGrpSpPr>
          <p:cNvPr id="5" name="Group 17"/>
          <p:cNvGrpSpPr/>
          <p:nvPr/>
        </p:nvGrpSpPr>
        <p:grpSpPr>
          <a:xfrm>
            <a:off x="182880" y="173699"/>
            <a:ext cx="8778240" cy="6510602"/>
            <a:chOff x="182880" y="173699"/>
            <a:chExt cx="8778240" cy="6510602"/>
          </a:xfrm>
        </p:grpSpPr>
        <p:pic>
          <p:nvPicPr>
            <p:cNvPr id="19" name="Picture 18"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6" name="Group 10"/>
            <p:cNvGrpSpPr/>
            <p:nvPr/>
          </p:nvGrpSpPr>
          <p:grpSpPr>
            <a:xfrm>
              <a:off x="256032" y="237744"/>
              <a:ext cx="8622792" cy="6364224"/>
              <a:chOff x="247157" y="247430"/>
              <a:chExt cx="8622792" cy="6364224"/>
            </a:xfrm>
          </p:grpSpPr>
          <p:sp>
            <p:nvSpPr>
              <p:cNvPr id="21" name="Rectangle 20"/>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2" name="Straight Connector 21"/>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B9824586-A945-6D4F-91FB-4063B047AC8F}" type="datetimeFigureOut">
              <a:rPr lang="en-US" smtClean="0"/>
              <a:pPr/>
              <a:t>9/17/10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6EF0A2-B21A-0E46-8672-FD0E27F003C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grpSp>
        <p:nvGrpSpPr>
          <p:cNvPr id="8" name="Group 33"/>
          <p:cNvGrpSpPr/>
          <p:nvPr/>
        </p:nvGrpSpPr>
        <p:grpSpPr>
          <a:xfrm>
            <a:off x="182880" y="173699"/>
            <a:ext cx="8778240" cy="6510602"/>
            <a:chOff x="182880" y="173699"/>
            <a:chExt cx="8778240" cy="6510602"/>
          </a:xfrm>
        </p:grpSpPr>
        <p:grpSp>
          <p:nvGrpSpPr>
            <p:cNvPr id="9" name="Group 26"/>
            <p:cNvGrpSpPr/>
            <p:nvPr/>
          </p:nvGrpSpPr>
          <p:grpSpPr>
            <a:xfrm>
              <a:off x="182880" y="173699"/>
              <a:ext cx="8778240" cy="6510602"/>
              <a:chOff x="182880" y="173699"/>
              <a:chExt cx="8778240" cy="6510602"/>
            </a:xfrm>
          </p:grpSpPr>
          <p:pic>
            <p:nvPicPr>
              <p:cNvPr id="28" name="Picture 27"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10" name="Group 10"/>
              <p:cNvGrpSpPr/>
              <p:nvPr/>
            </p:nvGrpSpPr>
            <p:grpSpPr>
              <a:xfrm>
                <a:off x="256032" y="237744"/>
                <a:ext cx="8622792" cy="6364224"/>
                <a:chOff x="247157" y="247430"/>
                <a:chExt cx="8622792" cy="6364224"/>
              </a:xfrm>
            </p:grpSpPr>
            <p:sp>
              <p:nvSpPr>
                <p:cNvPr id="30" name="Rectangle 29"/>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1" name="Straight Connector 30"/>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B9824586-A945-6D4F-91FB-4063B047AC8F}" type="datetimeFigureOut">
              <a:rPr lang="en-US" smtClean="0"/>
              <a:pPr/>
              <a:t>9/17/10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6EF0A2-B21A-0E46-8672-FD0E27F003C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B9824586-A945-6D4F-91FB-4063B047AC8F}" type="datetimeFigureOut">
              <a:rPr lang="en-US" smtClean="0"/>
              <a:pPr/>
              <a:t>9/17/10</a:t>
            </a:fld>
            <a:endParaRPr lang="en-US"/>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n-US"/>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6C6EF0A2-B21A-0E46-8672-FD0E27F003C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14.xml"/><Relationship Id="rId4" Type="http://schemas.openxmlformats.org/officeDocument/2006/relationships/slide" Target="slide19.xml"/><Relationship Id="rId5" Type="http://schemas.openxmlformats.org/officeDocument/2006/relationships/slide" Target="slide21.xml"/><Relationship Id="rId6" Type="http://schemas.openxmlformats.org/officeDocument/2006/relationships/slide" Target="slide32.xml"/><Relationship Id="rId7" Type="http://schemas.openxmlformats.org/officeDocument/2006/relationships/image" Target="../media/image6.jpeg"/><Relationship Id="rId1" Type="http://schemas.openxmlformats.org/officeDocument/2006/relationships/slideLayout" Target="../slideLayouts/slideLayout5.xml"/><Relationship Id="rId2" Type="http://schemas.openxmlformats.org/officeDocument/2006/relationships/slide" Target="slide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slide" Target="slide18.xml"/><Relationship Id="rId4" Type="http://schemas.openxmlformats.org/officeDocument/2006/relationships/slide" Target="slide1.xml"/><Relationship Id="rId1" Type="http://schemas.openxmlformats.org/officeDocument/2006/relationships/slideLayout" Target="../slideLayouts/slideLayout5.xml"/><Relationship Id="rId2" Type="http://schemas.openxmlformats.org/officeDocument/2006/relationships/slide" Target="slide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20.xml"/><Relationship Id="rId3" Type="http://schemas.openxmlformats.org/officeDocument/2006/relationships/slide" Target="slide1.xml"/></Relationships>
</file>

<file path=ppt/slides/_rels/slide2.xml.rels><?xml version="1.0" encoding="UTF-8" standalone="yes"?>
<Relationships xmlns="http://schemas.openxmlformats.org/package/2006/relationships"><Relationship Id="rId3" Type="http://schemas.openxmlformats.org/officeDocument/2006/relationships/slide" Target="slide5.xml"/><Relationship Id="rId4" Type="http://schemas.openxmlformats.org/officeDocument/2006/relationships/slide" Target="slide8.xml"/><Relationship Id="rId5" Type="http://schemas.openxmlformats.org/officeDocument/2006/relationships/slide" Target="slide13.xml"/><Relationship Id="rId6" Type="http://schemas.openxmlformats.org/officeDocument/2006/relationships/slide" Target="slide1.xml"/><Relationship Id="rId1" Type="http://schemas.openxmlformats.org/officeDocument/2006/relationships/slideLayout" Target="../slideLayouts/slideLayout5.xml"/><Relationship Id="rId2" Type="http://schemas.openxmlformats.org/officeDocument/2006/relationships/slide" Target="slide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9.xml"/></Relationships>
</file>

<file path=ppt/slides/_rels/slide21.xml.rels><?xml version="1.0" encoding="UTF-8" standalone="yes"?>
<Relationships xmlns="http://schemas.openxmlformats.org/package/2006/relationships"><Relationship Id="rId3" Type="http://schemas.openxmlformats.org/officeDocument/2006/relationships/slide" Target="slide26.xml"/><Relationship Id="rId4" Type="http://schemas.openxmlformats.org/officeDocument/2006/relationships/slide" Target="slide31.xml"/><Relationship Id="rId5" Type="http://schemas.openxmlformats.org/officeDocument/2006/relationships/slide" Target="slide1.xml"/><Relationship Id="rId1" Type="http://schemas.openxmlformats.org/officeDocument/2006/relationships/slideLayout" Target="../slideLayouts/slideLayout5.xml"/><Relationship Id="rId2" Type="http://schemas.openxmlformats.org/officeDocument/2006/relationships/slide" Target="slide2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2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slide" Target="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Fear Place</a:t>
            </a:r>
            <a:endParaRPr lang="en-US" dirty="0"/>
          </a:p>
        </p:txBody>
      </p:sp>
      <p:sp>
        <p:nvSpPr>
          <p:cNvPr id="4" name="Content Placeholder 3"/>
          <p:cNvSpPr>
            <a:spLocks noGrp="1"/>
          </p:cNvSpPr>
          <p:nvPr>
            <p:ph sz="half" idx="1"/>
          </p:nvPr>
        </p:nvSpPr>
        <p:spPr/>
        <p:txBody>
          <a:bodyPr>
            <a:normAutofit lnSpcReduction="10000"/>
          </a:bodyPr>
          <a:lstStyle/>
          <a:p>
            <a:r>
              <a:rPr lang="en-US" u="sng" dirty="0" smtClean="0"/>
              <a:t>Author</a:t>
            </a:r>
            <a:r>
              <a:rPr lang="en-US" dirty="0" smtClean="0"/>
              <a:t>: Phyllis Reynolds Naylor</a:t>
            </a:r>
          </a:p>
          <a:p>
            <a:r>
              <a:rPr lang="en-US" u="sng" dirty="0" smtClean="0"/>
              <a:t>Genre</a:t>
            </a:r>
            <a:r>
              <a:rPr lang="en-US" dirty="0" smtClean="0"/>
              <a:t>: Realistic Fiction</a:t>
            </a:r>
          </a:p>
          <a:p>
            <a:r>
              <a:rPr lang="en-US" dirty="0" smtClean="0">
                <a:hlinkClick r:id="rId2" action="ppaction://hlinksldjump"/>
              </a:rPr>
              <a:t>Day 1</a:t>
            </a:r>
            <a:endParaRPr lang="en-US" dirty="0" smtClean="0"/>
          </a:p>
          <a:p>
            <a:r>
              <a:rPr lang="en-US" dirty="0" smtClean="0">
                <a:hlinkClick r:id="rId3" action="ppaction://hlinksldjump"/>
              </a:rPr>
              <a:t>Day 2</a:t>
            </a:r>
            <a:endParaRPr lang="en-US" dirty="0" smtClean="0"/>
          </a:p>
          <a:p>
            <a:r>
              <a:rPr lang="en-US" dirty="0" smtClean="0">
                <a:hlinkClick r:id="rId4" action="ppaction://hlinksldjump"/>
              </a:rPr>
              <a:t>Day 3</a:t>
            </a:r>
            <a:endParaRPr lang="en-US" dirty="0" smtClean="0"/>
          </a:p>
          <a:p>
            <a:r>
              <a:rPr lang="en-US" dirty="0" smtClean="0">
                <a:hlinkClick r:id="rId5" action="ppaction://hlinksldjump"/>
              </a:rPr>
              <a:t>Day 4</a:t>
            </a:r>
            <a:endParaRPr lang="en-US" dirty="0" smtClean="0"/>
          </a:p>
          <a:p>
            <a:r>
              <a:rPr lang="en-US" dirty="0" smtClean="0">
                <a:hlinkClick r:id="rId6" action="ppaction://hlinksldjump"/>
              </a:rPr>
              <a:t>Day 5</a:t>
            </a:r>
            <a:endParaRPr lang="en-US" dirty="0"/>
          </a:p>
        </p:txBody>
      </p:sp>
      <p:pic>
        <p:nvPicPr>
          <p:cNvPr id="6" name="Content Placeholder 5" descr="gr5_th2_sel3.jpg"/>
          <p:cNvPicPr>
            <a:picLocks noGrp="1" noChangeAspect="1"/>
          </p:cNvPicPr>
          <p:nvPr>
            <p:ph sz="half" idx="2"/>
          </p:nvPr>
        </p:nvPicPr>
        <p:blipFill>
          <a:blip r:embed="rId7"/>
          <a:srcRect l="-21039" r="-21039"/>
          <a:stretch>
            <a:fillRect/>
          </a:stretch>
        </p:blipFill>
        <p:spPr/>
      </p:pic>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a:t>
            </a:r>
            <a:endParaRPr lang="en-US" dirty="0"/>
          </a:p>
        </p:txBody>
      </p:sp>
      <p:sp>
        <p:nvSpPr>
          <p:cNvPr id="3" name="Content Placeholder 2"/>
          <p:cNvSpPr>
            <a:spLocks noGrp="1"/>
          </p:cNvSpPr>
          <p:nvPr>
            <p:ph idx="1"/>
          </p:nvPr>
        </p:nvSpPr>
        <p:spPr/>
        <p:txBody>
          <a:bodyPr>
            <a:normAutofit fontScale="92500" lnSpcReduction="10000"/>
          </a:bodyPr>
          <a:lstStyle/>
          <a:p>
            <a:r>
              <a:rPr lang="en-US" u="sng" dirty="0" smtClean="0"/>
              <a:t>We do</a:t>
            </a:r>
            <a:r>
              <a:rPr lang="en-US" dirty="0" smtClean="0"/>
              <a:t>:</a:t>
            </a:r>
          </a:p>
          <a:p>
            <a:pPr>
              <a:buNone/>
            </a:pPr>
            <a:r>
              <a:rPr lang="en-US" dirty="0" smtClean="0"/>
              <a:t>Tasha knew that if she were late one more time, Mr. Yin would send her to the principal’s office.  With her jacket half-on and her shoes untied, she ran full-speed and caught the school bus.</a:t>
            </a:r>
          </a:p>
          <a:p>
            <a:pPr>
              <a:buNone/>
            </a:pPr>
            <a:r>
              <a:rPr lang="en-US" dirty="0" smtClean="0"/>
              <a:t>What inference can you make about Tasha?</a:t>
            </a:r>
          </a:p>
          <a:p>
            <a:pPr>
              <a:buNone/>
            </a:pPr>
            <a:r>
              <a:rPr lang="en-US" dirty="0" smtClean="0"/>
              <a:t>Evidence from text:</a:t>
            </a:r>
          </a:p>
          <a:p>
            <a:pPr>
              <a:buNone/>
            </a:pPr>
            <a:r>
              <a:rPr lang="en-US" dirty="0" smtClean="0"/>
              <a:t>Personal experience:</a:t>
            </a:r>
          </a:p>
          <a:p>
            <a:pPr>
              <a:buNone/>
            </a:pPr>
            <a:r>
              <a:rPr lang="en-US" dirty="0" smtClean="0"/>
              <a:t>Inference:</a:t>
            </a:r>
          </a:p>
          <a:p>
            <a:pPr>
              <a:buNone/>
            </a:pPr>
            <a:endParaRPr lang="en-US" dirty="0"/>
          </a:p>
        </p:txBody>
      </p:sp>
      <p:sp>
        <p:nvSpPr>
          <p:cNvPr id="4" name="Text Placeholder 3"/>
          <p:cNvSpPr>
            <a:spLocks noGrp="1"/>
          </p:cNvSpPr>
          <p:nvPr>
            <p:ph type="body" sz="half" idx="2"/>
          </p:nvPr>
        </p:nvSpPr>
        <p:spPr/>
        <p:txBody>
          <a:bodyPr/>
          <a:lstStyle/>
          <a:p>
            <a:pPr marL="342900" indent="-342900">
              <a:buAutoNum type="arabicPeriod"/>
            </a:pPr>
            <a:r>
              <a:rPr lang="en-US" dirty="0" smtClean="0"/>
              <a:t>Think about the information given to you by the author.</a:t>
            </a:r>
          </a:p>
          <a:p>
            <a:pPr marL="342900" indent="-342900">
              <a:buAutoNum type="arabicPeriod"/>
            </a:pPr>
            <a:r>
              <a:rPr lang="en-US" dirty="0" smtClean="0"/>
              <a:t>Think about your own personal experiences.</a:t>
            </a:r>
          </a:p>
          <a:p>
            <a:pPr marL="342900" indent="-342900">
              <a:buAutoNum type="arabicPeriod"/>
            </a:pPr>
            <a:r>
              <a:rPr lang="en-US" dirty="0" smtClean="0"/>
              <a:t>Combine the two to make an inference.</a:t>
            </a:r>
          </a:p>
          <a:p>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anim calcmode="lin" valueType="num">
                                      <p:cBhvr>
                                        <p:cTn id="4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a:t>
            </a:r>
            <a:endParaRPr lang="en-US" dirty="0"/>
          </a:p>
        </p:txBody>
      </p:sp>
      <p:sp>
        <p:nvSpPr>
          <p:cNvPr id="3" name="Content Placeholder 2"/>
          <p:cNvSpPr>
            <a:spLocks noGrp="1"/>
          </p:cNvSpPr>
          <p:nvPr>
            <p:ph idx="1"/>
          </p:nvPr>
        </p:nvSpPr>
        <p:spPr/>
        <p:txBody>
          <a:bodyPr>
            <a:normAutofit lnSpcReduction="10000"/>
          </a:bodyPr>
          <a:lstStyle/>
          <a:p>
            <a:r>
              <a:rPr lang="en-US" u="sng" dirty="0" smtClean="0"/>
              <a:t>You do</a:t>
            </a:r>
            <a:r>
              <a:rPr lang="en-US" dirty="0" smtClean="0"/>
              <a:t>:</a:t>
            </a:r>
          </a:p>
          <a:p>
            <a:pPr>
              <a:buNone/>
            </a:pPr>
            <a:r>
              <a:rPr lang="en-US" dirty="0" smtClean="0"/>
              <a:t>Carlos stared wide-eyed at the closed curtain in front of him.  He could hear people rustling their programs as he picked up his flute with trembling fingers.</a:t>
            </a:r>
          </a:p>
          <a:p>
            <a:pPr>
              <a:buNone/>
            </a:pPr>
            <a:r>
              <a:rPr lang="en-US" dirty="0" smtClean="0"/>
              <a:t>How does Carlos feel?</a:t>
            </a:r>
          </a:p>
          <a:p>
            <a:pPr>
              <a:buNone/>
            </a:pPr>
            <a:r>
              <a:rPr lang="en-US" dirty="0" smtClean="0"/>
              <a:t>Evidence from text:</a:t>
            </a:r>
          </a:p>
          <a:p>
            <a:pPr>
              <a:buNone/>
            </a:pPr>
            <a:r>
              <a:rPr lang="en-US" dirty="0" smtClean="0"/>
              <a:t>Personal experience:</a:t>
            </a:r>
          </a:p>
          <a:p>
            <a:pPr>
              <a:buNone/>
            </a:pPr>
            <a:r>
              <a:rPr lang="en-US" dirty="0" smtClean="0"/>
              <a:t>Inference:</a:t>
            </a:r>
            <a:endParaRPr lang="en-US" dirty="0"/>
          </a:p>
        </p:txBody>
      </p:sp>
      <p:sp>
        <p:nvSpPr>
          <p:cNvPr id="4" name="Text Placeholder 3"/>
          <p:cNvSpPr>
            <a:spLocks noGrp="1"/>
          </p:cNvSpPr>
          <p:nvPr>
            <p:ph type="body" sz="half" idx="2"/>
          </p:nvPr>
        </p:nvSpPr>
        <p:spPr/>
        <p:txBody>
          <a:bodyPr/>
          <a:lstStyle/>
          <a:p>
            <a:pPr marL="342900" indent="-342900">
              <a:buAutoNum type="arabicPeriod"/>
            </a:pPr>
            <a:r>
              <a:rPr lang="en-US" dirty="0" smtClean="0"/>
              <a:t>Think about the information given to you by the author.</a:t>
            </a:r>
          </a:p>
          <a:p>
            <a:pPr marL="342900" indent="-342900">
              <a:buAutoNum type="arabicPeriod"/>
            </a:pPr>
            <a:r>
              <a:rPr lang="en-US" dirty="0" smtClean="0"/>
              <a:t>Think about your own personal experiences.</a:t>
            </a:r>
          </a:p>
          <a:p>
            <a:pPr marL="342900" indent="-342900">
              <a:buAutoNum type="arabicPeriod"/>
            </a:pPr>
            <a:r>
              <a:rPr lang="en-US" dirty="0" smtClean="0"/>
              <a:t>Combine the two to make an inference.</a:t>
            </a:r>
          </a:p>
          <a:p>
            <a:endParaRPr lang="en-US" dirty="0"/>
          </a:p>
        </p:txBody>
      </p:sp>
    </p:spTree>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Closure</a:t>
            </a:r>
            <a:endParaRPr lang="en-US" dirty="0"/>
          </a:p>
        </p:txBody>
      </p:sp>
      <p:sp>
        <p:nvSpPr>
          <p:cNvPr id="3" name="Content Placeholder 2"/>
          <p:cNvSpPr>
            <a:spLocks noGrp="1"/>
          </p:cNvSpPr>
          <p:nvPr>
            <p:ph sz="half" idx="1"/>
          </p:nvPr>
        </p:nvSpPr>
        <p:spPr/>
        <p:txBody>
          <a:bodyPr/>
          <a:lstStyle/>
          <a:p>
            <a:r>
              <a:rPr lang="en-US" dirty="0" smtClean="0"/>
              <a:t>What is an inference?</a:t>
            </a:r>
          </a:p>
          <a:p>
            <a:r>
              <a:rPr lang="en-US" dirty="0" smtClean="0"/>
              <a:t>How do we make inferences?</a:t>
            </a:r>
          </a:p>
          <a:p>
            <a:r>
              <a:rPr lang="en-US" dirty="0" smtClean="0"/>
              <a:t>Read the next-to-last paragraph on page 191.  What type of relationship do Doug’s mother and her brother, Lloyd have?</a:t>
            </a:r>
            <a:endParaRPr lang="en-US" dirty="0"/>
          </a:p>
        </p:txBody>
      </p:sp>
      <p:sp>
        <p:nvSpPr>
          <p:cNvPr id="4" name="Content Placeholder 3"/>
          <p:cNvSpPr>
            <a:spLocks noGrp="1"/>
          </p:cNvSpPr>
          <p:nvPr>
            <p:ph sz="half" idx="2"/>
          </p:nvPr>
        </p:nvSpPr>
        <p:spPr/>
        <p:txBody>
          <a:bodyPr/>
          <a:lstStyle/>
          <a:p>
            <a:r>
              <a:rPr lang="en-US" u="sng" dirty="0" smtClean="0"/>
              <a:t>Independent practice</a:t>
            </a:r>
            <a:r>
              <a:rPr lang="en-US" dirty="0" smtClean="0"/>
              <a:t>:</a:t>
            </a:r>
          </a:p>
          <a:p>
            <a:pPr lvl="1"/>
            <a:r>
              <a:rPr lang="en-US" dirty="0" smtClean="0"/>
              <a:t>After reading segment 1, make an inference about Doug’s relationship with his brother, </a:t>
            </a:r>
            <a:r>
              <a:rPr lang="en-US" dirty="0" err="1" smtClean="0"/>
              <a:t>Gordie</a:t>
            </a:r>
            <a:r>
              <a:rPr lang="en-US" dirty="0" smtClean="0"/>
              <a:t>.</a:t>
            </a:r>
            <a:endParaRPr lang="en-US" dirty="0"/>
          </a:p>
        </p:txBody>
      </p:sp>
      <p:sp>
        <p:nvSpPr>
          <p:cNvPr id="6" name="TextBox 5"/>
          <p:cNvSpPr txBox="1"/>
          <p:nvPr/>
        </p:nvSpPr>
        <p:spPr>
          <a:xfrm>
            <a:off x="5033750" y="6273269"/>
            <a:ext cx="2896342" cy="369332"/>
          </a:xfrm>
          <a:prstGeom prst="rect">
            <a:avLst/>
          </a:prstGeom>
          <a:noFill/>
        </p:spPr>
        <p:txBody>
          <a:bodyPr wrap="square" rtlCol="0">
            <a:spAutoFit/>
          </a:bodyPr>
          <a:lstStyle/>
          <a:p>
            <a:r>
              <a:rPr lang="en-US" dirty="0" smtClean="0">
                <a:hlinkClick r:id="rId2" action="ppaction://hlinksldjump"/>
              </a:rPr>
              <a:t>Back to Day 1 Schedule</a:t>
            </a:r>
            <a:endParaRPr lang="en-US" dirty="0"/>
          </a:p>
        </p:txBody>
      </p:sp>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u="sng" dirty="0" smtClean="0"/>
              <a:t>Daily Language Practice</a:t>
            </a:r>
            <a:r>
              <a:rPr lang="en-US" sz="3200" dirty="0" smtClean="0"/>
              <a:t/>
            </a:r>
            <a:br>
              <a:rPr lang="en-US" sz="3200" dirty="0" smtClean="0"/>
            </a:br>
            <a:r>
              <a:rPr lang="en-US" sz="3200" dirty="0" smtClean="0"/>
              <a:t>We will proofread and correct sentence with spelling and grammar errors</a:t>
            </a:r>
            <a:endParaRPr lang="en-US" sz="3200" dirty="0"/>
          </a:p>
        </p:txBody>
      </p:sp>
      <p:sp>
        <p:nvSpPr>
          <p:cNvPr id="3" name="Content Placeholder 2"/>
          <p:cNvSpPr>
            <a:spLocks noGrp="1"/>
          </p:cNvSpPr>
          <p:nvPr>
            <p:ph idx="1"/>
          </p:nvPr>
        </p:nvSpPr>
        <p:spPr/>
        <p:txBody>
          <a:bodyPr/>
          <a:lstStyle/>
          <a:p>
            <a:pPr>
              <a:buNone/>
            </a:pPr>
            <a:r>
              <a:rPr lang="en-US" dirty="0" smtClean="0"/>
              <a:t>Her </a:t>
            </a:r>
            <a:r>
              <a:rPr lang="en-US" dirty="0" err="1" smtClean="0"/>
              <a:t>tooths</a:t>
            </a:r>
            <a:r>
              <a:rPr lang="en-US" dirty="0" smtClean="0"/>
              <a:t> were </a:t>
            </a:r>
            <a:r>
              <a:rPr lang="en-US" dirty="0" err="1" smtClean="0"/>
              <a:t>soor</a:t>
            </a:r>
            <a:r>
              <a:rPr lang="en-US" dirty="0" smtClean="0"/>
              <a:t> after they were cleaned.</a:t>
            </a:r>
          </a:p>
          <a:p>
            <a:pPr>
              <a:buNone/>
            </a:pPr>
            <a:endParaRPr lang="en-US" dirty="0" smtClean="0"/>
          </a:p>
          <a:p>
            <a:pPr>
              <a:buNone/>
            </a:pPr>
            <a:r>
              <a:rPr lang="en-US" dirty="0" smtClean="0"/>
              <a:t>The </a:t>
            </a:r>
            <a:r>
              <a:rPr lang="en-US" dirty="0" err="1" smtClean="0"/>
              <a:t>hayr</a:t>
            </a:r>
            <a:r>
              <a:rPr lang="en-US" dirty="0" smtClean="0"/>
              <a:t> ran fast but the hound still caught it.</a:t>
            </a:r>
          </a:p>
          <a:p>
            <a:pPr>
              <a:buNone/>
            </a:pPr>
            <a:endParaRPr lang="en-US" dirty="0" smtClean="0"/>
          </a:p>
          <a:p>
            <a:pPr>
              <a:buNone/>
            </a:pPr>
            <a:r>
              <a:rPr lang="en-US" dirty="0" smtClean="0"/>
              <a:t>Uncle </a:t>
            </a:r>
            <a:r>
              <a:rPr lang="en-US" dirty="0" err="1" smtClean="0"/>
              <a:t>sid</a:t>
            </a:r>
            <a:r>
              <a:rPr lang="en-US" dirty="0" smtClean="0"/>
              <a:t> asked to </a:t>
            </a:r>
            <a:r>
              <a:rPr lang="en-US" dirty="0" err="1" smtClean="0"/>
              <a:t>carv</a:t>
            </a:r>
            <a:r>
              <a:rPr lang="en-US" dirty="0" smtClean="0"/>
              <a:t> the turkey.</a:t>
            </a:r>
            <a:endParaRPr lang="en-US" dirty="0"/>
          </a:p>
        </p:txBody>
      </p:sp>
      <p:sp>
        <p:nvSpPr>
          <p:cNvPr id="4" name="TextBox 3"/>
          <p:cNvSpPr txBox="1"/>
          <p:nvPr/>
        </p:nvSpPr>
        <p:spPr>
          <a:xfrm>
            <a:off x="5126680" y="6304248"/>
            <a:ext cx="3118795" cy="369332"/>
          </a:xfrm>
          <a:prstGeom prst="rect">
            <a:avLst/>
          </a:prstGeom>
          <a:noFill/>
        </p:spPr>
        <p:txBody>
          <a:bodyPr wrap="square" rtlCol="0">
            <a:spAutoFit/>
          </a:bodyPr>
          <a:lstStyle/>
          <a:p>
            <a:r>
              <a:rPr lang="en-US" dirty="0" smtClean="0">
                <a:hlinkClick r:id="rId2" action="ppaction://hlinksldjump"/>
              </a:rPr>
              <a:t>Back to Day 1 Schedule</a:t>
            </a:r>
            <a:endParaRPr lang="en-US" dirty="0"/>
          </a:p>
        </p:txBody>
      </p:sp>
    </p:spTree>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2 Schedule</a:t>
            </a:r>
            <a:endParaRPr lang="en-US" dirty="0"/>
          </a:p>
        </p:txBody>
      </p:sp>
      <p:sp>
        <p:nvSpPr>
          <p:cNvPr id="3" name="Content Placeholder 2"/>
          <p:cNvSpPr>
            <a:spLocks noGrp="1"/>
          </p:cNvSpPr>
          <p:nvPr>
            <p:ph sz="half" idx="1"/>
          </p:nvPr>
        </p:nvSpPr>
        <p:spPr/>
        <p:txBody>
          <a:bodyPr>
            <a:normAutofit fontScale="92500" lnSpcReduction="20000"/>
          </a:bodyPr>
          <a:lstStyle/>
          <a:p>
            <a:r>
              <a:rPr lang="en-US" u="sng" dirty="0" smtClean="0"/>
              <a:t>Reading</a:t>
            </a:r>
          </a:p>
          <a:p>
            <a:pPr lvl="1"/>
            <a:r>
              <a:rPr lang="en-US" dirty="0" smtClean="0"/>
              <a:t>Segment 2 (194-201)</a:t>
            </a:r>
          </a:p>
          <a:p>
            <a:pPr lvl="1"/>
            <a:r>
              <a:rPr lang="en-US" dirty="0" smtClean="0"/>
              <a:t>Predicting Outcomes</a:t>
            </a:r>
          </a:p>
          <a:p>
            <a:pPr lvl="2"/>
            <a:r>
              <a:rPr lang="en-US" dirty="0" smtClean="0"/>
              <a:t>Practice book pg. 99</a:t>
            </a:r>
          </a:p>
          <a:p>
            <a:pPr lvl="1"/>
            <a:r>
              <a:rPr lang="en-US" dirty="0" smtClean="0"/>
              <a:t>Comprehension questions(202)</a:t>
            </a:r>
          </a:p>
          <a:p>
            <a:pPr lvl="2"/>
            <a:r>
              <a:rPr lang="en-US" dirty="0" smtClean="0"/>
              <a:t>Practice book pg. 100</a:t>
            </a:r>
          </a:p>
          <a:p>
            <a:pPr lvl="1"/>
            <a:r>
              <a:rPr lang="en-US" dirty="0" smtClean="0"/>
              <a:t>Vocabulary</a:t>
            </a:r>
          </a:p>
          <a:p>
            <a:pPr lvl="2"/>
            <a:r>
              <a:rPr lang="en-US" dirty="0" smtClean="0"/>
              <a:t>Practice book pg. 98</a:t>
            </a:r>
          </a:p>
          <a:p>
            <a:r>
              <a:rPr lang="en-US" u="sng" dirty="0" smtClean="0"/>
              <a:t>Word Work</a:t>
            </a:r>
          </a:p>
          <a:p>
            <a:pPr lvl="1"/>
            <a:r>
              <a:rPr lang="en-US" dirty="0" smtClean="0">
                <a:hlinkClick r:id="rId2" action="ppaction://hlinksldjump"/>
              </a:rPr>
              <a:t>Suffixes –ward and –</a:t>
            </a:r>
            <a:r>
              <a:rPr lang="en-US" dirty="0" err="1" smtClean="0">
                <a:hlinkClick r:id="rId2" action="ppaction://hlinksldjump"/>
              </a:rPr>
              <a:t>ous</a:t>
            </a:r>
            <a:endParaRPr lang="en-US" dirty="0" smtClean="0"/>
          </a:p>
          <a:p>
            <a:pPr lvl="1"/>
            <a:r>
              <a:rPr lang="en-US" dirty="0" smtClean="0"/>
              <a:t>Spelling</a:t>
            </a:r>
          </a:p>
          <a:p>
            <a:pPr lvl="2"/>
            <a:r>
              <a:rPr lang="en-US" dirty="0" smtClean="0"/>
              <a:t>Practice book pg. 104</a:t>
            </a:r>
            <a:endParaRPr lang="en-US" dirty="0"/>
          </a:p>
        </p:txBody>
      </p:sp>
      <p:sp>
        <p:nvSpPr>
          <p:cNvPr id="4" name="Content Placeholder 3"/>
          <p:cNvSpPr>
            <a:spLocks noGrp="1"/>
          </p:cNvSpPr>
          <p:nvPr>
            <p:ph sz="half" idx="2"/>
          </p:nvPr>
        </p:nvSpPr>
        <p:spPr/>
        <p:txBody>
          <a:bodyPr>
            <a:normAutofit fontScale="92500" lnSpcReduction="20000"/>
          </a:bodyPr>
          <a:lstStyle/>
          <a:p>
            <a:r>
              <a:rPr lang="en-US" u="sng" dirty="0" smtClean="0"/>
              <a:t>Writing and Language</a:t>
            </a:r>
          </a:p>
          <a:p>
            <a:pPr lvl="1"/>
            <a:r>
              <a:rPr lang="en-US" dirty="0" smtClean="0">
                <a:hlinkClick r:id="rId3" action="ppaction://hlinksldjump"/>
              </a:rPr>
              <a:t>Daily Language </a:t>
            </a:r>
            <a:r>
              <a:rPr lang="en-US" dirty="0" smtClean="0">
                <a:hlinkClick r:id="rId3" action="ppaction://hlinksldjump"/>
              </a:rPr>
              <a:t>Practice</a:t>
            </a:r>
            <a:endParaRPr lang="en-US" dirty="0" smtClean="0"/>
          </a:p>
        </p:txBody>
      </p:sp>
      <p:sp>
        <p:nvSpPr>
          <p:cNvPr id="5" name="TextBox 4"/>
          <p:cNvSpPr txBox="1"/>
          <p:nvPr/>
        </p:nvSpPr>
        <p:spPr>
          <a:xfrm>
            <a:off x="6148919" y="6350717"/>
            <a:ext cx="2648527" cy="369332"/>
          </a:xfrm>
          <a:prstGeom prst="rect">
            <a:avLst/>
          </a:prstGeom>
          <a:noFill/>
        </p:spPr>
        <p:txBody>
          <a:bodyPr wrap="square" rtlCol="0">
            <a:spAutoFit/>
          </a:bodyPr>
          <a:lstStyle/>
          <a:p>
            <a:r>
              <a:rPr lang="en-US" dirty="0" smtClean="0">
                <a:hlinkClick r:id="rId4" action="ppaction://hlinksldjump"/>
              </a:rPr>
              <a:t>Back to “Fear Place”</a:t>
            </a:r>
            <a:endParaRPr lang="en-US" dirty="0"/>
          </a:p>
        </p:txBody>
      </p:sp>
    </p:spTree>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u="sng" dirty="0" smtClean="0"/>
              <a:t>Suffixes –ward and –</a:t>
            </a:r>
            <a:r>
              <a:rPr lang="en-US" sz="3600" u="sng" dirty="0" err="1" smtClean="0"/>
              <a:t>ous</a:t>
            </a:r>
            <a:r>
              <a:rPr lang="en-US" sz="3600" u="sng" dirty="0" smtClean="0"/>
              <a:t/>
            </a:r>
            <a:br>
              <a:rPr lang="en-US" sz="3600" u="sng" dirty="0" smtClean="0"/>
            </a:br>
            <a:r>
              <a:rPr lang="en-US" sz="3600" dirty="0" smtClean="0"/>
              <a:t>We will identify the meaning of words with the suffixes –ward and -</a:t>
            </a:r>
            <a:r>
              <a:rPr lang="en-US" sz="3600" dirty="0" err="1" smtClean="0"/>
              <a:t>ous</a:t>
            </a:r>
            <a:endParaRPr lang="en-US" sz="3600" u="sng" dirty="0"/>
          </a:p>
        </p:txBody>
      </p:sp>
      <p:sp>
        <p:nvSpPr>
          <p:cNvPr id="3" name="Text Placeholder 2"/>
          <p:cNvSpPr>
            <a:spLocks noGrp="1"/>
          </p:cNvSpPr>
          <p:nvPr>
            <p:ph type="body" idx="1"/>
          </p:nvPr>
        </p:nvSpPr>
        <p:spPr/>
        <p:txBody>
          <a:bodyPr/>
          <a:lstStyle/>
          <a:p>
            <a:r>
              <a:rPr lang="en-US" dirty="0" smtClean="0"/>
              <a:t>Prior Knowledge</a:t>
            </a:r>
            <a:endParaRPr lang="en-US" dirty="0"/>
          </a:p>
        </p:txBody>
      </p:sp>
      <p:sp>
        <p:nvSpPr>
          <p:cNvPr id="4" name="Content Placeholder 3"/>
          <p:cNvSpPr>
            <a:spLocks noGrp="1"/>
          </p:cNvSpPr>
          <p:nvPr>
            <p:ph sz="half" idx="2"/>
          </p:nvPr>
        </p:nvSpPr>
        <p:spPr/>
        <p:txBody>
          <a:bodyPr/>
          <a:lstStyle/>
          <a:p>
            <a:r>
              <a:rPr lang="en-US" dirty="0" smtClean="0"/>
              <a:t>Doug feared that turning sideways might be more </a:t>
            </a:r>
            <a:r>
              <a:rPr lang="en-US" u="sng" dirty="0" smtClean="0"/>
              <a:t>dangerous</a:t>
            </a:r>
            <a:r>
              <a:rPr lang="en-US" dirty="0" smtClean="0"/>
              <a:t> than walking straight.</a:t>
            </a:r>
          </a:p>
          <a:p>
            <a:r>
              <a:rPr lang="en-US" dirty="0" smtClean="0"/>
              <a:t>What does the word </a:t>
            </a:r>
            <a:r>
              <a:rPr lang="en-US" u="sng" dirty="0" smtClean="0"/>
              <a:t>dangerous</a:t>
            </a:r>
            <a:r>
              <a:rPr lang="en-US" dirty="0" smtClean="0"/>
              <a:t> mean?</a:t>
            </a:r>
            <a:endParaRPr lang="en-US" dirty="0"/>
          </a:p>
        </p:txBody>
      </p:sp>
      <p:sp>
        <p:nvSpPr>
          <p:cNvPr id="5" name="Text Placeholder 4"/>
          <p:cNvSpPr>
            <a:spLocks noGrp="1"/>
          </p:cNvSpPr>
          <p:nvPr>
            <p:ph type="body" sz="quarter" idx="3"/>
          </p:nvPr>
        </p:nvSpPr>
        <p:spPr/>
        <p:txBody>
          <a:bodyPr/>
          <a:lstStyle/>
          <a:p>
            <a:r>
              <a:rPr lang="en-US" dirty="0" smtClean="0"/>
              <a:t>Concept</a:t>
            </a:r>
            <a:endParaRPr lang="en-US" dirty="0"/>
          </a:p>
        </p:txBody>
      </p:sp>
      <p:sp>
        <p:nvSpPr>
          <p:cNvPr id="6" name="Content Placeholder 5"/>
          <p:cNvSpPr>
            <a:spLocks noGrp="1"/>
          </p:cNvSpPr>
          <p:nvPr>
            <p:ph sz="quarter" idx="4"/>
          </p:nvPr>
        </p:nvSpPr>
        <p:spPr/>
        <p:txBody>
          <a:bodyPr/>
          <a:lstStyle/>
          <a:p>
            <a:r>
              <a:rPr lang="en-US" u="sng" dirty="0" smtClean="0"/>
              <a:t>-</a:t>
            </a:r>
            <a:r>
              <a:rPr lang="en-US" u="sng" dirty="0" err="1" smtClean="0"/>
              <a:t>ous</a:t>
            </a:r>
            <a:r>
              <a:rPr lang="en-US" dirty="0" smtClean="0"/>
              <a:t>: a suffix meaning “full of</a:t>
            </a:r>
            <a:r>
              <a:rPr lang="en-US" dirty="0" smtClean="0"/>
              <a:t>”</a:t>
            </a:r>
          </a:p>
          <a:p>
            <a:pPr lvl="1"/>
            <a:r>
              <a:rPr lang="en-US" u="sng" dirty="0" smtClean="0"/>
              <a:t>Dangerous</a:t>
            </a:r>
            <a:r>
              <a:rPr lang="en-US" dirty="0" smtClean="0"/>
              <a:t>: full of danger</a:t>
            </a:r>
            <a:endParaRPr lang="en-US" u="sng" dirty="0" smtClean="0"/>
          </a:p>
          <a:p>
            <a:r>
              <a:rPr lang="en-US" u="sng" dirty="0" smtClean="0"/>
              <a:t>-ward</a:t>
            </a:r>
            <a:r>
              <a:rPr lang="en-US" dirty="0" smtClean="0"/>
              <a:t>: a suffix meaning “in a certain direction”</a:t>
            </a:r>
          </a:p>
          <a:p>
            <a:pPr lvl="1"/>
            <a:r>
              <a:rPr lang="en-US" u="sng" dirty="0" smtClean="0"/>
              <a:t>Downward</a:t>
            </a:r>
            <a:r>
              <a:rPr lang="en-US" dirty="0" smtClean="0"/>
              <a:t>: moving down</a:t>
            </a:r>
            <a:endParaRPr lang="en-US" u="sng" dirty="0" smtClean="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Effect transition="in" filter="fade">
                                      <p:cBhvr>
                                        <p:cTn id="13" dur="1000"/>
                                        <p:tgtEl>
                                          <p:spTgt spid="6">
                                            <p:txEl>
                                              <p:pRg st="1" end="1"/>
                                            </p:txEl>
                                          </p:spTgt>
                                        </p:tgtEl>
                                      </p:cBhvr>
                                    </p:animEffect>
                                    <p:anim calcmode="lin" valueType="num">
                                      <p:cBhvr>
                                        <p:cTn id="14"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6">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6">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grpId="0"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6">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6">
                                            <p:txEl>
                                              <p:pRg st="2" end="2"/>
                                            </p:txEl>
                                          </p:spTgt>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fade">
                                      <p:cBhvr>
                                        <p:cTn id="27" dur="1000"/>
                                        <p:tgtEl>
                                          <p:spTgt spid="6">
                                            <p:txEl>
                                              <p:pRg st="3" end="3"/>
                                            </p:txEl>
                                          </p:spTgt>
                                        </p:tgtEl>
                                      </p:cBhvr>
                                    </p:animEffect>
                                    <p:anim calcmode="lin" valueType="num">
                                      <p:cBhvr>
                                        <p:cTn id="28"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6">
                                            <p:txEl>
                                              <p:pRg st="3" end="3"/>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6">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a:t>
            </a:r>
            <a:endParaRPr lang="en-US" dirty="0"/>
          </a:p>
        </p:txBody>
      </p:sp>
      <p:sp>
        <p:nvSpPr>
          <p:cNvPr id="3" name="Content Placeholder 2"/>
          <p:cNvSpPr>
            <a:spLocks noGrp="1"/>
          </p:cNvSpPr>
          <p:nvPr>
            <p:ph idx="1"/>
          </p:nvPr>
        </p:nvSpPr>
        <p:spPr/>
        <p:txBody>
          <a:bodyPr/>
          <a:lstStyle/>
          <a:p>
            <a:r>
              <a:rPr lang="en-US" u="sng" dirty="0" smtClean="0"/>
              <a:t>I do:</a:t>
            </a:r>
          </a:p>
          <a:p>
            <a:pPr lvl="1"/>
            <a:r>
              <a:rPr lang="en-US" dirty="0" smtClean="0"/>
              <a:t>Envious</a:t>
            </a:r>
          </a:p>
          <a:p>
            <a:pPr lvl="1"/>
            <a:r>
              <a:rPr lang="en-US" dirty="0" smtClean="0"/>
              <a:t>“full of” envy</a:t>
            </a:r>
          </a:p>
          <a:p>
            <a:r>
              <a:rPr lang="en-US" u="sng" dirty="0" smtClean="0"/>
              <a:t>We do</a:t>
            </a:r>
          </a:p>
          <a:p>
            <a:pPr lvl="1"/>
            <a:r>
              <a:rPr lang="en-US" dirty="0" smtClean="0"/>
              <a:t>Homeward</a:t>
            </a:r>
          </a:p>
          <a:p>
            <a:pPr lvl="1"/>
            <a:r>
              <a:rPr lang="en-US" dirty="0" smtClean="0"/>
              <a:t>“in the direction” of home</a:t>
            </a:r>
          </a:p>
          <a:p>
            <a:r>
              <a:rPr lang="en-US" u="sng" dirty="0" smtClean="0"/>
              <a:t>You do</a:t>
            </a:r>
          </a:p>
          <a:p>
            <a:pPr lvl="1"/>
            <a:r>
              <a:rPr lang="en-US" dirty="0" smtClean="0"/>
              <a:t>Nervous</a:t>
            </a:r>
          </a:p>
          <a:p>
            <a:pPr lvl="1"/>
            <a:r>
              <a:rPr lang="en-US" dirty="0" smtClean="0"/>
              <a:t>“full of” nerves</a:t>
            </a:r>
            <a:endParaRPr lang="en-US" dirty="0"/>
          </a:p>
        </p:txBody>
      </p:sp>
      <p:sp>
        <p:nvSpPr>
          <p:cNvPr id="4" name="Text Placeholder 3"/>
          <p:cNvSpPr>
            <a:spLocks noGrp="1"/>
          </p:cNvSpPr>
          <p:nvPr>
            <p:ph type="body" sz="half" idx="2"/>
          </p:nvPr>
        </p:nvSpPr>
        <p:spPr/>
        <p:txBody>
          <a:bodyPr/>
          <a:lstStyle/>
          <a:p>
            <a:pPr marL="342900" indent="-342900">
              <a:buAutoNum type="arabicPeriod"/>
            </a:pPr>
            <a:r>
              <a:rPr lang="en-US" dirty="0" smtClean="0"/>
              <a:t>Circle the suffix</a:t>
            </a:r>
          </a:p>
          <a:p>
            <a:pPr marL="342900" indent="-342900">
              <a:buAutoNum type="arabicPeriod"/>
            </a:pPr>
            <a:r>
              <a:rPr lang="en-US" dirty="0" smtClean="0"/>
              <a:t>U</a:t>
            </a:r>
            <a:r>
              <a:rPr lang="en-US" dirty="0" smtClean="0"/>
              <a:t>nderline the base word</a:t>
            </a:r>
          </a:p>
          <a:p>
            <a:pPr marL="342900" indent="-342900">
              <a:buAutoNum type="arabicPeriod"/>
            </a:pPr>
            <a:r>
              <a:rPr lang="en-US" dirty="0" smtClean="0"/>
              <a:t>Put the meaning of both together to define the whole word</a:t>
            </a:r>
            <a:endParaRPr lang="en-US" dirty="0"/>
          </a:p>
        </p:txBody>
      </p:sp>
      <p:sp>
        <p:nvSpPr>
          <p:cNvPr id="5" name="Oval 4"/>
          <p:cNvSpPr/>
          <p:nvPr/>
        </p:nvSpPr>
        <p:spPr>
          <a:xfrm>
            <a:off x="5560357" y="1169892"/>
            <a:ext cx="526608" cy="332595"/>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 name="Straight Connector 6"/>
          <p:cNvCxnSpPr/>
          <p:nvPr/>
        </p:nvCxnSpPr>
        <p:spPr>
          <a:xfrm>
            <a:off x="4940819" y="1500899"/>
            <a:ext cx="619538" cy="1588"/>
          </a:xfrm>
          <a:prstGeom prst="line">
            <a:avLst/>
          </a:prstGeom>
        </p:spPr>
        <p:style>
          <a:lnRef idx="2">
            <a:schemeClr val="accent1"/>
          </a:lnRef>
          <a:fillRef idx="0">
            <a:schemeClr val="accent1"/>
          </a:fillRef>
          <a:effectRef idx="1">
            <a:schemeClr val="accent1"/>
          </a:effectRef>
          <a:fontRef idx="minor">
            <a:schemeClr val="tx1"/>
          </a:fontRef>
        </p:style>
      </p:cxnSp>
      <p:sp>
        <p:nvSpPr>
          <p:cNvPr id="8" name="Oval 7"/>
          <p:cNvSpPr/>
          <p:nvPr/>
        </p:nvSpPr>
        <p:spPr>
          <a:xfrm>
            <a:off x="5746219" y="2633223"/>
            <a:ext cx="1099681" cy="325281"/>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Straight Connector 9"/>
          <p:cNvCxnSpPr/>
          <p:nvPr/>
        </p:nvCxnSpPr>
        <p:spPr>
          <a:xfrm>
            <a:off x="4940819" y="2955328"/>
            <a:ext cx="8054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1" name="Oval 10"/>
          <p:cNvSpPr/>
          <p:nvPr/>
        </p:nvSpPr>
        <p:spPr>
          <a:xfrm>
            <a:off x="5560357" y="4120221"/>
            <a:ext cx="526608" cy="216854"/>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3" name="Straight Connector 12"/>
          <p:cNvCxnSpPr/>
          <p:nvPr/>
        </p:nvCxnSpPr>
        <p:spPr>
          <a:xfrm>
            <a:off x="4940819" y="4337075"/>
            <a:ext cx="619538" cy="1588"/>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grpId="1"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dissolv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dissolve">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1"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dissolve">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1"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dissolve">
                                      <p:cBhvr>
                                        <p:cTn id="30" dur="500"/>
                                        <p:tgtEl>
                                          <p:spTgt spid="3">
                                            <p:txEl>
                                              <p:pRg st="3" end="3"/>
                                            </p:txEl>
                                          </p:spTgt>
                                        </p:tgtEl>
                                      </p:cBhvr>
                                    </p:animEffect>
                                  </p:childTnLst>
                                </p:cTn>
                              </p:par>
                              <p:par>
                                <p:cTn id="31" presetID="9" presetClass="entr" presetSubtype="0" fill="hold" grpId="1"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dissolve">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dissolve">
                                      <p:cBhvr>
                                        <p:cTn id="38" dur="500"/>
                                        <p:tgtEl>
                                          <p:spTgt spid="8"/>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nodeType="click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dissolve">
                                      <p:cBhvr>
                                        <p:cTn id="43" dur="500"/>
                                        <p:tgtEl>
                                          <p:spTgt spid="10"/>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1"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dissolve">
                                      <p:cBhvr>
                                        <p:cTn id="48" dur="500"/>
                                        <p:tgtEl>
                                          <p:spTgt spid="3">
                                            <p:txEl>
                                              <p:pRg st="5" end="5"/>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ntr" presetSubtype="0" fill="hold" grpId="1" nodeType="click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Effect transition="in" filter="dissolve">
                                      <p:cBhvr>
                                        <p:cTn id="53" dur="500"/>
                                        <p:tgtEl>
                                          <p:spTgt spid="3">
                                            <p:txEl>
                                              <p:pRg st="6" end="6"/>
                                            </p:txEl>
                                          </p:spTgt>
                                        </p:tgtEl>
                                      </p:cBhvr>
                                    </p:animEffect>
                                  </p:childTnLst>
                                </p:cTn>
                              </p:par>
                              <p:par>
                                <p:cTn id="54" presetID="9" presetClass="entr" presetSubtype="0" fill="hold" grpId="1" nodeType="with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dissolve">
                                      <p:cBhvr>
                                        <p:cTn id="56" dur="500"/>
                                        <p:tgtEl>
                                          <p:spTgt spid="3">
                                            <p:txEl>
                                              <p:pRg st="7" end="7"/>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9" presetClass="entr" presetSubtype="0" fill="hold" grpId="0" nodeType="clickEffect">
                                  <p:stCondLst>
                                    <p:cond delay="0"/>
                                  </p:stCondLst>
                                  <p:childTnLst>
                                    <p:set>
                                      <p:cBhvr>
                                        <p:cTn id="60" dur="1" fill="hold">
                                          <p:stCondLst>
                                            <p:cond delay="0"/>
                                          </p:stCondLst>
                                        </p:cTn>
                                        <p:tgtEl>
                                          <p:spTgt spid="11"/>
                                        </p:tgtEl>
                                        <p:attrNameLst>
                                          <p:attrName>style.visibility</p:attrName>
                                        </p:attrNameLst>
                                      </p:cBhvr>
                                      <p:to>
                                        <p:strVal val="visible"/>
                                      </p:to>
                                    </p:set>
                                    <p:animEffect transition="in" filter="dissolve">
                                      <p:cBhvr>
                                        <p:cTn id="61" dur="500"/>
                                        <p:tgtEl>
                                          <p:spTgt spid="11"/>
                                        </p:tgtEl>
                                      </p:cBhvr>
                                    </p:animEffect>
                                  </p:childTnLst>
                                </p:cTn>
                              </p:par>
                            </p:childTnLst>
                          </p:cTn>
                        </p:par>
                      </p:childTnLst>
                    </p:cTn>
                  </p:par>
                  <p:par>
                    <p:cTn id="62" fill="hold">
                      <p:stCondLst>
                        <p:cond delay="indefinite"/>
                      </p:stCondLst>
                      <p:childTnLst>
                        <p:par>
                          <p:cTn id="63" fill="hold">
                            <p:stCondLst>
                              <p:cond delay="0"/>
                            </p:stCondLst>
                            <p:childTnLst>
                              <p:par>
                                <p:cTn id="64" presetID="9" presetClass="entr" presetSubtype="0" fill="hold" nodeType="clickEffect">
                                  <p:stCondLst>
                                    <p:cond delay="0"/>
                                  </p:stCondLst>
                                  <p:childTnLst>
                                    <p:set>
                                      <p:cBhvr>
                                        <p:cTn id="65" dur="1" fill="hold">
                                          <p:stCondLst>
                                            <p:cond delay="0"/>
                                          </p:stCondLst>
                                        </p:cTn>
                                        <p:tgtEl>
                                          <p:spTgt spid="13"/>
                                        </p:tgtEl>
                                        <p:attrNameLst>
                                          <p:attrName>style.visibility</p:attrName>
                                        </p:attrNameLst>
                                      </p:cBhvr>
                                      <p:to>
                                        <p:strVal val="visible"/>
                                      </p:to>
                                    </p:set>
                                    <p:animEffect transition="in" filter="dissolve">
                                      <p:cBhvr>
                                        <p:cTn id="66" dur="500"/>
                                        <p:tgtEl>
                                          <p:spTgt spid="13"/>
                                        </p:tgtEl>
                                      </p:cBhvr>
                                    </p:animEffect>
                                  </p:childTnLst>
                                </p:cTn>
                              </p:par>
                            </p:childTnLst>
                          </p:cTn>
                        </p:par>
                      </p:childTnLst>
                    </p:cTn>
                  </p:par>
                  <p:par>
                    <p:cTn id="67" fill="hold">
                      <p:stCondLst>
                        <p:cond delay="indefinite"/>
                      </p:stCondLst>
                      <p:childTnLst>
                        <p:par>
                          <p:cTn id="68" fill="hold">
                            <p:stCondLst>
                              <p:cond delay="0"/>
                            </p:stCondLst>
                            <p:childTnLst>
                              <p:par>
                                <p:cTn id="69" presetID="9" presetClass="entr" presetSubtype="0" fill="hold" grpId="1" nodeType="clickEffect">
                                  <p:stCondLst>
                                    <p:cond delay="0"/>
                                  </p:stCondLst>
                                  <p:childTnLst>
                                    <p:set>
                                      <p:cBhvr>
                                        <p:cTn id="70" dur="1" fill="hold">
                                          <p:stCondLst>
                                            <p:cond delay="0"/>
                                          </p:stCondLst>
                                        </p:cTn>
                                        <p:tgtEl>
                                          <p:spTgt spid="3">
                                            <p:txEl>
                                              <p:pRg st="8" end="8"/>
                                            </p:txEl>
                                          </p:spTgt>
                                        </p:tgtEl>
                                        <p:attrNameLst>
                                          <p:attrName>style.visibility</p:attrName>
                                        </p:attrNameLst>
                                      </p:cBhvr>
                                      <p:to>
                                        <p:strVal val="visible"/>
                                      </p:to>
                                    </p:set>
                                    <p:animEffect transition="in" filter="dissolve">
                                      <p:cBhvr>
                                        <p:cTn id="7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build="p"/>
      <p:bldP spid="5" grpId="0" animBg="1"/>
      <p:bldP spid="8" grpId="0" animBg="1"/>
      <p:bldP spid="11" grpId="0" animBg="1"/>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Closure</a:t>
            </a:r>
            <a:endParaRPr lang="en-US" dirty="0"/>
          </a:p>
        </p:txBody>
      </p:sp>
      <p:sp>
        <p:nvSpPr>
          <p:cNvPr id="3" name="Content Placeholder 2"/>
          <p:cNvSpPr>
            <a:spLocks noGrp="1"/>
          </p:cNvSpPr>
          <p:nvPr>
            <p:ph sz="half" idx="1"/>
          </p:nvPr>
        </p:nvSpPr>
        <p:spPr>
          <a:xfrm>
            <a:off x="900111" y="2147888"/>
            <a:ext cx="3748088" cy="3927475"/>
          </a:xfrm>
        </p:spPr>
        <p:txBody>
          <a:bodyPr/>
          <a:lstStyle/>
          <a:p>
            <a:r>
              <a:rPr lang="en-US" dirty="0" smtClean="0"/>
              <a:t>What does the suffix –ward mean?</a:t>
            </a:r>
          </a:p>
          <a:p>
            <a:r>
              <a:rPr lang="en-US" dirty="0" smtClean="0"/>
              <a:t>What does the suffix –</a:t>
            </a:r>
            <a:r>
              <a:rPr lang="en-US" dirty="0" err="1" smtClean="0"/>
              <a:t>ous</a:t>
            </a:r>
            <a:r>
              <a:rPr lang="en-US" dirty="0" smtClean="0"/>
              <a:t> mean?</a:t>
            </a:r>
          </a:p>
          <a:p>
            <a:r>
              <a:rPr lang="en-US" dirty="0" smtClean="0"/>
              <a:t>What is the meaning of </a:t>
            </a:r>
            <a:r>
              <a:rPr lang="en-US" u="sng" dirty="0" smtClean="0"/>
              <a:t>perilous</a:t>
            </a:r>
            <a:r>
              <a:rPr lang="en-US" dirty="0" smtClean="0"/>
              <a:t>?</a:t>
            </a:r>
          </a:p>
          <a:p>
            <a:pPr marL="457200" indent="-457200">
              <a:buAutoNum type="alphaLcParenR"/>
            </a:pPr>
            <a:r>
              <a:rPr lang="en-US" dirty="0" smtClean="0"/>
              <a:t>In the direction of peril</a:t>
            </a:r>
          </a:p>
          <a:p>
            <a:pPr marL="457200" indent="-457200">
              <a:buAutoNum type="alphaLcParenR"/>
            </a:pPr>
            <a:r>
              <a:rPr lang="en-US" dirty="0" smtClean="0"/>
              <a:t>Full of peril</a:t>
            </a:r>
            <a:endParaRPr lang="en-US" dirty="0"/>
          </a:p>
        </p:txBody>
      </p:sp>
      <p:sp>
        <p:nvSpPr>
          <p:cNvPr id="4" name="Content Placeholder 3"/>
          <p:cNvSpPr>
            <a:spLocks noGrp="1"/>
          </p:cNvSpPr>
          <p:nvPr>
            <p:ph sz="half" idx="2"/>
          </p:nvPr>
        </p:nvSpPr>
        <p:spPr/>
        <p:txBody>
          <a:bodyPr/>
          <a:lstStyle/>
          <a:p>
            <a:r>
              <a:rPr lang="en-US" dirty="0" smtClean="0"/>
              <a:t>Independent practice</a:t>
            </a:r>
          </a:p>
          <a:p>
            <a:pPr lvl="1"/>
            <a:r>
              <a:rPr lang="en-US" dirty="0" smtClean="0"/>
              <a:t>Practice book pg. 103</a:t>
            </a:r>
            <a:endParaRPr lang="en-US" dirty="0"/>
          </a:p>
        </p:txBody>
      </p:sp>
      <p:sp>
        <p:nvSpPr>
          <p:cNvPr id="5" name="TextBox 4"/>
          <p:cNvSpPr txBox="1"/>
          <p:nvPr/>
        </p:nvSpPr>
        <p:spPr>
          <a:xfrm>
            <a:off x="5343519" y="6335228"/>
            <a:ext cx="2901956" cy="369332"/>
          </a:xfrm>
          <a:prstGeom prst="rect">
            <a:avLst/>
          </a:prstGeom>
          <a:noFill/>
        </p:spPr>
        <p:txBody>
          <a:bodyPr wrap="square" rtlCol="0">
            <a:spAutoFit/>
          </a:bodyPr>
          <a:lstStyle/>
          <a:p>
            <a:r>
              <a:rPr lang="en-US" dirty="0" smtClean="0">
                <a:hlinkClick r:id="rId2" action="ppaction://hlinksldjump"/>
              </a:rPr>
              <a:t>Back to Day 2 Schedule</a:t>
            </a: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27" presetID="37" presetClass="entr" presetSubtype="0"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33" presetID="37" presetClass="entr" presetSubtype="0" fill="hold" grpId="0"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7" presetClass="entr" presetSubtype="0" fill="hold" grpId="0" nodeType="clickEffect">
                                  <p:stCondLst>
                                    <p:cond delay="0"/>
                                  </p:stCondLst>
                                  <p:childTnLst>
                                    <p:set>
                                      <p:cBhvr>
                                        <p:cTn id="42" dur="1" fill="hold">
                                          <p:stCondLst>
                                            <p:cond delay="0"/>
                                          </p:stCondLst>
                                        </p:cTn>
                                        <p:tgtEl>
                                          <p:spTgt spid="4">
                                            <p:txEl>
                                              <p:pRg st="0" end="0"/>
                                            </p:txEl>
                                          </p:spTgt>
                                        </p:tgtEl>
                                        <p:attrNameLst>
                                          <p:attrName>style.visibility</p:attrName>
                                        </p:attrNameLst>
                                      </p:cBhvr>
                                      <p:to>
                                        <p:strVal val="visible"/>
                                      </p:to>
                                    </p:set>
                                    <p:animEffect transition="in" filter="fade">
                                      <p:cBhvr>
                                        <p:cTn id="43" dur="1000"/>
                                        <p:tgtEl>
                                          <p:spTgt spid="4">
                                            <p:txEl>
                                              <p:pRg st="0" end="0"/>
                                            </p:txEl>
                                          </p:spTgt>
                                        </p:tgtEl>
                                      </p:cBhvr>
                                    </p:animEffect>
                                    <p:anim calcmode="lin" valueType="num">
                                      <p:cBhvr>
                                        <p:cTn id="44"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45" dur="900" decel="100000" fill="hold"/>
                                        <p:tgtEl>
                                          <p:spTgt spid="4">
                                            <p:txEl>
                                              <p:pRg st="0" end="0"/>
                                            </p:txEl>
                                          </p:spTgt>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4">
                                            <p:txEl>
                                              <p:pRg st="0" end="0"/>
                                            </p:txEl>
                                          </p:spTgt>
                                        </p:tgtEl>
                                        <p:attrNameLst>
                                          <p:attrName>ppt_y</p:attrName>
                                        </p:attrNameLst>
                                      </p:cBhvr>
                                      <p:tavLst>
                                        <p:tav tm="0">
                                          <p:val>
                                            <p:strVal val="#ppt_y-.03"/>
                                          </p:val>
                                        </p:tav>
                                        <p:tav tm="100000">
                                          <p:val>
                                            <p:strVal val="#ppt_y"/>
                                          </p:val>
                                        </p:tav>
                                      </p:tavLst>
                                    </p:anim>
                                  </p:childTnLst>
                                </p:cTn>
                              </p:par>
                              <p:par>
                                <p:cTn id="47" presetID="37" presetClass="entr" presetSubtype="0" fill="hold" grpId="0" nodeType="withEffect">
                                  <p:stCondLst>
                                    <p:cond delay="0"/>
                                  </p:stCondLst>
                                  <p:childTnLst>
                                    <p:set>
                                      <p:cBhvr>
                                        <p:cTn id="48" dur="1" fill="hold">
                                          <p:stCondLst>
                                            <p:cond delay="0"/>
                                          </p:stCondLst>
                                        </p:cTn>
                                        <p:tgtEl>
                                          <p:spTgt spid="4">
                                            <p:txEl>
                                              <p:pRg st="1" end="1"/>
                                            </p:txEl>
                                          </p:spTgt>
                                        </p:tgtEl>
                                        <p:attrNameLst>
                                          <p:attrName>style.visibility</p:attrName>
                                        </p:attrNameLst>
                                      </p:cBhvr>
                                      <p:to>
                                        <p:strVal val="visible"/>
                                      </p:to>
                                    </p:set>
                                    <p:animEffect transition="in" filter="fade">
                                      <p:cBhvr>
                                        <p:cTn id="49" dur="1000"/>
                                        <p:tgtEl>
                                          <p:spTgt spid="4">
                                            <p:txEl>
                                              <p:pRg st="1" end="1"/>
                                            </p:txEl>
                                          </p:spTgt>
                                        </p:tgtEl>
                                      </p:cBhvr>
                                    </p:animEffect>
                                    <p:anim calcmode="lin" valueType="num">
                                      <p:cBhvr>
                                        <p:cTn id="50"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51" dur="900" decel="100000" fill="hold"/>
                                        <p:tgtEl>
                                          <p:spTgt spid="4">
                                            <p:txEl>
                                              <p:pRg st="1" end="1"/>
                                            </p:txEl>
                                          </p:spTgt>
                                        </p:tgtEl>
                                        <p:attrNameLst>
                                          <p:attrName>ppt_y</p:attrName>
                                        </p:attrNameLst>
                                      </p:cBhvr>
                                      <p:tavLst>
                                        <p:tav tm="0">
                                          <p:val>
                                            <p:strVal val="#ppt_y+1"/>
                                          </p:val>
                                        </p:tav>
                                        <p:tav tm="100000">
                                          <p:val>
                                            <p:strVal val="#ppt_y-.03"/>
                                          </p:val>
                                        </p:tav>
                                      </p:tavLst>
                                    </p:anim>
                                    <p:anim calcmode="lin" valueType="num">
                                      <p:cBhvr>
                                        <p:cTn id="52" dur="100" accel="100000" fill="hold">
                                          <p:stCondLst>
                                            <p:cond delay="900"/>
                                          </p:stCondLst>
                                        </p:cTn>
                                        <p:tgtEl>
                                          <p:spTgt spid="4">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37" presetClass="entr" presetSubtype="0" fill="hold" grpId="0"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1000"/>
                                        <p:tgtEl>
                                          <p:spTgt spid="5"/>
                                        </p:tgtEl>
                                      </p:cBhvr>
                                    </p:animEffect>
                                    <p:anim calcmode="lin" valueType="num">
                                      <p:cBhvr>
                                        <p:cTn id="58" dur="1000" fill="hold"/>
                                        <p:tgtEl>
                                          <p:spTgt spid="5"/>
                                        </p:tgtEl>
                                        <p:attrNameLst>
                                          <p:attrName>ppt_x</p:attrName>
                                        </p:attrNameLst>
                                      </p:cBhvr>
                                      <p:tavLst>
                                        <p:tav tm="0">
                                          <p:val>
                                            <p:strVal val="#ppt_x"/>
                                          </p:val>
                                        </p:tav>
                                        <p:tav tm="100000">
                                          <p:val>
                                            <p:strVal val="#ppt_x"/>
                                          </p:val>
                                        </p:tav>
                                      </p:tavLst>
                                    </p:anim>
                                    <p:anim calcmode="lin" valueType="num">
                                      <p:cBhvr>
                                        <p:cTn id="59" dur="900" decel="100000" fill="hold"/>
                                        <p:tgtEl>
                                          <p:spTgt spid="5"/>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p:bld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Daily Language Practice</a:t>
            </a:r>
            <a:br>
              <a:rPr lang="en-US" dirty="0" smtClean="0"/>
            </a:br>
            <a:r>
              <a:rPr lang="en-US" sz="3200" dirty="0" smtClean="0"/>
              <a:t>We will proofread and correct sentences with spelling and grammar errors</a:t>
            </a:r>
            <a:endParaRPr lang="en-US" dirty="0"/>
          </a:p>
        </p:txBody>
      </p:sp>
      <p:sp>
        <p:nvSpPr>
          <p:cNvPr id="3" name="Content Placeholder 2"/>
          <p:cNvSpPr>
            <a:spLocks noGrp="1"/>
          </p:cNvSpPr>
          <p:nvPr>
            <p:ph idx="1"/>
          </p:nvPr>
        </p:nvSpPr>
        <p:spPr/>
        <p:txBody>
          <a:bodyPr/>
          <a:lstStyle/>
          <a:p>
            <a:pPr>
              <a:buNone/>
            </a:pPr>
            <a:r>
              <a:rPr lang="en-US" dirty="0" smtClean="0"/>
              <a:t>Have you ever seen a picture of this </a:t>
            </a:r>
            <a:r>
              <a:rPr lang="en-US" dirty="0" err="1" smtClean="0"/>
              <a:t>rair</a:t>
            </a:r>
            <a:r>
              <a:rPr lang="en-US" dirty="0" smtClean="0"/>
              <a:t> flower.</a:t>
            </a:r>
          </a:p>
          <a:p>
            <a:pPr>
              <a:buNone/>
            </a:pPr>
            <a:endParaRPr lang="en-US" dirty="0" smtClean="0"/>
          </a:p>
          <a:p>
            <a:pPr>
              <a:buNone/>
            </a:pPr>
            <a:r>
              <a:rPr lang="en-US" dirty="0" smtClean="0"/>
              <a:t>Cara and </a:t>
            </a:r>
            <a:r>
              <a:rPr lang="en-US" dirty="0" err="1" smtClean="0"/>
              <a:t>i</a:t>
            </a:r>
            <a:r>
              <a:rPr lang="en-US" dirty="0" smtClean="0"/>
              <a:t> </a:t>
            </a:r>
            <a:r>
              <a:rPr lang="en-US" dirty="0" err="1" smtClean="0"/>
              <a:t>toar</a:t>
            </a:r>
            <a:r>
              <a:rPr lang="en-US" dirty="0" smtClean="0"/>
              <a:t> open the package.</a:t>
            </a:r>
            <a:endParaRPr lang="en-US" dirty="0"/>
          </a:p>
        </p:txBody>
      </p:sp>
      <p:sp>
        <p:nvSpPr>
          <p:cNvPr id="4" name="TextBox 3"/>
          <p:cNvSpPr txBox="1"/>
          <p:nvPr/>
        </p:nvSpPr>
        <p:spPr>
          <a:xfrm>
            <a:off x="5808173" y="6319738"/>
            <a:ext cx="2896342" cy="369332"/>
          </a:xfrm>
          <a:prstGeom prst="rect">
            <a:avLst/>
          </a:prstGeom>
          <a:noFill/>
        </p:spPr>
        <p:txBody>
          <a:bodyPr wrap="square" rtlCol="0">
            <a:spAutoFit/>
          </a:bodyPr>
          <a:lstStyle/>
          <a:p>
            <a:r>
              <a:rPr lang="en-US" dirty="0" smtClean="0">
                <a:hlinkClick r:id="rId2" action="ppaction://hlinksldjump"/>
              </a:rPr>
              <a:t>Back to Day 2 Schedule</a:t>
            </a:r>
            <a:endParaRPr lang="en-US" dirty="0"/>
          </a:p>
        </p:txBody>
      </p:sp>
    </p:spTree>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3 Schedule</a:t>
            </a:r>
            <a:endParaRPr lang="en-US" dirty="0"/>
          </a:p>
        </p:txBody>
      </p:sp>
      <p:sp>
        <p:nvSpPr>
          <p:cNvPr id="3" name="Content Placeholder 2"/>
          <p:cNvSpPr>
            <a:spLocks noGrp="1"/>
          </p:cNvSpPr>
          <p:nvPr>
            <p:ph sz="half" idx="1"/>
          </p:nvPr>
        </p:nvSpPr>
        <p:spPr/>
        <p:txBody>
          <a:bodyPr/>
          <a:lstStyle/>
          <a:p>
            <a:r>
              <a:rPr lang="en-US" u="sng" dirty="0" smtClean="0"/>
              <a:t>Reading</a:t>
            </a:r>
          </a:p>
          <a:p>
            <a:pPr lvl="1"/>
            <a:r>
              <a:rPr lang="en-US" dirty="0" smtClean="0"/>
              <a:t>Partner Read</a:t>
            </a:r>
          </a:p>
          <a:p>
            <a:pPr lvl="1"/>
            <a:r>
              <a:rPr lang="en-US" dirty="0" smtClean="0"/>
              <a:t>Predicting Outcomes</a:t>
            </a:r>
          </a:p>
          <a:p>
            <a:pPr lvl="2"/>
            <a:r>
              <a:rPr lang="en-US" dirty="0" smtClean="0"/>
              <a:t>Practice book pg. 101-102</a:t>
            </a:r>
          </a:p>
          <a:p>
            <a:r>
              <a:rPr lang="en-US" u="sng" dirty="0" smtClean="0"/>
              <a:t>Word Work</a:t>
            </a:r>
          </a:p>
          <a:p>
            <a:pPr lvl="1"/>
            <a:r>
              <a:rPr lang="en-US" dirty="0" smtClean="0"/>
              <a:t>Spelling</a:t>
            </a:r>
          </a:p>
          <a:p>
            <a:pPr lvl="2"/>
            <a:r>
              <a:rPr lang="en-US" dirty="0" smtClean="0"/>
              <a:t>Practice book pg. 105</a:t>
            </a:r>
            <a:endParaRPr lang="en-US" dirty="0"/>
          </a:p>
        </p:txBody>
      </p:sp>
      <p:sp>
        <p:nvSpPr>
          <p:cNvPr id="4" name="Content Placeholder 3"/>
          <p:cNvSpPr>
            <a:spLocks noGrp="1"/>
          </p:cNvSpPr>
          <p:nvPr>
            <p:ph sz="half" idx="2"/>
          </p:nvPr>
        </p:nvSpPr>
        <p:spPr/>
        <p:txBody>
          <a:bodyPr/>
          <a:lstStyle/>
          <a:p>
            <a:r>
              <a:rPr lang="en-US" u="sng" dirty="0" smtClean="0"/>
              <a:t>Writing and Language</a:t>
            </a:r>
          </a:p>
          <a:p>
            <a:pPr lvl="1"/>
            <a:r>
              <a:rPr lang="en-US" dirty="0" smtClean="0">
                <a:hlinkClick r:id="rId2" action="ppaction://hlinksldjump"/>
              </a:rPr>
              <a:t>Daily Language Practice</a:t>
            </a:r>
            <a:endParaRPr lang="en-US" dirty="0" smtClean="0"/>
          </a:p>
          <a:p>
            <a:pPr lvl="1"/>
            <a:r>
              <a:rPr lang="en-US" dirty="0" smtClean="0"/>
              <a:t>Write about an </a:t>
            </a:r>
            <a:r>
              <a:rPr lang="en-US" dirty="0" smtClean="0"/>
              <a:t>experience</a:t>
            </a:r>
          </a:p>
          <a:p>
            <a:pPr lvl="2"/>
            <a:r>
              <a:rPr lang="en-US" dirty="0" smtClean="0"/>
              <a:t>Write a few paragraphs about a time when you had to overcome an obstacle to reach an important goal.</a:t>
            </a:r>
            <a:endParaRPr lang="en-US" dirty="0" smtClean="0"/>
          </a:p>
          <a:p>
            <a:pPr lvl="1"/>
            <a:endParaRPr lang="en-US" dirty="0"/>
          </a:p>
        </p:txBody>
      </p:sp>
      <p:sp>
        <p:nvSpPr>
          <p:cNvPr id="5" name="TextBox 4"/>
          <p:cNvSpPr txBox="1"/>
          <p:nvPr/>
        </p:nvSpPr>
        <p:spPr>
          <a:xfrm>
            <a:off x="5978546" y="6335228"/>
            <a:ext cx="2725969" cy="369332"/>
          </a:xfrm>
          <a:prstGeom prst="rect">
            <a:avLst/>
          </a:prstGeom>
          <a:noFill/>
        </p:spPr>
        <p:txBody>
          <a:bodyPr wrap="square" rtlCol="0">
            <a:spAutoFit/>
          </a:bodyPr>
          <a:lstStyle/>
          <a:p>
            <a:r>
              <a:rPr lang="en-US" dirty="0" smtClean="0">
                <a:hlinkClick r:id="rId3" action="ppaction://hlinksldjump"/>
              </a:rPr>
              <a:t>Back to “Fear Place”</a:t>
            </a:r>
            <a:endParaRPr lang="en-US" dirty="0"/>
          </a:p>
        </p:txBody>
      </p:sp>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 Schedule</a:t>
            </a:r>
            <a:endParaRPr lang="en-US" dirty="0"/>
          </a:p>
        </p:txBody>
      </p:sp>
      <p:sp>
        <p:nvSpPr>
          <p:cNvPr id="3" name="Content Placeholder 2"/>
          <p:cNvSpPr>
            <a:spLocks noGrp="1"/>
          </p:cNvSpPr>
          <p:nvPr>
            <p:ph sz="half" idx="1"/>
          </p:nvPr>
        </p:nvSpPr>
        <p:spPr/>
        <p:txBody>
          <a:bodyPr/>
          <a:lstStyle/>
          <a:p>
            <a:r>
              <a:rPr lang="en-US" u="sng" dirty="0" smtClean="0"/>
              <a:t>Reading</a:t>
            </a:r>
          </a:p>
          <a:p>
            <a:pPr lvl="1"/>
            <a:r>
              <a:rPr lang="en-US" dirty="0" smtClean="0">
                <a:hlinkClick r:id="rId2" action="ppaction://hlinksldjump"/>
              </a:rPr>
              <a:t>Vocabulary</a:t>
            </a:r>
            <a:endParaRPr lang="en-US" dirty="0" smtClean="0"/>
          </a:p>
          <a:p>
            <a:pPr lvl="1"/>
            <a:r>
              <a:rPr lang="en-US" dirty="0" smtClean="0">
                <a:hlinkClick r:id="rId3" action="ppaction://hlinksldjump"/>
              </a:rPr>
              <a:t>Predicting Outcomes </a:t>
            </a:r>
            <a:endParaRPr lang="en-US" dirty="0" smtClean="0"/>
          </a:p>
          <a:p>
            <a:pPr lvl="1"/>
            <a:r>
              <a:rPr lang="en-US" dirty="0" smtClean="0">
                <a:hlinkClick r:id="rId4" action="ppaction://hlinksldjump"/>
              </a:rPr>
              <a:t>Making Inferences</a:t>
            </a:r>
            <a:endParaRPr lang="en-US" dirty="0" smtClean="0"/>
          </a:p>
          <a:p>
            <a:pPr lvl="1"/>
            <a:r>
              <a:rPr lang="en-US" dirty="0" smtClean="0"/>
              <a:t>Read Segment 1 (185-194)</a:t>
            </a:r>
          </a:p>
          <a:p>
            <a:r>
              <a:rPr lang="en-US" u="sng" dirty="0" smtClean="0"/>
              <a:t>Word Work</a:t>
            </a:r>
          </a:p>
          <a:p>
            <a:pPr lvl="1"/>
            <a:r>
              <a:rPr lang="en-US" dirty="0" smtClean="0"/>
              <a:t>Pretest (207g)</a:t>
            </a:r>
            <a:endParaRPr lang="en-US" dirty="0"/>
          </a:p>
        </p:txBody>
      </p:sp>
      <p:sp>
        <p:nvSpPr>
          <p:cNvPr id="4" name="Content Placeholder 3"/>
          <p:cNvSpPr>
            <a:spLocks noGrp="1"/>
          </p:cNvSpPr>
          <p:nvPr>
            <p:ph sz="half" idx="2"/>
          </p:nvPr>
        </p:nvSpPr>
        <p:spPr/>
        <p:txBody>
          <a:bodyPr/>
          <a:lstStyle/>
          <a:p>
            <a:r>
              <a:rPr lang="en-US" u="sng" dirty="0" smtClean="0"/>
              <a:t>Writing and Language</a:t>
            </a:r>
          </a:p>
          <a:p>
            <a:pPr lvl="1"/>
            <a:r>
              <a:rPr lang="en-US" dirty="0" smtClean="0">
                <a:hlinkClick r:id="rId5" action="ppaction://hlinksldjump"/>
              </a:rPr>
              <a:t>Daily Language Practice</a:t>
            </a:r>
            <a:endParaRPr lang="en-US" dirty="0"/>
          </a:p>
        </p:txBody>
      </p:sp>
      <p:sp>
        <p:nvSpPr>
          <p:cNvPr id="5" name="TextBox 4"/>
          <p:cNvSpPr txBox="1"/>
          <p:nvPr/>
        </p:nvSpPr>
        <p:spPr>
          <a:xfrm>
            <a:off x="5916592" y="6366207"/>
            <a:ext cx="2880854" cy="369332"/>
          </a:xfrm>
          <a:prstGeom prst="rect">
            <a:avLst/>
          </a:prstGeom>
          <a:noFill/>
        </p:spPr>
        <p:txBody>
          <a:bodyPr wrap="square" rtlCol="0">
            <a:spAutoFit/>
          </a:bodyPr>
          <a:lstStyle/>
          <a:p>
            <a:r>
              <a:rPr lang="en-US" dirty="0" smtClean="0">
                <a:hlinkClick r:id="rId6" action="ppaction://hlinksldjump"/>
              </a:rPr>
              <a:t>Back to “Fear Place”</a:t>
            </a:r>
            <a:endParaRPr lang="en-US" dirty="0"/>
          </a:p>
        </p:txBody>
      </p:sp>
    </p:spTree>
  </p:cSld>
  <p:clrMapOvr>
    <a:masterClrMapping/>
  </p:clrMapOvr>
  <p:transition>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Daily Language Practice</a:t>
            </a:r>
            <a:br>
              <a:rPr lang="en-US" sz="3600" dirty="0" smtClean="0"/>
            </a:br>
            <a:r>
              <a:rPr lang="en-US" sz="3200" dirty="0" smtClean="0"/>
              <a:t>We will proofread and correct sentences with spelling and grammar errors</a:t>
            </a:r>
            <a:endParaRPr lang="en-US" sz="3600" dirty="0"/>
          </a:p>
        </p:txBody>
      </p:sp>
      <p:sp>
        <p:nvSpPr>
          <p:cNvPr id="3" name="Content Placeholder 2"/>
          <p:cNvSpPr>
            <a:spLocks noGrp="1"/>
          </p:cNvSpPr>
          <p:nvPr>
            <p:ph idx="1"/>
          </p:nvPr>
        </p:nvSpPr>
        <p:spPr/>
        <p:txBody>
          <a:bodyPr/>
          <a:lstStyle/>
          <a:p>
            <a:pPr>
              <a:buNone/>
            </a:pPr>
            <a:r>
              <a:rPr lang="en-US" dirty="0" smtClean="0"/>
              <a:t>d</a:t>
            </a:r>
            <a:r>
              <a:rPr lang="en-US" dirty="0" smtClean="0"/>
              <a:t>id you have a chance to swim in a </a:t>
            </a:r>
            <a:r>
              <a:rPr lang="en-US" dirty="0" err="1" smtClean="0"/>
              <a:t>gorje</a:t>
            </a:r>
            <a:r>
              <a:rPr lang="en-US" dirty="0" smtClean="0"/>
              <a:t> on your vacation?</a:t>
            </a:r>
          </a:p>
          <a:p>
            <a:pPr>
              <a:buNone/>
            </a:pPr>
            <a:endParaRPr lang="en-US" dirty="0" smtClean="0"/>
          </a:p>
          <a:p>
            <a:pPr>
              <a:buNone/>
            </a:pPr>
            <a:r>
              <a:rPr lang="en-US" dirty="0" smtClean="0"/>
              <a:t>Will Ned have a </a:t>
            </a:r>
            <a:r>
              <a:rPr lang="en-US" dirty="0" err="1" smtClean="0"/>
              <a:t>scarr</a:t>
            </a:r>
            <a:r>
              <a:rPr lang="en-US" dirty="0" smtClean="0"/>
              <a:t> from his accident</a:t>
            </a:r>
          </a:p>
          <a:p>
            <a:pPr>
              <a:buNone/>
            </a:pPr>
            <a:endParaRPr lang="en-US" dirty="0" smtClean="0"/>
          </a:p>
          <a:p>
            <a:pPr>
              <a:buNone/>
            </a:pPr>
            <a:r>
              <a:rPr lang="en-US" dirty="0" smtClean="0"/>
              <a:t>The subway </a:t>
            </a:r>
            <a:r>
              <a:rPr lang="en-US" dirty="0" err="1" smtClean="0"/>
              <a:t>fayr</a:t>
            </a:r>
            <a:r>
              <a:rPr lang="en-US" dirty="0" smtClean="0"/>
              <a:t> is fifty cents for </a:t>
            </a:r>
            <a:r>
              <a:rPr lang="en-US" dirty="0" err="1" smtClean="0"/>
              <a:t>childs</a:t>
            </a:r>
            <a:r>
              <a:rPr lang="en-US" dirty="0" smtClean="0"/>
              <a:t> under twelve.</a:t>
            </a:r>
            <a:endParaRPr lang="en-US" dirty="0"/>
          </a:p>
        </p:txBody>
      </p:sp>
      <p:sp>
        <p:nvSpPr>
          <p:cNvPr id="4" name="TextBox 3"/>
          <p:cNvSpPr txBox="1"/>
          <p:nvPr/>
        </p:nvSpPr>
        <p:spPr>
          <a:xfrm>
            <a:off x="5281565" y="6304248"/>
            <a:ext cx="2963910" cy="369332"/>
          </a:xfrm>
          <a:prstGeom prst="rect">
            <a:avLst/>
          </a:prstGeom>
          <a:noFill/>
        </p:spPr>
        <p:txBody>
          <a:bodyPr wrap="square" rtlCol="0">
            <a:spAutoFit/>
          </a:bodyPr>
          <a:lstStyle/>
          <a:p>
            <a:r>
              <a:rPr lang="en-US" dirty="0" smtClean="0">
                <a:hlinkClick r:id="rId2" action="ppaction://hlinksldjump"/>
              </a:rPr>
              <a:t>Back to Day 3 Schedule</a:t>
            </a:r>
            <a:endParaRPr lang="en-US" dirty="0"/>
          </a:p>
        </p:txBody>
      </p:sp>
    </p:spTree>
  </p:cSld>
  <p:clrMapOvr>
    <a:masterClrMapping/>
  </p:clrMapOvr>
  <p:transition>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4 Schedule</a:t>
            </a:r>
            <a:endParaRPr lang="en-US" dirty="0"/>
          </a:p>
        </p:txBody>
      </p:sp>
      <p:sp>
        <p:nvSpPr>
          <p:cNvPr id="3" name="Content Placeholder 2"/>
          <p:cNvSpPr>
            <a:spLocks noGrp="1"/>
          </p:cNvSpPr>
          <p:nvPr>
            <p:ph sz="half" idx="1"/>
          </p:nvPr>
        </p:nvSpPr>
        <p:spPr/>
        <p:txBody>
          <a:bodyPr/>
          <a:lstStyle/>
          <a:p>
            <a:r>
              <a:rPr lang="en-US" u="sng" dirty="0" smtClean="0"/>
              <a:t>Reading</a:t>
            </a:r>
          </a:p>
          <a:p>
            <a:pPr lvl="1"/>
            <a:r>
              <a:rPr lang="en-US" dirty="0" smtClean="0">
                <a:hlinkClick r:id="rId2" action="ppaction://hlinksldjump"/>
              </a:rPr>
              <a:t>Skimming and Scanning</a:t>
            </a:r>
            <a:endParaRPr lang="en-US" dirty="0" smtClean="0"/>
          </a:p>
          <a:p>
            <a:pPr lvl="1"/>
            <a:r>
              <a:rPr lang="en-US" dirty="0" smtClean="0"/>
              <a:t>“Blind to Limitations” (204-207)</a:t>
            </a:r>
          </a:p>
          <a:p>
            <a:r>
              <a:rPr lang="en-US" u="sng" dirty="0" smtClean="0"/>
              <a:t>Word Work</a:t>
            </a:r>
          </a:p>
          <a:p>
            <a:pPr lvl="1"/>
            <a:r>
              <a:rPr lang="en-US" dirty="0" smtClean="0"/>
              <a:t>Spelling</a:t>
            </a:r>
          </a:p>
          <a:p>
            <a:pPr lvl="2"/>
            <a:r>
              <a:rPr lang="en-US" dirty="0" smtClean="0"/>
              <a:t>Practice book pg. 106</a:t>
            </a:r>
          </a:p>
          <a:p>
            <a:pPr lvl="1"/>
            <a:r>
              <a:rPr lang="en-US" dirty="0" smtClean="0">
                <a:hlinkClick r:id="rId3" action="ppaction://hlinksldjump"/>
              </a:rPr>
              <a:t>Homophones </a:t>
            </a:r>
            <a:endParaRPr lang="en-US" dirty="0" smtClean="0"/>
          </a:p>
          <a:p>
            <a:endParaRPr lang="en-US" dirty="0"/>
          </a:p>
        </p:txBody>
      </p:sp>
      <p:sp>
        <p:nvSpPr>
          <p:cNvPr id="4" name="Content Placeholder 3"/>
          <p:cNvSpPr>
            <a:spLocks noGrp="1"/>
          </p:cNvSpPr>
          <p:nvPr>
            <p:ph sz="half" idx="2"/>
          </p:nvPr>
        </p:nvSpPr>
        <p:spPr/>
        <p:txBody>
          <a:bodyPr/>
          <a:lstStyle/>
          <a:p>
            <a:r>
              <a:rPr lang="en-US" u="sng" dirty="0" smtClean="0"/>
              <a:t>Writing and Language</a:t>
            </a:r>
          </a:p>
          <a:p>
            <a:pPr lvl="1"/>
            <a:r>
              <a:rPr lang="en-US" dirty="0" smtClean="0">
                <a:hlinkClick r:id="rId4" action="ppaction://hlinksldjump"/>
              </a:rPr>
              <a:t>Daily Language </a:t>
            </a:r>
            <a:r>
              <a:rPr lang="en-US" dirty="0" smtClean="0">
                <a:hlinkClick r:id="rId4" action="ppaction://hlinksldjump"/>
              </a:rPr>
              <a:t>Practice</a:t>
            </a:r>
            <a:endParaRPr lang="en-US" dirty="0" smtClean="0"/>
          </a:p>
        </p:txBody>
      </p:sp>
      <p:sp>
        <p:nvSpPr>
          <p:cNvPr id="5" name="TextBox 4"/>
          <p:cNvSpPr txBox="1"/>
          <p:nvPr/>
        </p:nvSpPr>
        <p:spPr>
          <a:xfrm>
            <a:off x="6334780" y="6350717"/>
            <a:ext cx="2571085" cy="369332"/>
          </a:xfrm>
          <a:prstGeom prst="rect">
            <a:avLst/>
          </a:prstGeom>
          <a:noFill/>
        </p:spPr>
        <p:txBody>
          <a:bodyPr wrap="square" rtlCol="0">
            <a:spAutoFit/>
          </a:bodyPr>
          <a:lstStyle/>
          <a:p>
            <a:r>
              <a:rPr lang="en-US" dirty="0" smtClean="0">
                <a:hlinkClick r:id="rId5" action="ppaction://hlinksldjump"/>
              </a:rPr>
              <a:t>Back to “Fear Place”</a:t>
            </a:r>
            <a:endParaRPr lang="en-US" dirty="0"/>
          </a:p>
        </p:txBody>
      </p:sp>
    </p:spTree>
  </p:cSld>
  <p:clrMapOvr>
    <a:masterClrMapping/>
  </p:clrMapOvr>
  <p:transition>
    <p:rand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u="sng" dirty="0" smtClean="0"/>
              <a:t>Skimming and Scanning</a:t>
            </a:r>
            <a:br>
              <a:rPr lang="en-US" sz="3600" u="sng" dirty="0" smtClean="0"/>
            </a:br>
            <a:r>
              <a:rPr lang="en-US" sz="3200" dirty="0" smtClean="0"/>
              <a:t>We will skim and scan to find information in a nonfiction text.</a:t>
            </a:r>
            <a:endParaRPr lang="en-US" sz="3600" u="sng" dirty="0"/>
          </a:p>
        </p:txBody>
      </p:sp>
      <p:sp>
        <p:nvSpPr>
          <p:cNvPr id="3" name="Text Placeholder 2"/>
          <p:cNvSpPr>
            <a:spLocks noGrp="1"/>
          </p:cNvSpPr>
          <p:nvPr>
            <p:ph type="body" idx="1"/>
          </p:nvPr>
        </p:nvSpPr>
        <p:spPr/>
        <p:txBody>
          <a:bodyPr/>
          <a:lstStyle/>
          <a:p>
            <a:r>
              <a:rPr lang="en-US" dirty="0" smtClean="0"/>
              <a:t>Concept</a:t>
            </a:r>
            <a:endParaRPr lang="en-US" dirty="0"/>
          </a:p>
        </p:txBody>
      </p:sp>
      <p:sp>
        <p:nvSpPr>
          <p:cNvPr id="4" name="Content Placeholder 3"/>
          <p:cNvSpPr>
            <a:spLocks noGrp="1"/>
          </p:cNvSpPr>
          <p:nvPr>
            <p:ph sz="half" idx="2"/>
          </p:nvPr>
        </p:nvSpPr>
        <p:spPr/>
        <p:txBody>
          <a:bodyPr/>
          <a:lstStyle/>
          <a:p>
            <a:r>
              <a:rPr lang="en-US" u="sng" dirty="0" smtClean="0"/>
              <a:t>Skimming</a:t>
            </a:r>
            <a:r>
              <a:rPr lang="en-US" dirty="0" smtClean="0"/>
              <a:t>: a way of previewing an article to find out what it is about</a:t>
            </a:r>
          </a:p>
          <a:p>
            <a:r>
              <a:rPr lang="en-US" u="sng" dirty="0" smtClean="0"/>
              <a:t>Scanning</a:t>
            </a:r>
            <a:r>
              <a:rPr lang="en-US" dirty="0" smtClean="0"/>
              <a:t>: a way of reading quickly to find a particular fact or answer.</a:t>
            </a:r>
            <a:endParaRPr lang="en-US" u="sng" dirty="0" smtClean="0"/>
          </a:p>
          <a:p>
            <a:endParaRPr lang="en-US" dirty="0"/>
          </a:p>
        </p:txBody>
      </p:sp>
      <p:sp>
        <p:nvSpPr>
          <p:cNvPr id="5" name="Text Placeholder 4"/>
          <p:cNvSpPr>
            <a:spLocks noGrp="1"/>
          </p:cNvSpPr>
          <p:nvPr>
            <p:ph type="body" sz="quarter" idx="3"/>
          </p:nvPr>
        </p:nvSpPr>
        <p:spPr/>
        <p:txBody>
          <a:bodyPr/>
          <a:lstStyle/>
          <a:p>
            <a:r>
              <a:rPr lang="en-US" dirty="0" smtClean="0"/>
              <a:t>Importance</a:t>
            </a:r>
            <a:endParaRPr lang="en-US" dirty="0"/>
          </a:p>
        </p:txBody>
      </p:sp>
      <p:sp>
        <p:nvSpPr>
          <p:cNvPr id="6" name="Content Placeholder 5"/>
          <p:cNvSpPr>
            <a:spLocks noGrp="1"/>
          </p:cNvSpPr>
          <p:nvPr>
            <p:ph sz="quarter" idx="4"/>
          </p:nvPr>
        </p:nvSpPr>
        <p:spPr/>
        <p:txBody>
          <a:bodyPr/>
          <a:lstStyle/>
          <a:p>
            <a:r>
              <a:rPr lang="en-US" dirty="0" smtClean="0"/>
              <a:t>Being able to skim and scan for information will help you quickly pick out the important information.</a:t>
            </a:r>
          </a:p>
          <a:p>
            <a:pPr>
              <a:buNone/>
            </a:pPr>
            <a:endParaRPr lang="en-US" dirty="0"/>
          </a:p>
        </p:txBody>
      </p:sp>
    </p:spTree>
  </p:cSld>
  <p:clrMapOvr>
    <a:masterClrMapping/>
  </p:clrMapOvr>
  <p:transition>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Skimming and scanning</a:t>
            </a:r>
            <a:endParaRPr lang="en-US" dirty="0"/>
          </a:p>
        </p:txBody>
      </p:sp>
      <p:sp>
        <p:nvSpPr>
          <p:cNvPr id="3" name="Text Placeholder 2"/>
          <p:cNvSpPr>
            <a:spLocks noGrp="1"/>
          </p:cNvSpPr>
          <p:nvPr>
            <p:ph type="body" idx="1"/>
          </p:nvPr>
        </p:nvSpPr>
        <p:spPr/>
        <p:txBody>
          <a:bodyPr/>
          <a:lstStyle/>
          <a:p>
            <a:r>
              <a:rPr lang="en-US" dirty="0" smtClean="0"/>
              <a:t>Skim for main points </a:t>
            </a:r>
            <a:endParaRPr lang="en-US" dirty="0"/>
          </a:p>
        </p:txBody>
      </p:sp>
      <p:sp>
        <p:nvSpPr>
          <p:cNvPr id="4" name="Content Placeholder 3"/>
          <p:cNvSpPr>
            <a:spLocks noGrp="1"/>
          </p:cNvSpPr>
          <p:nvPr>
            <p:ph sz="half" idx="2"/>
          </p:nvPr>
        </p:nvSpPr>
        <p:spPr/>
        <p:txBody>
          <a:bodyPr/>
          <a:lstStyle/>
          <a:p>
            <a:pPr marL="457200" indent="-457200">
              <a:buAutoNum type="arabicPeriod"/>
            </a:pPr>
            <a:r>
              <a:rPr lang="en-US" dirty="0" smtClean="0"/>
              <a:t>Read the title, the captions, and the introduction.</a:t>
            </a:r>
          </a:p>
          <a:p>
            <a:pPr marL="457200" indent="-457200">
              <a:buAutoNum type="arabicPeriod"/>
            </a:pPr>
            <a:r>
              <a:rPr lang="en-US" dirty="0" smtClean="0"/>
              <a:t>Read the first and last paragraphs.</a:t>
            </a:r>
          </a:p>
          <a:p>
            <a:pPr marL="457200" indent="-457200">
              <a:buAutoNum type="arabicPeriod"/>
            </a:pPr>
            <a:r>
              <a:rPr lang="en-US" dirty="0" smtClean="0"/>
              <a:t>Read the first sentence in the following paragraphs, and note key words.</a:t>
            </a:r>
            <a:endParaRPr lang="en-US" dirty="0"/>
          </a:p>
        </p:txBody>
      </p:sp>
      <p:sp>
        <p:nvSpPr>
          <p:cNvPr id="5" name="Text Placeholder 4"/>
          <p:cNvSpPr>
            <a:spLocks noGrp="1"/>
          </p:cNvSpPr>
          <p:nvPr>
            <p:ph type="body" sz="quarter" idx="3"/>
          </p:nvPr>
        </p:nvSpPr>
        <p:spPr/>
        <p:txBody>
          <a:bodyPr/>
          <a:lstStyle/>
          <a:p>
            <a:r>
              <a:rPr lang="en-US" dirty="0" smtClean="0"/>
              <a:t>Scan to find information quickly</a:t>
            </a:r>
            <a:endParaRPr lang="en-US" dirty="0"/>
          </a:p>
        </p:txBody>
      </p:sp>
      <p:sp>
        <p:nvSpPr>
          <p:cNvPr id="6" name="Content Placeholder 5"/>
          <p:cNvSpPr>
            <a:spLocks noGrp="1"/>
          </p:cNvSpPr>
          <p:nvPr>
            <p:ph sz="quarter" idx="4"/>
          </p:nvPr>
        </p:nvSpPr>
        <p:spPr/>
        <p:txBody>
          <a:bodyPr/>
          <a:lstStyle/>
          <a:p>
            <a:pPr marL="457200" indent="-457200">
              <a:buAutoNum type="arabicPeriod"/>
            </a:pPr>
            <a:r>
              <a:rPr lang="en-US" dirty="0" smtClean="0"/>
              <a:t>Look quickly at the paragraphs</a:t>
            </a:r>
          </a:p>
          <a:p>
            <a:pPr marL="457200" indent="-457200">
              <a:buAutoNum type="arabicPeriod"/>
            </a:pPr>
            <a:r>
              <a:rPr lang="en-US" dirty="0" smtClean="0"/>
              <a:t>Look for words or phrases with the information you want.</a:t>
            </a: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accel="50000" decel="50000" fill="hold" grpId="0"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accel="50000" decel="50000" fill="hold" grpId="0"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accel="50000" decel="50000" fill="hold" grpId="0"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 calcmode="lin" valueType="num">
                                      <p:cBhvr additive="base">
                                        <p:cTn id="2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
                                            <p:txEl>
                                              <p:pRg st="0" end="0"/>
                                            </p:txEl>
                                          </p:spTgt>
                                        </p:tgtEl>
                                        <p:attrNameLst>
                                          <p:attrName>ppt_y</p:attrName>
                                        </p:attrNameLst>
                                      </p:cBhvr>
                                      <p:tavLst>
                                        <p:tav tm="0">
                                          <p:val>
                                            <p:strVal val="1+#ppt_h/2"/>
                                          </p:val>
                                        </p:tav>
                                        <p:tav tm="100000">
                                          <p:val>
                                            <p:strVal val="#ppt_y"/>
                                          </p:val>
                                        </p:tav>
                                      </p:tavLst>
                                    </p:anim>
                                  </p:childTnLst>
                                </p:cTn>
                              </p:par>
                              <p:par>
                                <p:cTn id="23" presetID="2" presetClass="entr" presetSubtype="4" accel="50000" decel="50000" fill="hold" grpId="0" nodeType="with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anim calcmode="lin" valueType="num">
                                      <p:cBhvr additive="base">
                                        <p:cTn id="25"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30225" y="255492"/>
            <a:ext cx="3008313" cy="611923"/>
          </a:xfrm>
        </p:spPr>
        <p:txBody>
          <a:bodyPr/>
          <a:lstStyle/>
          <a:p>
            <a:r>
              <a:rPr lang="en-US" dirty="0" smtClean="0"/>
              <a:t>Practice</a:t>
            </a:r>
            <a:endParaRPr lang="en-US" dirty="0"/>
          </a:p>
        </p:txBody>
      </p:sp>
      <p:sp>
        <p:nvSpPr>
          <p:cNvPr id="3" name="Content Placeholder 2"/>
          <p:cNvSpPr>
            <a:spLocks noGrp="1"/>
          </p:cNvSpPr>
          <p:nvPr>
            <p:ph idx="1"/>
          </p:nvPr>
        </p:nvSpPr>
        <p:spPr/>
        <p:txBody>
          <a:bodyPr/>
          <a:lstStyle/>
          <a:p>
            <a:r>
              <a:rPr lang="en-US" u="sng" dirty="0" smtClean="0"/>
              <a:t>I do</a:t>
            </a:r>
            <a:r>
              <a:rPr lang="en-US" dirty="0" smtClean="0"/>
              <a:t>:</a:t>
            </a:r>
            <a:endParaRPr lang="en-US" u="sng" dirty="0" smtClean="0"/>
          </a:p>
          <a:p>
            <a:pPr lvl="1"/>
            <a:r>
              <a:rPr lang="en-US" dirty="0" smtClean="0"/>
              <a:t>Skim the article, “Blind to Limitations” (pg. 204) and identify the topic.</a:t>
            </a:r>
          </a:p>
          <a:p>
            <a:r>
              <a:rPr lang="en-US" u="sng" dirty="0" smtClean="0"/>
              <a:t>We do</a:t>
            </a:r>
            <a:r>
              <a:rPr lang="en-US" dirty="0" smtClean="0"/>
              <a:t>:</a:t>
            </a:r>
            <a:endParaRPr lang="en-US" u="sng" dirty="0" smtClean="0"/>
          </a:p>
          <a:p>
            <a:pPr lvl="1"/>
            <a:r>
              <a:rPr lang="en-US" dirty="0" smtClean="0"/>
              <a:t>Scan the article to find out where Mount McKinley is.</a:t>
            </a:r>
          </a:p>
          <a:p>
            <a:r>
              <a:rPr lang="en-US" u="sng" dirty="0" smtClean="0"/>
              <a:t>You do</a:t>
            </a:r>
            <a:r>
              <a:rPr lang="en-US" dirty="0" smtClean="0"/>
              <a:t>:</a:t>
            </a:r>
          </a:p>
          <a:p>
            <a:pPr lvl="1"/>
            <a:r>
              <a:rPr lang="en-US" dirty="0" smtClean="0"/>
              <a:t>Scan the article to find out why Erik </a:t>
            </a:r>
            <a:r>
              <a:rPr lang="en-US" dirty="0" err="1" smtClean="0"/>
              <a:t>Weihymer</a:t>
            </a:r>
            <a:r>
              <a:rPr lang="en-US" dirty="0" smtClean="0"/>
              <a:t> decide to climb Mount McKinley.</a:t>
            </a:r>
            <a:endParaRPr lang="en-US" dirty="0"/>
          </a:p>
        </p:txBody>
      </p:sp>
      <p:sp>
        <p:nvSpPr>
          <p:cNvPr id="4" name="Text Placeholder 3"/>
          <p:cNvSpPr>
            <a:spLocks noGrp="1"/>
          </p:cNvSpPr>
          <p:nvPr>
            <p:ph type="body" sz="half" idx="2"/>
          </p:nvPr>
        </p:nvSpPr>
        <p:spPr>
          <a:xfrm>
            <a:off x="530225" y="867415"/>
            <a:ext cx="3008313" cy="5207948"/>
          </a:xfrm>
        </p:spPr>
        <p:txBody>
          <a:bodyPr>
            <a:normAutofit fontScale="92500" lnSpcReduction="10000"/>
          </a:bodyPr>
          <a:lstStyle/>
          <a:p>
            <a:pPr marL="457200" indent="-457200"/>
            <a:r>
              <a:rPr lang="en-US" b="1" u="sng" dirty="0" smtClean="0"/>
              <a:t>Skim</a:t>
            </a:r>
          </a:p>
          <a:p>
            <a:pPr marL="457200" indent="-457200">
              <a:buAutoNum type="arabicPeriod"/>
            </a:pPr>
            <a:r>
              <a:rPr lang="en-US" dirty="0" smtClean="0"/>
              <a:t>Read </a:t>
            </a:r>
            <a:r>
              <a:rPr lang="en-US" dirty="0" smtClean="0"/>
              <a:t>the title, the captions, and the introduction.</a:t>
            </a:r>
          </a:p>
          <a:p>
            <a:pPr marL="457200" indent="-457200">
              <a:buAutoNum type="arabicPeriod"/>
            </a:pPr>
            <a:r>
              <a:rPr lang="en-US" dirty="0" smtClean="0"/>
              <a:t>Read the first and last paragraphs.</a:t>
            </a:r>
          </a:p>
          <a:p>
            <a:pPr marL="457200" indent="-457200">
              <a:buAutoNum type="arabicPeriod"/>
            </a:pPr>
            <a:r>
              <a:rPr lang="en-US" dirty="0" smtClean="0"/>
              <a:t>Read the first sentence in the following paragraphs, and note key words</a:t>
            </a:r>
            <a:r>
              <a:rPr lang="en-US" dirty="0" smtClean="0"/>
              <a:t>.</a:t>
            </a:r>
          </a:p>
          <a:p>
            <a:pPr marL="457200" indent="-457200"/>
            <a:r>
              <a:rPr lang="en-US" b="1" u="sng" dirty="0" smtClean="0"/>
              <a:t>Scan</a:t>
            </a:r>
          </a:p>
          <a:p>
            <a:pPr marL="457200" indent="-457200">
              <a:buAutoNum type="arabicPeriod"/>
            </a:pPr>
            <a:r>
              <a:rPr lang="en-US" dirty="0" smtClean="0"/>
              <a:t>Look quickly at the paragraphs</a:t>
            </a:r>
          </a:p>
          <a:p>
            <a:pPr marL="457200" indent="-457200">
              <a:buAutoNum type="arabicPeriod"/>
            </a:pPr>
            <a:r>
              <a:rPr lang="en-US" dirty="0" smtClean="0"/>
              <a:t>Look for words or phrases with the information you want.</a:t>
            </a:r>
          </a:p>
          <a:p>
            <a:pPr marL="457200" indent="-457200">
              <a:buAutoNum type="arabicPeriod"/>
            </a:pPr>
            <a:endParaRPr lang="en-US" dirty="0" smtClean="0"/>
          </a:p>
          <a:p>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accel="50000" decel="5000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accel="50000" decel="500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accel="50000" decel="5000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accel="50000" decel="5000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accel="50000" decel="50000"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Closure</a:t>
            </a:r>
            <a:endParaRPr lang="en-US" dirty="0"/>
          </a:p>
        </p:txBody>
      </p:sp>
      <p:sp>
        <p:nvSpPr>
          <p:cNvPr id="3" name="Content Placeholder 2"/>
          <p:cNvSpPr>
            <a:spLocks noGrp="1"/>
          </p:cNvSpPr>
          <p:nvPr>
            <p:ph idx="1"/>
          </p:nvPr>
        </p:nvSpPr>
        <p:spPr/>
        <p:txBody>
          <a:bodyPr/>
          <a:lstStyle/>
          <a:p>
            <a:r>
              <a:rPr lang="en-US" dirty="0" smtClean="0"/>
              <a:t>What does it mean to skim and article?</a:t>
            </a:r>
          </a:p>
          <a:p>
            <a:r>
              <a:rPr lang="en-US" dirty="0" smtClean="0"/>
              <a:t>Why do we scan nonfiction information?</a:t>
            </a:r>
          </a:p>
          <a:p>
            <a:r>
              <a:rPr lang="en-US" dirty="0" smtClean="0"/>
              <a:t>Scan the article to find how you could tell that the climb to the summit was steep.</a:t>
            </a:r>
            <a:endParaRPr lang="en-US" dirty="0"/>
          </a:p>
        </p:txBody>
      </p:sp>
      <p:sp>
        <p:nvSpPr>
          <p:cNvPr id="4" name="TextBox 3"/>
          <p:cNvSpPr txBox="1"/>
          <p:nvPr/>
        </p:nvSpPr>
        <p:spPr>
          <a:xfrm>
            <a:off x="5885615" y="6350717"/>
            <a:ext cx="2896342" cy="369332"/>
          </a:xfrm>
          <a:prstGeom prst="rect">
            <a:avLst/>
          </a:prstGeom>
          <a:noFill/>
        </p:spPr>
        <p:txBody>
          <a:bodyPr wrap="square" rtlCol="0">
            <a:spAutoFit/>
          </a:bodyPr>
          <a:lstStyle/>
          <a:p>
            <a:r>
              <a:rPr lang="en-US" dirty="0" smtClean="0">
                <a:hlinkClick r:id="rId2" action="ppaction://hlinksldjump"/>
              </a:rPr>
              <a:t>Back to Day 4 Schedule</a:t>
            </a:r>
            <a:endParaRPr lang="en-US" dirty="0"/>
          </a:p>
        </p:txBody>
      </p:sp>
    </p:spTree>
  </p:cSld>
  <p:clrMapOvr>
    <a:masterClrMapping/>
  </p:clrMapOvr>
  <p:transition>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63304" y="244158"/>
            <a:ext cx="8596096" cy="1339850"/>
          </a:xfrm>
        </p:spPr>
        <p:txBody>
          <a:bodyPr>
            <a:normAutofit fontScale="90000"/>
          </a:bodyPr>
          <a:lstStyle/>
          <a:p>
            <a:r>
              <a:rPr lang="en-US" sz="3600" u="sng" dirty="0" smtClean="0"/>
              <a:t>Homophones</a:t>
            </a:r>
            <a:br>
              <a:rPr lang="en-US" sz="3600" u="sng" dirty="0" smtClean="0"/>
            </a:br>
            <a:r>
              <a:rPr lang="en-US" sz="3200" dirty="0" smtClean="0"/>
              <a:t>We will use context clues to figure out which homophone is being used in a sentence.</a:t>
            </a:r>
            <a:endParaRPr lang="en-US" sz="3600" u="sng" dirty="0"/>
          </a:p>
        </p:txBody>
      </p:sp>
      <p:sp>
        <p:nvSpPr>
          <p:cNvPr id="3" name="Text Placeholder 2"/>
          <p:cNvSpPr>
            <a:spLocks noGrp="1"/>
          </p:cNvSpPr>
          <p:nvPr>
            <p:ph type="body" idx="1"/>
          </p:nvPr>
        </p:nvSpPr>
        <p:spPr/>
        <p:txBody>
          <a:bodyPr/>
          <a:lstStyle/>
          <a:p>
            <a:r>
              <a:rPr lang="en-US" dirty="0" smtClean="0"/>
              <a:t>Prior Knowledge</a:t>
            </a:r>
            <a:endParaRPr lang="en-US" dirty="0"/>
          </a:p>
        </p:txBody>
      </p:sp>
      <p:sp>
        <p:nvSpPr>
          <p:cNvPr id="4" name="Content Placeholder 3"/>
          <p:cNvSpPr>
            <a:spLocks noGrp="1"/>
          </p:cNvSpPr>
          <p:nvPr>
            <p:ph sz="half" idx="2"/>
          </p:nvPr>
        </p:nvSpPr>
        <p:spPr/>
        <p:txBody>
          <a:bodyPr/>
          <a:lstStyle/>
          <a:p>
            <a:r>
              <a:rPr lang="en-US" dirty="0" smtClean="0"/>
              <a:t>The </a:t>
            </a:r>
            <a:r>
              <a:rPr lang="en-US" u="sng" dirty="0" smtClean="0"/>
              <a:t>dove</a:t>
            </a:r>
            <a:r>
              <a:rPr lang="en-US" dirty="0" smtClean="0"/>
              <a:t> gracefully </a:t>
            </a:r>
            <a:r>
              <a:rPr lang="en-US" u="sng" dirty="0" smtClean="0"/>
              <a:t>dove</a:t>
            </a:r>
            <a:r>
              <a:rPr lang="en-US" dirty="0" smtClean="0"/>
              <a:t> down onto the tree branch.</a:t>
            </a:r>
          </a:p>
          <a:p>
            <a:r>
              <a:rPr lang="en-US" dirty="0" smtClean="0"/>
              <a:t>These words are homographs, words that are spelled the same but have different meanings.</a:t>
            </a:r>
          </a:p>
          <a:p>
            <a:r>
              <a:rPr lang="en-US" dirty="0" smtClean="0"/>
              <a:t>Today we will work on </a:t>
            </a:r>
            <a:r>
              <a:rPr lang="en-US" u="sng" dirty="0" smtClean="0"/>
              <a:t>homophones</a:t>
            </a:r>
            <a:r>
              <a:rPr lang="en-US" dirty="0" smtClean="0"/>
              <a:t>.</a:t>
            </a:r>
            <a:endParaRPr lang="en-US" dirty="0"/>
          </a:p>
        </p:txBody>
      </p:sp>
      <p:sp>
        <p:nvSpPr>
          <p:cNvPr id="5" name="Text Placeholder 4"/>
          <p:cNvSpPr>
            <a:spLocks noGrp="1"/>
          </p:cNvSpPr>
          <p:nvPr>
            <p:ph type="body" sz="quarter" idx="3"/>
          </p:nvPr>
        </p:nvSpPr>
        <p:spPr/>
        <p:txBody>
          <a:bodyPr/>
          <a:lstStyle/>
          <a:p>
            <a:r>
              <a:rPr lang="en-US" dirty="0" smtClean="0"/>
              <a:t>Concept</a:t>
            </a:r>
            <a:endParaRPr lang="en-US" dirty="0"/>
          </a:p>
        </p:txBody>
      </p:sp>
      <p:sp>
        <p:nvSpPr>
          <p:cNvPr id="6" name="Content Placeholder 5"/>
          <p:cNvSpPr>
            <a:spLocks noGrp="1"/>
          </p:cNvSpPr>
          <p:nvPr>
            <p:ph sz="quarter" idx="4"/>
          </p:nvPr>
        </p:nvSpPr>
        <p:spPr/>
        <p:txBody>
          <a:bodyPr/>
          <a:lstStyle/>
          <a:p>
            <a:r>
              <a:rPr lang="en-US" u="sng" dirty="0" smtClean="0"/>
              <a:t>Homophones</a:t>
            </a:r>
            <a:r>
              <a:rPr lang="en-US" dirty="0" smtClean="0"/>
              <a:t>: words that sound alike but have different spellings and meanings.</a:t>
            </a:r>
          </a:p>
          <a:p>
            <a:endParaRPr lang="en-US" u="sng" dirty="0" smtClean="0"/>
          </a:p>
          <a:p>
            <a:pPr>
              <a:buNone/>
            </a:pPr>
            <a:endParaRPr lang="en-US" sz="2800" b="1"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2000"/>
                                        <p:tgtEl>
                                          <p:spTgt spid="4">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6">
                                            <p:txEl>
                                              <p:pRg st="0" end="0"/>
                                            </p:txEl>
                                          </p:spTgt>
                                        </p:tgtEl>
                                        <p:attrNameLst>
                                          <p:attrName>style.visibility</p:attrName>
                                        </p:attrNameLst>
                                      </p:cBhvr>
                                      <p:to>
                                        <p:strVal val="visible"/>
                                      </p:to>
                                    </p:set>
                                    <p:animEffect transition="in" filter="fade">
                                      <p:cBhvr>
                                        <p:cTn id="20"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a:t>
            </a:r>
            <a:endParaRPr lang="en-US" dirty="0"/>
          </a:p>
        </p:txBody>
      </p:sp>
      <p:sp>
        <p:nvSpPr>
          <p:cNvPr id="3" name="Content Placeholder 2"/>
          <p:cNvSpPr>
            <a:spLocks noGrp="1"/>
          </p:cNvSpPr>
          <p:nvPr>
            <p:ph idx="1"/>
          </p:nvPr>
        </p:nvSpPr>
        <p:spPr/>
        <p:txBody>
          <a:bodyPr>
            <a:normAutofit lnSpcReduction="10000"/>
          </a:bodyPr>
          <a:lstStyle/>
          <a:p>
            <a:r>
              <a:rPr lang="en-US" dirty="0" smtClean="0"/>
              <a:t>Doug’s fear grew during the </a:t>
            </a:r>
            <a:r>
              <a:rPr lang="en-US" u="sng" dirty="0" smtClean="0"/>
              <a:t>course</a:t>
            </a:r>
            <a:r>
              <a:rPr lang="en-US" dirty="0" smtClean="0"/>
              <a:t> of the hike.</a:t>
            </a:r>
          </a:p>
          <a:p>
            <a:r>
              <a:rPr lang="en-US" dirty="0" smtClean="0"/>
              <a:t>He watched Charlie lick her fur with her </a:t>
            </a:r>
            <a:r>
              <a:rPr lang="en-US" u="sng" dirty="0" smtClean="0"/>
              <a:t>coarse</a:t>
            </a:r>
            <a:r>
              <a:rPr lang="en-US" dirty="0" smtClean="0"/>
              <a:t> tongue.</a:t>
            </a:r>
          </a:p>
          <a:p>
            <a:r>
              <a:rPr lang="en-US" dirty="0" smtClean="0"/>
              <a:t>One underlined word means “rough,” and the other means “movement from one point to the next.”</a:t>
            </a:r>
          </a:p>
          <a:p>
            <a:r>
              <a:rPr lang="en-US" dirty="0" smtClean="0">
                <a:solidFill>
                  <a:srgbClr val="0000FF"/>
                </a:solidFill>
              </a:rPr>
              <a:t>Course = movement from one point to the next</a:t>
            </a:r>
          </a:p>
          <a:p>
            <a:r>
              <a:rPr lang="en-US" dirty="0" smtClean="0">
                <a:solidFill>
                  <a:srgbClr val="0000FF"/>
                </a:solidFill>
              </a:rPr>
              <a:t>Coarse = rough</a:t>
            </a:r>
            <a:endParaRPr lang="en-US" dirty="0">
              <a:solidFill>
                <a:srgbClr val="0000FF"/>
              </a:solidFill>
            </a:endParaRPr>
          </a:p>
        </p:txBody>
      </p:sp>
      <p:sp>
        <p:nvSpPr>
          <p:cNvPr id="4" name="Text Placeholder 3"/>
          <p:cNvSpPr>
            <a:spLocks noGrp="1"/>
          </p:cNvSpPr>
          <p:nvPr>
            <p:ph type="body" sz="half" idx="2"/>
          </p:nvPr>
        </p:nvSpPr>
        <p:spPr/>
        <p:txBody>
          <a:bodyPr/>
          <a:lstStyle/>
          <a:p>
            <a:pPr marL="342900" indent="-342900">
              <a:buAutoNum type="arabicPeriod"/>
            </a:pPr>
            <a:r>
              <a:rPr lang="en-US" dirty="0" smtClean="0"/>
              <a:t>Underline the homophones.</a:t>
            </a:r>
          </a:p>
          <a:p>
            <a:pPr marL="342900" indent="-342900">
              <a:buAutoNum type="arabicPeriod"/>
            </a:pPr>
            <a:r>
              <a:rPr lang="en-US" dirty="0" smtClean="0"/>
              <a:t>Circle context clues that will help define the meaning of the homophone.</a:t>
            </a:r>
            <a:endParaRPr lang="en-US" dirty="0"/>
          </a:p>
        </p:txBody>
      </p:sp>
      <p:sp>
        <p:nvSpPr>
          <p:cNvPr id="5" name="Oval 4"/>
          <p:cNvSpPr/>
          <p:nvPr/>
        </p:nvSpPr>
        <p:spPr>
          <a:xfrm>
            <a:off x="7155669" y="609600"/>
            <a:ext cx="898331" cy="560292"/>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6954319" y="926147"/>
            <a:ext cx="898331" cy="487490"/>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Oval 6"/>
          <p:cNvSpPr/>
          <p:nvPr/>
        </p:nvSpPr>
        <p:spPr>
          <a:xfrm>
            <a:off x="7480927" y="1553300"/>
            <a:ext cx="573073" cy="428548"/>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a:off x="4677515" y="2207261"/>
            <a:ext cx="1130658" cy="418218"/>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Oval 8"/>
          <p:cNvSpPr/>
          <p:nvPr/>
        </p:nvSpPr>
        <p:spPr>
          <a:xfrm>
            <a:off x="4677515" y="1867031"/>
            <a:ext cx="1130658" cy="434521"/>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dissolv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dissolve">
                                      <p:cBhvr>
                                        <p:cTn id="15" dur="500"/>
                                        <p:tgtEl>
                                          <p:spTgt spid="7"/>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dissolve">
                                      <p:cBhvr>
                                        <p:cTn id="18" dur="500"/>
                                        <p:tgtEl>
                                          <p:spTgt spid="9"/>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dissolve">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accel="50000" decel="5000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8" presetID="2" presetClass="entr" presetSubtype="4" accel="50000" decel="50000" fill="hold" grpId="0" nodeType="with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6" grpId="0" animBg="1"/>
      <p:bldP spid="7" grpId="0" animBg="1"/>
      <p:bldP spid="8" grpId="0" animBg="1"/>
      <p:bldP spid="9" grpId="0" animBg="1"/>
    </p:bld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do:</a:t>
            </a:r>
            <a:endParaRPr lang="en-US" dirty="0"/>
          </a:p>
        </p:txBody>
      </p:sp>
      <p:sp>
        <p:nvSpPr>
          <p:cNvPr id="3" name="Content Placeholder 2"/>
          <p:cNvSpPr>
            <a:spLocks noGrp="1"/>
          </p:cNvSpPr>
          <p:nvPr>
            <p:ph idx="1"/>
          </p:nvPr>
        </p:nvSpPr>
        <p:spPr/>
        <p:txBody>
          <a:bodyPr>
            <a:normAutofit lnSpcReduction="10000"/>
          </a:bodyPr>
          <a:lstStyle/>
          <a:p>
            <a:r>
              <a:rPr lang="en-US" dirty="0" smtClean="0"/>
              <a:t>The sun shone down hotter and hotter as he climbed.</a:t>
            </a:r>
          </a:p>
          <a:p>
            <a:r>
              <a:rPr lang="en-US" dirty="0" smtClean="0"/>
              <a:t>To think that a cougar had shown him how to get around the ledge!</a:t>
            </a:r>
          </a:p>
          <a:p>
            <a:r>
              <a:rPr lang="en-US" dirty="0" smtClean="0"/>
              <a:t>One underlined word means “demonstrated,” and the other means “did shine.”</a:t>
            </a:r>
          </a:p>
          <a:p>
            <a:r>
              <a:rPr lang="en-US" dirty="0" smtClean="0">
                <a:solidFill>
                  <a:srgbClr val="0000FF"/>
                </a:solidFill>
              </a:rPr>
              <a:t>shone = did shine</a:t>
            </a:r>
          </a:p>
          <a:p>
            <a:r>
              <a:rPr lang="en-US" dirty="0" smtClean="0">
                <a:solidFill>
                  <a:srgbClr val="0000FF"/>
                </a:solidFill>
              </a:rPr>
              <a:t>shown = demonstrated</a:t>
            </a:r>
            <a:endParaRPr lang="en-US" dirty="0">
              <a:solidFill>
                <a:srgbClr val="0000FF"/>
              </a:solidFill>
            </a:endParaRPr>
          </a:p>
        </p:txBody>
      </p:sp>
      <p:sp>
        <p:nvSpPr>
          <p:cNvPr id="4" name="Text Placeholder 3"/>
          <p:cNvSpPr>
            <a:spLocks noGrp="1"/>
          </p:cNvSpPr>
          <p:nvPr>
            <p:ph type="body" sz="half" idx="2"/>
          </p:nvPr>
        </p:nvSpPr>
        <p:spPr/>
        <p:txBody>
          <a:bodyPr/>
          <a:lstStyle/>
          <a:p>
            <a:pPr marL="342900" indent="-342900">
              <a:buAutoNum type="arabicPeriod"/>
            </a:pPr>
            <a:r>
              <a:rPr lang="en-US" dirty="0" smtClean="0"/>
              <a:t>Underline </a:t>
            </a:r>
            <a:r>
              <a:rPr lang="en-US" dirty="0" smtClean="0"/>
              <a:t>the homophones.</a:t>
            </a:r>
          </a:p>
          <a:p>
            <a:pPr marL="342900" indent="-342900">
              <a:buAutoNum type="arabicPeriod"/>
            </a:pPr>
            <a:r>
              <a:rPr lang="en-US" dirty="0" smtClean="0"/>
              <a:t>Circle context clues that will help define the meaning of the homophone.</a:t>
            </a:r>
          </a:p>
          <a:p>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accel="50000" decel="5000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accel="50000" decel="500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accel="50000" decel="5000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accel="50000" decel="5000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do:</a:t>
            </a:r>
            <a:endParaRPr lang="en-US" dirty="0"/>
          </a:p>
        </p:txBody>
      </p:sp>
      <p:sp>
        <p:nvSpPr>
          <p:cNvPr id="3" name="Content Placeholder 2"/>
          <p:cNvSpPr>
            <a:spLocks noGrp="1"/>
          </p:cNvSpPr>
          <p:nvPr>
            <p:ph idx="1"/>
          </p:nvPr>
        </p:nvSpPr>
        <p:spPr/>
        <p:txBody>
          <a:bodyPr>
            <a:normAutofit lnSpcReduction="10000"/>
          </a:bodyPr>
          <a:lstStyle/>
          <a:p>
            <a:r>
              <a:rPr lang="en-US" dirty="0" smtClean="0"/>
              <a:t>He pried apart the branches to get back on the trail.</a:t>
            </a:r>
          </a:p>
          <a:p>
            <a:r>
              <a:rPr lang="en-US" dirty="0" smtClean="0"/>
              <a:t>He would find great pride if he could make it past the ledge.</a:t>
            </a:r>
          </a:p>
          <a:p>
            <a:r>
              <a:rPr lang="en-US" dirty="0" smtClean="0"/>
              <a:t>One underlined word means “ a feeling of accomplishment,” and the other means “to pull.”</a:t>
            </a:r>
          </a:p>
          <a:p>
            <a:r>
              <a:rPr lang="en-US" dirty="0" smtClean="0">
                <a:solidFill>
                  <a:srgbClr val="0000FF"/>
                </a:solidFill>
              </a:rPr>
              <a:t>pried = to pull</a:t>
            </a:r>
          </a:p>
          <a:p>
            <a:r>
              <a:rPr lang="en-US" dirty="0" smtClean="0">
                <a:solidFill>
                  <a:srgbClr val="0000FF"/>
                </a:solidFill>
              </a:rPr>
              <a:t>pride = a feeling of accomplishment</a:t>
            </a:r>
            <a:endParaRPr lang="en-US" dirty="0">
              <a:solidFill>
                <a:srgbClr val="0000FF"/>
              </a:solidFill>
            </a:endParaRPr>
          </a:p>
        </p:txBody>
      </p:sp>
      <p:sp>
        <p:nvSpPr>
          <p:cNvPr id="4" name="Text Placeholder 3"/>
          <p:cNvSpPr>
            <a:spLocks noGrp="1"/>
          </p:cNvSpPr>
          <p:nvPr>
            <p:ph type="body" sz="half" idx="2"/>
          </p:nvPr>
        </p:nvSpPr>
        <p:spPr/>
        <p:txBody>
          <a:bodyPr/>
          <a:lstStyle/>
          <a:p>
            <a:pPr marL="342900" indent="-342900">
              <a:buAutoNum type="arabicPeriod"/>
            </a:pPr>
            <a:r>
              <a:rPr lang="en-US" dirty="0" smtClean="0"/>
              <a:t>Underline </a:t>
            </a:r>
            <a:r>
              <a:rPr lang="en-US" dirty="0" smtClean="0"/>
              <a:t>the homophones.</a:t>
            </a:r>
          </a:p>
          <a:p>
            <a:pPr marL="342900" indent="-342900">
              <a:buAutoNum type="arabicPeriod"/>
            </a:pPr>
            <a:r>
              <a:rPr lang="en-US" dirty="0" smtClean="0"/>
              <a:t>Circle context clues that will help define the meaning of the homophone.</a:t>
            </a:r>
          </a:p>
          <a:p>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accel="50000" decel="5000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accel="50000" decel="500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accel="50000" decel="5000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accel="50000" decel="5000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Vocabulary</a:t>
            </a:r>
            <a:br>
              <a:rPr lang="en-US" u="sng" dirty="0" smtClean="0"/>
            </a:br>
            <a:r>
              <a:rPr lang="en-US" sz="3556" dirty="0" smtClean="0"/>
              <a:t>We will define vocabulary words</a:t>
            </a:r>
            <a:endParaRPr lang="en-US" sz="3556" u="sng" dirty="0"/>
          </a:p>
        </p:txBody>
      </p:sp>
      <p:sp>
        <p:nvSpPr>
          <p:cNvPr id="3" name="Content Placeholder 2"/>
          <p:cNvSpPr>
            <a:spLocks noGrp="1"/>
          </p:cNvSpPr>
          <p:nvPr>
            <p:ph idx="1"/>
          </p:nvPr>
        </p:nvSpPr>
        <p:spPr>
          <a:xfrm>
            <a:off x="900112" y="1796788"/>
            <a:ext cx="7345363" cy="4569419"/>
          </a:xfrm>
        </p:spPr>
        <p:txBody>
          <a:bodyPr>
            <a:normAutofit fontScale="92500" lnSpcReduction="20000"/>
          </a:bodyPr>
          <a:lstStyle/>
          <a:p>
            <a:r>
              <a:rPr lang="en-US" u="sng" dirty="0" smtClean="0"/>
              <a:t>Cautious</a:t>
            </a:r>
            <a:r>
              <a:rPr lang="en-US" dirty="0" smtClean="0"/>
              <a:t>: careful</a:t>
            </a:r>
          </a:p>
          <a:p>
            <a:r>
              <a:rPr lang="en-US" u="sng" dirty="0" smtClean="0"/>
              <a:t>Concentrate</a:t>
            </a:r>
            <a:r>
              <a:rPr lang="en-US" dirty="0" smtClean="0"/>
              <a:t>: give one’s full attention to</a:t>
            </a:r>
          </a:p>
          <a:p>
            <a:r>
              <a:rPr lang="en-US" u="sng" dirty="0" smtClean="0"/>
              <a:t>Discomfort</a:t>
            </a:r>
            <a:r>
              <a:rPr lang="en-US" dirty="0" smtClean="0"/>
              <a:t>: feeling of uneasiness</a:t>
            </a:r>
          </a:p>
          <a:p>
            <a:r>
              <a:rPr lang="en-US" u="sng" dirty="0" smtClean="0"/>
              <a:t>Dismayed</a:t>
            </a:r>
            <a:r>
              <a:rPr lang="en-US" dirty="0" smtClean="0"/>
              <a:t>: troubled, distressed</a:t>
            </a:r>
          </a:p>
          <a:p>
            <a:r>
              <a:rPr lang="en-US" u="sng" dirty="0" smtClean="0"/>
              <a:t>excitement</a:t>
            </a:r>
            <a:r>
              <a:rPr lang="en-US" dirty="0" smtClean="0"/>
              <a:t>: a state of activity or agitation</a:t>
            </a:r>
          </a:p>
          <a:p>
            <a:r>
              <a:rPr lang="en-US" u="sng" dirty="0" smtClean="0"/>
              <a:t>Immobile</a:t>
            </a:r>
            <a:r>
              <a:rPr lang="en-US" dirty="0" smtClean="0"/>
              <a:t>: unable to move</a:t>
            </a:r>
          </a:p>
          <a:p>
            <a:r>
              <a:rPr lang="en-US" u="sng" dirty="0" smtClean="0"/>
              <a:t>Stamina</a:t>
            </a:r>
            <a:r>
              <a:rPr lang="en-US" dirty="0" smtClean="0"/>
              <a:t>: the power to resist fatigue</a:t>
            </a:r>
          </a:p>
          <a:p>
            <a:r>
              <a:rPr lang="en-US" u="sng" dirty="0" smtClean="0"/>
              <a:t>Terrified</a:t>
            </a:r>
            <a:r>
              <a:rPr lang="en-US" dirty="0" smtClean="0"/>
              <a:t>: frightened</a:t>
            </a:r>
          </a:p>
          <a:p>
            <a:r>
              <a:rPr lang="en-US" u="sng" dirty="0" smtClean="0"/>
              <a:t>Unsure</a:t>
            </a:r>
            <a:r>
              <a:rPr lang="en-US" dirty="0" smtClean="0"/>
              <a:t>: not certain</a:t>
            </a:r>
            <a:endParaRPr lang="en-US" u="sng"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dissolv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dissolv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Closure</a:t>
            </a:r>
            <a:endParaRPr lang="en-US" dirty="0"/>
          </a:p>
        </p:txBody>
      </p:sp>
      <p:sp>
        <p:nvSpPr>
          <p:cNvPr id="3" name="Content Placeholder 2"/>
          <p:cNvSpPr>
            <a:spLocks noGrp="1"/>
          </p:cNvSpPr>
          <p:nvPr>
            <p:ph sz="half" idx="1"/>
          </p:nvPr>
        </p:nvSpPr>
        <p:spPr/>
        <p:txBody>
          <a:bodyPr>
            <a:normAutofit lnSpcReduction="10000"/>
          </a:bodyPr>
          <a:lstStyle/>
          <a:p>
            <a:r>
              <a:rPr lang="en-US" dirty="0" smtClean="0"/>
              <a:t>What is a homophone?</a:t>
            </a:r>
          </a:p>
          <a:p>
            <a:r>
              <a:rPr lang="en-US" dirty="0" smtClean="0"/>
              <a:t>What do we use to figure out the meaning of homophones?</a:t>
            </a:r>
          </a:p>
          <a:p>
            <a:endParaRPr lang="en-US" dirty="0"/>
          </a:p>
        </p:txBody>
      </p:sp>
      <p:sp>
        <p:nvSpPr>
          <p:cNvPr id="4" name="Content Placeholder 3"/>
          <p:cNvSpPr>
            <a:spLocks noGrp="1"/>
          </p:cNvSpPr>
          <p:nvPr>
            <p:ph sz="half" idx="2"/>
          </p:nvPr>
        </p:nvSpPr>
        <p:spPr/>
        <p:txBody>
          <a:bodyPr>
            <a:normAutofit lnSpcReduction="10000"/>
          </a:bodyPr>
          <a:lstStyle/>
          <a:p>
            <a:r>
              <a:rPr lang="en-US" dirty="0" smtClean="0"/>
              <a:t>He gave a groan when he looked down into the canyon.</a:t>
            </a:r>
          </a:p>
          <a:p>
            <a:r>
              <a:rPr lang="en-US" dirty="0" smtClean="0"/>
              <a:t>Doug felt as if he had grown a foot taller.</a:t>
            </a:r>
          </a:p>
          <a:p>
            <a:r>
              <a:rPr lang="en-US" dirty="0" smtClean="0"/>
              <a:t>Which homophones means “a sound of despair”?</a:t>
            </a:r>
          </a:p>
          <a:p>
            <a:r>
              <a:rPr lang="en-US" u="sng" dirty="0" smtClean="0"/>
              <a:t>Independent practice</a:t>
            </a:r>
            <a:r>
              <a:rPr lang="en-US" dirty="0" smtClean="0"/>
              <a:t>: </a:t>
            </a:r>
          </a:p>
          <a:p>
            <a:pPr lvl="1"/>
            <a:r>
              <a:rPr lang="en-US" dirty="0" smtClean="0"/>
              <a:t>Practice book pg. 107</a:t>
            </a:r>
            <a:endParaRPr lang="en-US" dirty="0"/>
          </a:p>
        </p:txBody>
      </p:sp>
      <p:sp>
        <p:nvSpPr>
          <p:cNvPr id="5" name="TextBox 4"/>
          <p:cNvSpPr txBox="1"/>
          <p:nvPr/>
        </p:nvSpPr>
        <p:spPr>
          <a:xfrm>
            <a:off x="5049238" y="6181541"/>
            <a:ext cx="2896342" cy="369332"/>
          </a:xfrm>
          <a:prstGeom prst="rect">
            <a:avLst/>
          </a:prstGeom>
          <a:noFill/>
        </p:spPr>
        <p:txBody>
          <a:bodyPr wrap="square" rtlCol="0">
            <a:spAutoFit/>
          </a:bodyPr>
          <a:lstStyle/>
          <a:p>
            <a:r>
              <a:rPr lang="en-US" dirty="0" smtClean="0">
                <a:hlinkClick r:id="rId2" action="ppaction://hlinksldjump"/>
              </a:rPr>
              <a:t>Back to Day 4 Schedule</a:t>
            </a:r>
            <a:endParaRPr lang="en-US" dirty="0"/>
          </a:p>
        </p:txBody>
      </p:sp>
    </p:spTree>
  </p:cSld>
  <p:clrMapOvr>
    <a:masterClrMapping/>
  </p:clrMapOvr>
  <p:transition>
    <p:rand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u="sng" dirty="0" smtClean="0"/>
              <a:t>Daily Language Practice</a:t>
            </a:r>
            <a:br>
              <a:rPr lang="en-US" sz="3600" u="sng" dirty="0" smtClean="0"/>
            </a:br>
            <a:r>
              <a:rPr lang="en-US" sz="3200" dirty="0" smtClean="0"/>
              <a:t>We will proofread and correct sentences with spelling and grammar errors.</a:t>
            </a:r>
            <a:endParaRPr lang="en-US" sz="3600" u="sng" dirty="0"/>
          </a:p>
        </p:txBody>
      </p:sp>
      <p:sp>
        <p:nvSpPr>
          <p:cNvPr id="3" name="Content Placeholder 2"/>
          <p:cNvSpPr>
            <a:spLocks noGrp="1"/>
          </p:cNvSpPr>
          <p:nvPr>
            <p:ph idx="1"/>
          </p:nvPr>
        </p:nvSpPr>
        <p:spPr/>
        <p:txBody>
          <a:bodyPr/>
          <a:lstStyle/>
          <a:p>
            <a:r>
              <a:rPr lang="en-US" dirty="0" smtClean="0"/>
              <a:t>The guard will </a:t>
            </a:r>
            <a:r>
              <a:rPr lang="en-US" dirty="0" err="1" smtClean="0"/>
              <a:t>warne</a:t>
            </a:r>
            <a:r>
              <a:rPr lang="en-US" dirty="0" smtClean="0"/>
              <a:t> you about putting your foots in the fountain.</a:t>
            </a:r>
          </a:p>
          <a:p>
            <a:endParaRPr lang="en-US" dirty="0" smtClean="0"/>
          </a:p>
          <a:p>
            <a:r>
              <a:rPr lang="en-US" dirty="0" smtClean="0"/>
              <a:t>I were tired from washing the </a:t>
            </a:r>
            <a:r>
              <a:rPr lang="en-US" dirty="0" err="1" smtClean="0"/>
              <a:t>flore</a:t>
            </a:r>
            <a:r>
              <a:rPr lang="en-US" dirty="0" smtClean="0"/>
              <a:t>.</a:t>
            </a:r>
            <a:endParaRPr lang="en-US" dirty="0"/>
          </a:p>
        </p:txBody>
      </p:sp>
      <p:sp>
        <p:nvSpPr>
          <p:cNvPr id="4" name="TextBox 3"/>
          <p:cNvSpPr txBox="1"/>
          <p:nvPr/>
        </p:nvSpPr>
        <p:spPr>
          <a:xfrm>
            <a:off x="5761706" y="6319738"/>
            <a:ext cx="2896343" cy="369332"/>
          </a:xfrm>
          <a:prstGeom prst="rect">
            <a:avLst/>
          </a:prstGeom>
          <a:noFill/>
        </p:spPr>
        <p:txBody>
          <a:bodyPr wrap="square" rtlCol="0">
            <a:spAutoFit/>
          </a:bodyPr>
          <a:lstStyle/>
          <a:p>
            <a:r>
              <a:rPr lang="en-US" dirty="0" smtClean="0">
                <a:hlinkClick r:id="rId2" action="ppaction://hlinksldjump"/>
              </a:rPr>
              <a:t>Back to Day 4 Schedule</a:t>
            </a:r>
            <a:endParaRPr lang="en-US" dirty="0"/>
          </a:p>
        </p:txBody>
      </p:sp>
    </p:spTree>
  </p:cSld>
  <p:clrMapOvr>
    <a:masterClrMapping/>
  </p:clrMapOvr>
  <p:transition>
    <p:rand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5 Schedule</a:t>
            </a:r>
            <a:endParaRPr lang="en-US" dirty="0"/>
          </a:p>
        </p:txBody>
      </p:sp>
      <p:sp>
        <p:nvSpPr>
          <p:cNvPr id="3" name="Content Placeholder 2"/>
          <p:cNvSpPr>
            <a:spLocks noGrp="1"/>
          </p:cNvSpPr>
          <p:nvPr>
            <p:ph idx="1"/>
          </p:nvPr>
        </p:nvSpPr>
        <p:spPr/>
        <p:txBody>
          <a:bodyPr/>
          <a:lstStyle/>
          <a:p>
            <a:r>
              <a:rPr lang="en-US" u="sng" dirty="0" smtClean="0"/>
              <a:t>Reading</a:t>
            </a:r>
          </a:p>
          <a:p>
            <a:pPr lvl="1"/>
            <a:r>
              <a:rPr lang="en-US" dirty="0" smtClean="0"/>
              <a:t>Comprehension test</a:t>
            </a:r>
          </a:p>
          <a:p>
            <a:pPr lvl="1"/>
            <a:r>
              <a:rPr lang="en-US" dirty="0" smtClean="0"/>
              <a:t>Vocabulary test</a:t>
            </a:r>
          </a:p>
          <a:p>
            <a:r>
              <a:rPr lang="en-US" u="sng" dirty="0" smtClean="0"/>
              <a:t>Word Work</a:t>
            </a:r>
          </a:p>
          <a:p>
            <a:pPr lvl="1"/>
            <a:r>
              <a:rPr lang="en-US" smtClean="0"/>
              <a:t>Spelling test</a:t>
            </a:r>
            <a:endParaRPr lang="en-US" dirty="0"/>
          </a:p>
        </p:txBody>
      </p:sp>
      <p:sp>
        <p:nvSpPr>
          <p:cNvPr id="5" name="TextBox 4"/>
          <p:cNvSpPr txBox="1"/>
          <p:nvPr/>
        </p:nvSpPr>
        <p:spPr>
          <a:xfrm>
            <a:off x="5994034" y="6304248"/>
            <a:ext cx="2725969" cy="369332"/>
          </a:xfrm>
          <a:prstGeom prst="rect">
            <a:avLst/>
          </a:prstGeom>
          <a:noFill/>
        </p:spPr>
        <p:txBody>
          <a:bodyPr wrap="square" rtlCol="0">
            <a:spAutoFit/>
          </a:bodyPr>
          <a:lstStyle/>
          <a:p>
            <a:r>
              <a:rPr lang="en-US" dirty="0" smtClean="0">
                <a:hlinkClick r:id="rId2" action="ppaction://hlinksldjump"/>
              </a:rPr>
              <a:t>Back to “Fear Place”</a:t>
            </a:r>
            <a:endParaRPr lang="en-US" dirty="0"/>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30225" y="271583"/>
            <a:ext cx="3008313" cy="1014051"/>
          </a:xfrm>
        </p:spPr>
        <p:txBody>
          <a:bodyPr>
            <a:normAutofit/>
          </a:bodyPr>
          <a:lstStyle/>
          <a:p>
            <a:r>
              <a:rPr lang="en-US" sz="2000" dirty="0" smtClean="0"/>
              <a:t>We will fill in vocabulary words where they best fit the context</a:t>
            </a:r>
            <a:r>
              <a:rPr lang="en-US" sz="1600" dirty="0" smtClean="0"/>
              <a:t>.</a:t>
            </a:r>
            <a:endParaRPr lang="en-US" sz="1600" dirty="0"/>
          </a:p>
        </p:txBody>
      </p:sp>
      <p:sp>
        <p:nvSpPr>
          <p:cNvPr id="3" name="Content Placeholder 2"/>
          <p:cNvSpPr>
            <a:spLocks noGrp="1"/>
          </p:cNvSpPr>
          <p:nvPr>
            <p:ph idx="1"/>
          </p:nvPr>
        </p:nvSpPr>
        <p:spPr>
          <a:xfrm>
            <a:off x="3538538" y="271584"/>
            <a:ext cx="5258907" cy="6063644"/>
          </a:xfrm>
        </p:spPr>
        <p:txBody>
          <a:bodyPr>
            <a:normAutofit fontScale="92500" lnSpcReduction="10000"/>
          </a:bodyPr>
          <a:lstStyle/>
          <a:p>
            <a:pPr>
              <a:buNone/>
            </a:pPr>
            <a:r>
              <a:rPr lang="en-US" sz="1800" dirty="0" smtClean="0"/>
              <a:t>	Carlos had trained for the marathon for five months, so he knew he’d have the </a:t>
            </a:r>
            <a:r>
              <a:rPr lang="en-US" sz="1800" dirty="0" smtClean="0"/>
              <a:t>	</a:t>
            </a:r>
            <a:r>
              <a:rPr lang="en-US" sz="1800" dirty="0" smtClean="0"/>
              <a:t> to finish the race.  However, he’d never actually run more than fifteen miles at one time.  A part of him was 			 of “hitting the wall,” reaching that imaginary point about twenty miles into the race when you feel like you can’t go on.</a:t>
            </a:r>
          </a:p>
          <a:p>
            <a:pPr>
              <a:buNone/>
            </a:pPr>
            <a:r>
              <a:rPr lang="en-US" sz="1800" dirty="0" smtClean="0"/>
              <a:t>	He’d heard about other runners who had reached that point and become 		, unable to take even one more step.  The idea </a:t>
            </a:r>
            <a:r>
              <a:rPr lang="en-US" sz="1800" dirty="0" smtClean="0"/>
              <a:t>	</a:t>
            </a:r>
            <a:r>
              <a:rPr lang="en-US" sz="1800" dirty="0" smtClean="0"/>
              <a:t> him, so he decided to try to 			 on his running form.  He wanted to be 	   and not run too fast.</a:t>
            </a:r>
          </a:p>
          <a:p>
            <a:pPr>
              <a:buNone/>
            </a:pPr>
            <a:r>
              <a:rPr lang="en-US" sz="1800" dirty="0" smtClean="0"/>
              <a:t>	Just after he’d reached the twenty-five-mile marker, he began to feel </a:t>
            </a:r>
            <a:r>
              <a:rPr lang="en-US" sz="1800" u="sng" dirty="0" smtClean="0"/>
              <a:t>	</a:t>
            </a:r>
            <a:r>
              <a:rPr lang="en-US" sz="1800" dirty="0" smtClean="0"/>
              <a:t>		 in his side.  It soon turned into a terrible cramp that made him bend over as he ran.  Just when he was starting to feel 		 about whether he could take another step, he heard several voices shouting.  He looked up and saw his friends cheering him on.  Filled with 	 Carlos forgot about the cramp and sprinted to the finish line.</a:t>
            </a:r>
            <a:endParaRPr lang="en-US" sz="1800" dirty="0"/>
          </a:p>
        </p:txBody>
      </p:sp>
      <p:sp>
        <p:nvSpPr>
          <p:cNvPr id="4" name="Text Placeholder 3"/>
          <p:cNvSpPr>
            <a:spLocks noGrp="1"/>
          </p:cNvSpPr>
          <p:nvPr>
            <p:ph type="body" sz="half" idx="2"/>
          </p:nvPr>
        </p:nvSpPr>
        <p:spPr>
          <a:xfrm>
            <a:off x="530225" y="1285634"/>
            <a:ext cx="3008313" cy="5049594"/>
          </a:xfrm>
        </p:spPr>
        <p:txBody>
          <a:bodyPr>
            <a:normAutofit fontScale="85000" lnSpcReduction="20000"/>
          </a:bodyPr>
          <a:lstStyle/>
          <a:p>
            <a:r>
              <a:rPr lang="en-US" sz="2400" b="1" dirty="0" smtClean="0"/>
              <a:t>Cautious</a:t>
            </a:r>
          </a:p>
          <a:p>
            <a:r>
              <a:rPr lang="en-US" sz="2400" b="1" dirty="0" smtClean="0"/>
              <a:t>Concentrate</a:t>
            </a:r>
          </a:p>
          <a:p>
            <a:r>
              <a:rPr lang="en-US" sz="2400" b="1" dirty="0" smtClean="0"/>
              <a:t>Discomfort</a:t>
            </a:r>
          </a:p>
          <a:p>
            <a:r>
              <a:rPr lang="en-US" sz="2400" b="1" dirty="0" smtClean="0"/>
              <a:t>Dismayed</a:t>
            </a:r>
          </a:p>
          <a:p>
            <a:r>
              <a:rPr lang="en-US" sz="2400" b="1" dirty="0" smtClean="0"/>
              <a:t>Excitement</a:t>
            </a:r>
          </a:p>
          <a:p>
            <a:r>
              <a:rPr lang="en-US" sz="2400" b="1" dirty="0" smtClean="0"/>
              <a:t>Immobile</a:t>
            </a:r>
          </a:p>
          <a:p>
            <a:r>
              <a:rPr lang="en-US" sz="2400" b="1" dirty="0" smtClean="0"/>
              <a:t>Stamina</a:t>
            </a:r>
          </a:p>
          <a:p>
            <a:r>
              <a:rPr lang="en-US" sz="2400" b="1" dirty="0" smtClean="0"/>
              <a:t>Terrified</a:t>
            </a:r>
          </a:p>
          <a:p>
            <a:r>
              <a:rPr lang="en-US" sz="2400" b="1" dirty="0" smtClean="0"/>
              <a:t>unsure</a:t>
            </a:r>
            <a:endParaRPr lang="en-US" sz="2400" b="1" dirty="0"/>
          </a:p>
        </p:txBody>
      </p:sp>
      <p:cxnSp>
        <p:nvCxnSpPr>
          <p:cNvPr id="6" name="Straight Connector 5"/>
          <p:cNvCxnSpPr/>
          <p:nvPr/>
        </p:nvCxnSpPr>
        <p:spPr>
          <a:xfrm>
            <a:off x="7744230" y="5684666"/>
            <a:ext cx="1053215" cy="15490"/>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5792684" y="4987636"/>
            <a:ext cx="16108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6334780" y="4290606"/>
            <a:ext cx="1951546" cy="1549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7403484" y="3345743"/>
            <a:ext cx="1393961" cy="1549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6117942" y="3128890"/>
            <a:ext cx="2168384"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7403484" y="2881057"/>
            <a:ext cx="882842"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117942" y="2633224"/>
            <a:ext cx="1285542"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4336769" y="1486997"/>
            <a:ext cx="1998011"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7217622" y="758988"/>
            <a:ext cx="1068704" cy="1588"/>
          </a:xfrm>
          <a:prstGeom prst="line">
            <a:avLst/>
          </a:prstGeom>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5219611" y="6335228"/>
            <a:ext cx="3577834" cy="369332"/>
          </a:xfrm>
          <a:prstGeom prst="rect">
            <a:avLst/>
          </a:prstGeom>
          <a:noFill/>
        </p:spPr>
        <p:txBody>
          <a:bodyPr wrap="square" rtlCol="0">
            <a:spAutoFit/>
          </a:bodyPr>
          <a:lstStyle/>
          <a:p>
            <a:r>
              <a:rPr lang="en-US" dirty="0" smtClean="0">
                <a:hlinkClick r:id="rId2" action="ppaction://hlinksldjump"/>
              </a:rPr>
              <a:t>Back to Day 1 Schedule</a:t>
            </a:r>
            <a:endParaRPr lang="en-US" dirty="0"/>
          </a:p>
        </p:txBody>
      </p:sp>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556" u="sng" dirty="0" smtClean="0"/>
              <a:t>Predicting Outcomes</a:t>
            </a:r>
            <a:r>
              <a:rPr lang="en-US" sz="3556" dirty="0" smtClean="0"/>
              <a:t>:</a:t>
            </a:r>
            <a:r>
              <a:rPr lang="en-US" dirty="0" smtClean="0"/>
              <a:t/>
            </a:r>
            <a:br>
              <a:rPr lang="en-US" dirty="0" smtClean="0"/>
            </a:br>
            <a:r>
              <a:rPr lang="en-US" sz="3111" dirty="0" smtClean="0"/>
              <a:t>We will make predictions about what characters will do</a:t>
            </a:r>
            <a:endParaRPr lang="en-US" sz="3111" u="sng" dirty="0"/>
          </a:p>
        </p:txBody>
      </p:sp>
      <p:sp>
        <p:nvSpPr>
          <p:cNvPr id="5" name="Text Placeholder 4"/>
          <p:cNvSpPr>
            <a:spLocks noGrp="1"/>
          </p:cNvSpPr>
          <p:nvPr>
            <p:ph type="body" idx="1"/>
          </p:nvPr>
        </p:nvSpPr>
        <p:spPr/>
        <p:txBody>
          <a:bodyPr/>
          <a:lstStyle/>
          <a:p>
            <a:r>
              <a:rPr lang="en-US" dirty="0" smtClean="0"/>
              <a:t>Prior Knowledge</a:t>
            </a:r>
            <a:endParaRPr lang="en-US" dirty="0"/>
          </a:p>
        </p:txBody>
      </p:sp>
      <p:sp>
        <p:nvSpPr>
          <p:cNvPr id="6" name="Content Placeholder 5"/>
          <p:cNvSpPr>
            <a:spLocks noGrp="1"/>
          </p:cNvSpPr>
          <p:nvPr>
            <p:ph sz="half" idx="2"/>
          </p:nvPr>
        </p:nvSpPr>
        <p:spPr/>
        <p:txBody>
          <a:bodyPr/>
          <a:lstStyle/>
          <a:p>
            <a:r>
              <a:rPr lang="en-US" dirty="0" smtClean="0"/>
              <a:t>Last week we made predictions about Manuel’s actions in “La </a:t>
            </a:r>
            <a:r>
              <a:rPr lang="en-US" dirty="0" err="1" smtClean="0"/>
              <a:t>Bamba</a:t>
            </a:r>
            <a:r>
              <a:rPr lang="en-US" dirty="0" smtClean="0"/>
              <a:t>.”</a:t>
            </a:r>
          </a:p>
          <a:p>
            <a:r>
              <a:rPr lang="en-US" dirty="0" smtClean="0"/>
              <a:t>This week we will continue making predictions about what will happen in “The Fear Place.”</a:t>
            </a:r>
          </a:p>
        </p:txBody>
      </p:sp>
      <p:sp>
        <p:nvSpPr>
          <p:cNvPr id="7" name="Text Placeholder 6"/>
          <p:cNvSpPr>
            <a:spLocks noGrp="1"/>
          </p:cNvSpPr>
          <p:nvPr>
            <p:ph type="body" sz="quarter" idx="3"/>
          </p:nvPr>
        </p:nvSpPr>
        <p:spPr/>
        <p:txBody>
          <a:bodyPr/>
          <a:lstStyle/>
          <a:p>
            <a:r>
              <a:rPr lang="en-US" dirty="0" smtClean="0"/>
              <a:t>Concept</a:t>
            </a:r>
            <a:endParaRPr lang="en-US" dirty="0"/>
          </a:p>
        </p:txBody>
      </p:sp>
      <p:sp>
        <p:nvSpPr>
          <p:cNvPr id="8" name="Content Placeholder 7"/>
          <p:cNvSpPr>
            <a:spLocks noGrp="1"/>
          </p:cNvSpPr>
          <p:nvPr>
            <p:ph sz="quarter" idx="4"/>
          </p:nvPr>
        </p:nvSpPr>
        <p:spPr/>
        <p:txBody>
          <a:bodyPr/>
          <a:lstStyle/>
          <a:p>
            <a:r>
              <a:rPr lang="en-US" u="sng" dirty="0" smtClean="0"/>
              <a:t>Prediction</a:t>
            </a:r>
            <a:r>
              <a:rPr lang="en-US" dirty="0" smtClean="0"/>
              <a:t>: an educated guess based on information you have read and on your own knowledge and experience.</a:t>
            </a:r>
            <a:endParaRPr lang="en-US" u="sng"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animEffect transition="in" filter="slide(fromBottom)">
                                      <p:cBhvr>
                                        <p:cTn id="15"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dirty="0" smtClean="0"/>
              <a:t>We will make predictions about what characters will do</a:t>
            </a:r>
            <a:endParaRPr lang="en-US" sz="2000" dirty="0"/>
          </a:p>
        </p:txBody>
      </p:sp>
      <p:graphicFrame>
        <p:nvGraphicFramePr>
          <p:cNvPr id="5" name="Content Placeholder 4"/>
          <p:cNvGraphicFramePr>
            <a:graphicFrameLocks noGrp="1"/>
          </p:cNvGraphicFramePr>
          <p:nvPr>
            <p:ph idx="1"/>
          </p:nvPr>
        </p:nvGraphicFramePr>
        <p:xfrm>
          <a:off x="4112273" y="1169892"/>
          <a:ext cx="4623218" cy="4023360"/>
        </p:xfrm>
        <a:graphic>
          <a:graphicData uri="http://schemas.openxmlformats.org/drawingml/2006/table">
            <a:tbl>
              <a:tblPr firstRow="1" bandRow="1">
                <a:tableStyleId>{5C22544A-7EE6-4342-B048-85BDC9FD1C3A}</a:tableStyleId>
              </a:tblPr>
              <a:tblGrid>
                <a:gridCol w="2311609"/>
                <a:gridCol w="2311609"/>
              </a:tblGrid>
              <a:tr h="370840">
                <a:tc>
                  <a:txBody>
                    <a:bodyPr/>
                    <a:lstStyle/>
                    <a:p>
                      <a:r>
                        <a:rPr lang="en-US" dirty="0" smtClean="0"/>
                        <a:t>Selection Details</a:t>
                      </a:r>
                      <a:endParaRPr lang="en-US" dirty="0"/>
                    </a:p>
                  </a:txBody>
                  <a:tcPr/>
                </a:tc>
                <a:tc>
                  <a:txBody>
                    <a:bodyPr/>
                    <a:lstStyle/>
                    <a:p>
                      <a:r>
                        <a:rPr lang="en-US" dirty="0" smtClean="0"/>
                        <a:t>Personal</a:t>
                      </a:r>
                      <a:r>
                        <a:rPr lang="en-US" baseline="0" dirty="0" smtClean="0"/>
                        <a:t> Knowledge</a:t>
                      </a:r>
                      <a:endParaRPr lang="en-US" dirty="0"/>
                    </a:p>
                  </a:txBody>
                  <a:tcPr/>
                </a:tc>
              </a:tr>
              <a:tr h="370840">
                <a:tc>
                  <a:txBody>
                    <a:bodyPr/>
                    <a:lstStyle/>
                    <a:p>
                      <a:r>
                        <a:rPr lang="en-US" dirty="0" smtClean="0"/>
                        <a:t>1.</a:t>
                      </a:r>
                      <a:r>
                        <a:rPr lang="en-US" baseline="0" dirty="0" smtClean="0"/>
                        <a:t>  </a:t>
                      </a:r>
                      <a:r>
                        <a:rPr lang="en-US" dirty="0" smtClean="0"/>
                        <a:t>Doug needs to get past a narrow ledge to look for his brother.</a:t>
                      </a:r>
                    </a:p>
                    <a:p>
                      <a:r>
                        <a:rPr lang="en-US" dirty="0" smtClean="0"/>
                        <a:t>2.  The journey seems futile to Doug because every time he climbs, he</a:t>
                      </a:r>
                      <a:r>
                        <a:rPr lang="en-US" baseline="0" dirty="0" smtClean="0"/>
                        <a:t> goes back down again.</a:t>
                      </a:r>
                    </a:p>
                    <a:p>
                      <a:r>
                        <a:rPr lang="en-US" baseline="0" dirty="0" smtClean="0"/>
                        <a:t>3.  Doug has made it to the narrow ledge before.</a:t>
                      </a:r>
                      <a:endParaRPr lang="en-US" dirty="0"/>
                    </a:p>
                  </a:txBody>
                  <a:tcPr/>
                </a:tc>
                <a:tc>
                  <a:txBody>
                    <a:bodyPr/>
                    <a:lstStyle/>
                    <a:p>
                      <a:r>
                        <a:rPr lang="en-US" dirty="0" smtClean="0"/>
                        <a:t>People who have done something before, even</a:t>
                      </a:r>
                      <a:r>
                        <a:rPr lang="en-US" baseline="0" dirty="0" smtClean="0"/>
                        <a:t> if it was difficult, know that they can do it again.</a:t>
                      </a:r>
                      <a:endParaRPr lang="en-US" dirty="0"/>
                    </a:p>
                  </a:txBody>
                  <a:tcPr/>
                </a:tc>
              </a:tr>
            </a:tbl>
          </a:graphicData>
        </a:graphic>
      </p:graphicFrame>
      <p:sp>
        <p:nvSpPr>
          <p:cNvPr id="4" name="Text Placeholder 3"/>
          <p:cNvSpPr>
            <a:spLocks noGrp="1"/>
          </p:cNvSpPr>
          <p:nvPr>
            <p:ph type="body" sz="half" idx="2"/>
          </p:nvPr>
        </p:nvSpPr>
        <p:spPr/>
        <p:txBody>
          <a:bodyPr/>
          <a:lstStyle/>
          <a:p>
            <a:pPr marL="342900" indent="-342900">
              <a:buAutoNum type="arabicPeriod"/>
            </a:pPr>
            <a:r>
              <a:rPr lang="en-US" dirty="0" smtClean="0"/>
              <a:t>Think about the selection details.</a:t>
            </a:r>
          </a:p>
          <a:p>
            <a:pPr marL="342900" indent="-342900">
              <a:buAutoNum type="arabicPeriod"/>
            </a:pPr>
            <a:r>
              <a:rPr lang="en-US" dirty="0" smtClean="0"/>
              <a:t>Combine that with your personal knowledge</a:t>
            </a:r>
          </a:p>
          <a:p>
            <a:pPr marL="342900" indent="-342900">
              <a:buAutoNum type="arabicPeriod"/>
            </a:pPr>
            <a:r>
              <a:rPr lang="en-US" dirty="0" smtClean="0"/>
              <a:t>Think about what might happen next.</a:t>
            </a:r>
          </a:p>
        </p:txBody>
      </p:sp>
      <p:sp>
        <p:nvSpPr>
          <p:cNvPr id="6" name="TextBox 5"/>
          <p:cNvSpPr txBox="1"/>
          <p:nvPr/>
        </p:nvSpPr>
        <p:spPr>
          <a:xfrm>
            <a:off x="4112273" y="360490"/>
            <a:ext cx="4290304" cy="646331"/>
          </a:xfrm>
          <a:prstGeom prst="rect">
            <a:avLst/>
          </a:prstGeom>
          <a:noFill/>
        </p:spPr>
        <p:txBody>
          <a:bodyPr wrap="square" rtlCol="0">
            <a:spAutoFit/>
          </a:bodyPr>
          <a:lstStyle/>
          <a:p>
            <a:r>
              <a:rPr lang="en-US" u="sng" dirty="0" smtClean="0"/>
              <a:t>Practice</a:t>
            </a:r>
            <a:r>
              <a:rPr lang="en-US" dirty="0" smtClean="0"/>
              <a:t>: Read the first 2 paragraphs on page 187.   </a:t>
            </a:r>
            <a:endParaRPr lang="en-US" u="sng" dirty="0"/>
          </a:p>
        </p:txBody>
      </p:sp>
      <p:sp>
        <p:nvSpPr>
          <p:cNvPr id="7" name="TextBox 6"/>
          <p:cNvSpPr txBox="1"/>
          <p:nvPr/>
        </p:nvSpPr>
        <p:spPr>
          <a:xfrm>
            <a:off x="4104442" y="5452323"/>
            <a:ext cx="4631049" cy="646331"/>
          </a:xfrm>
          <a:prstGeom prst="rect">
            <a:avLst/>
          </a:prstGeom>
          <a:noFill/>
        </p:spPr>
        <p:txBody>
          <a:bodyPr wrap="square" rtlCol="0">
            <a:spAutoFit/>
          </a:bodyPr>
          <a:lstStyle/>
          <a:p>
            <a:r>
              <a:rPr lang="en-US" u="sng" dirty="0" smtClean="0"/>
              <a:t>Prediction</a:t>
            </a:r>
            <a:r>
              <a:rPr lang="en-US" dirty="0" smtClean="0"/>
              <a:t>: Doug will at least make it back to the ledge that frightens him.</a:t>
            </a:r>
            <a:endParaRPr lang="en-US" u="sng"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We will make predictions about what characters will do</a:t>
            </a:r>
            <a:endParaRPr lang="en-US" sz="3600" dirty="0"/>
          </a:p>
        </p:txBody>
      </p:sp>
      <p:sp>
        <p:nvSpPr>
          <p:cNvPr id="3" name="Content Placeholder 2"/>
          <p:cNvSpPr>
            <a:spLocks noGrp="1"/>
          </p:cNvSpPr>
          <p:nvPr>
            <p:ph sz="half" idx="1"/>
          </p:nvPr>
        </p:nvSpPr>
        <p:spPr/>
        <p:txBody>
          <a:bodyPr/>
          <a:lstStyle/>
          <a:p>
            <a:r>
              <a:rPr lang="en-US" u="sng" dirty="0" smtClean="0"/>
              <a:t>Closure</a:t>
            </a:r>
            <a:r>
              <a:rPr lang="en-US" dirty="0" smtClean="0"/>
              <a:t>:</a:t>
            </a:r>
          </a:p>
          <a:p>
            <a:r>
              <a:rPr lang="en-US" dirty="0" smtClean="0"/>
              <a:t>What is a prediction?</a:t>
            </a:r>
          </a:p>
          <a:p>
            <a:r>
              <a:rPr lang="en-US" dirty="0" smtClean="0"/>
              <a:t>What 2 things do we use to make a prediction?</a:t>
            </a:r>
          </a:p>
          <a:p>
            <a:endParaRPr lang="en-US" dirty="0"/>
          </a:p>
        </p:txBody>
      </p:sp>
      <p:sp>
        <p:nvSpPr>
          <p:cNvPr id="4" name="Content Placeholder 3"/>
          <p:cNvSpPr>
            <a:spLocks noGrp="1"/>
          </p:cNvSpPr>
          <p:nvPr>
            <p:ph sz="half" idx="2"/>
          </p:nvPr>
        </p:nvSpPr>
        <p:spPr/>
        <p:txBody>
          <a:bodyPr/>
          <a:lstStyle/>
          <a:p>
            <a:r>
              <a:rPr lang="en-US" u="sng" dirty="0" smtClean="0"/>
              <a:t>Guided Practice</a:t>
            </a:r>
            <a:r>
              <a:rPr lang="en-US" dirty="0" smtClean="0"/>
              <a:t>:</a:t>
            </a:r>
          </a:p>
          <a:p>
            <a:r>
              <a:rPr lang="en-US" dirty="0" smtClean="0"/>
              <a:t>As we read we will continue filling in the chart on practice book page 99.</a:t>
            </a:r>
          </a:p>
          <a:p>
            <a:r>
              <a:rPr lang="en-US" u="sng" dirty="0" smtClean="0"/>
              <a:t>Independent Practice</a:t>
            </a:r>
          </a:p>
          <a:p>
            <a:pPr lvl="1"/>
            <a:r>
              <a:rPr lang="en-US" dirty="0" smtClean="0"/>
              <a:t>Later in the week we will complete practice book pages 101-102</a:t>
            </a:r>
          </a:p>
          <a:p>
            <a:pPr lvl="1">
              <a:buNone/>
            </a:pPr>
            <a:endParaRPr lang="en-US" dirty="0" smtClean="0"/>
          </a:p>
        </p:txBody>
      </p:sp>
      <p:sp>
        <p:nvSpPr>
          <p:cNvPr id="5" name="TextBox 4"/>
          <p:cNvSpPr txBox="1"/>
          <p:nvPr/>
        </p:nvSpPr>
        <p:spPr>
          <a:xfrm>
            <a:off x="5297054" y="6288759"/>
            <a:ext cx="3500392" cy="369332"/>
          </a:xfrm>
          <a:prstGeom prst="rect">
            <a:avLst/>
          </a:prstGeom>
          <a:noFill/>
        </p:spPr>
        <p:txBody>
          <a:bodyPr wrap="square" rtlCol="0">
            <a:spAutoFit/>
          </a:bodyPr>
          <a:lstStyle/>
          <a:p>
            <a:r>
              <a:rPr lang="en-US" dirty="0" smtClean="0">
                <a:hlinkClick r:id="rId2" action="ppaction://hlinksldjump"/>
              </a:rPr>
              <a:t>Back to Day 1 Schedule</a:t>
            </a: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lide(fromBottom)">
                                      <p:cBhvr>
                                        <p:cTn id="10" dur="500"/>
                                        <p:tgtEl>
                                          <p:spTgt spid="3">
                                            <p:txEl>
                                              <p:pRg st="1" end="1"/>
                                            </p:txEl>
                                          </p:spTgt>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slide(fromBottom)">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slide(fromBottom)">
                                      <p:cBhvr>
                                        <p:cTn id="18" dur="500"/>
                                        <p:tgtEl>
                                          <p:spTgt spid="4">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slide(fromBottom)">
                                      <p:cBhvr>
                                        <p:cTn id="23" dur="500"/>
                                        <p:tgtEl>
                                          <p:spTgt spid="4">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slide(fromBottom)">
                                      <p:cBhvr>
                                        <p:cTn id="28" dur="500"/>
                                        <p:tgtEl>
                                          <p:spTgt spid="4">
                                            <p:txEl>
                                              <p:pRg st="2" end="2"/>
                                            </p:txEl>
                                          </p:spTgt>
                                        </p:tgtEl>
                                      </p:cBhvr>
                                    </p:animEffect>
                                  </p:childTnLst>
                                </p:cTn>
                              </p:par>
                              <p:par>
                                <p:cTn id="29" presetID="12" presetClass="entr" presetSubtype="4" fill="hold" grpId="0" nodeType="with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Effect transition="in" filter="slide(fromBottom)">
                                      <p:cBhvr>
                                        <p:cTn id="31" dur="500"/>
                                        <p:tgtEl>
                                          <p:spTgt spid="4">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slide(fromBottom)">
                                      <p:cBhvr>
                                        <p:cTn id="3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u="sng" dirty="0" smtClean="0"/>
              <a:t>Making Inferences</a:t>
            </a:r>
            <a:br>
              <a:rPr lang="en-US" sz="3600" u="sng" dirty="0" smtClean="0"/>
            </a:br>
            <a:r>
              <a:rPr lang="en-US" sz="3600" dirty="0" smtClean="0"/>
              <a:t>We will make inferences about ideas not directly stated by the author.</a:t>
            </a:r>
            <a:endParaRPr lang="en-US" sz="3600" u="sng" dirty="0"/>
          </a:p>
        </p:txBody>
      </p:sp>
      <p:sp>
        <p:nvSpPr>
          <p:cNvPr id="3" name="Text Placeholder 2"/>
          <p:cNvSpPr>
            <a:spLocks noGrp="1"/>
          </p:cNvSpPr>
          <p:nvPr>
            <p:ph type="body" idx="1"/>
          </p:nvPr>
        </p:nvSpPr>
        <p:spPr/>
        <p:txBody>
          <a:bodyPr/>
          <a:lstStyle/>
          <a:p>
            <a:r>
              <a:rPr lang="en-US" dirty="0" smtClean="0"/>
              <a:t>Prior Knowledge</a:t>
            </a:r>
            <a:endParaRPr lang="en-US" dirty="0"/>
          </a:p>
        </p:txBody>
      </p:sp>
      <p:sp>
        <p:nvSpPr>
          <p:cNvPr id="4" name="Content Placeholder 3"/>
          <p:cNvSpPr>
            <a:spLocks noGrp="1"/>
          </p:cNvSpPr>
          <p:nvPr>
            <p:ph sz="half" idx="2"/>
          </p:nvPr>
        </p:nvSpPr>
        <p:spPr/>
        <p:txBody>
          <a:bodyPr/>
          <a:lstStyle/>
          <a:p>
            <a:r>
              <a:rPr lang="en-US" dirty="0" smtClean="0"/>
              <a:t>You see your friend frowning and sitting with her arms crossed, what might you guess about how she is feeling?</a:t>
            </a:r>
          </a:p>
          <a:p>
            <a:r>
              <a:rPr lang="en-US" dirty="0" smtClean="0"/>
              <a:t>You know that people frown or cross their arms when they are angry.  So you might guess that your friend is angry.</a:t>
            </a:r>
            <a:endParaRPr lang="en-US" dirty="0"/>
          </a:p>
        </p:txBody>
      </p:sp>
      <p:sp>
        <p:nvSpPr>
          <p:cNvPr id="5" name="Text Placeholder 4"/>
          <p:cNvSpPr>
            <a:spLocks noGrp="1"/>
          </p:cNvSpPr>
          <p:nvPr>
            <p:ph type="body" sz="quarter" idx="3"/>
          </p:nvPr>
        </p:nvSpPr>
        <p:spPr/>
        <p:txBody>
          <a:bodyPr/>
          <a:lstStyle/>
          <a:p>
            <a:r>
              <a:rPr lang="en-US" dirty="0" smtClean="0"/>
              <a:t>Concept</a:t>
            </a:r>
            <a:endParaRPr lang="en-US" dirty="0"/>
          </a:p>
        </p:txBody>
      </p:sp>
      <p:sp>
        <p:nvSpPr>
          <p:cNvPr id="6" name="Content Placeholder 5"/>
          <p:cNvSpPr>
            <a:spLocks noGrp="1"/>
          </p:cNvSpPr>
          <p:nvPr>
            <p:ph sz="quarter" idx="4"/>
          </p:nvPr>
        </p:nvSpPr>
        <p:spPr/>
        <p:txBody>
          <a:bodyPr/>
          <a:lstStyle/>
          <a:p>
            <a:r>
              <a:rPr lang="en-US" u="sng" dirty="0" smtClean="0"/>
              <a:t>Inference</a:t>
            </a:r>
            <a:r>
              <a:rPr lang="en-US" dirty="0" smtClean="0"/>
              <a:t>: an educated guess about ideas not directly stated by the author</a:t>
            </a:r>
          </a:p>
          <a:p>
            <a:pPr>
              <a:buNone/>
            </a:pPr>
            <a:r>
              <a:rPr lang="en-US" b="1" u="sng" dirty="0" smtClean="0"/>
              <a:t>Importance</a:t>
            </a:r>
            <a:r>
              <a:rPr lang="en-US" dirty="0" smtClean="0"/>
              <a:t>:</a:t>
            </a:r>
          </a:p>
          <a:p>
            <a:pPr>
              <a:buNone/>
            </a:pPr>
            <a:r>
              <a:rPr lang="en-US" dirty="0" smtClean="0"/>
              <a:t>This skill will help you better understand story events.</a:t>
            </a: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a:t>
            </a:r>
            <a:endParaRPr lang="en-US" dirty="0"/>
          </a:p>
        </p:txBody>
      </p:sp>
      <p:sp>
        <p:nvSpPr>
          <p:cNvPr id="3" name="Content Placeholder 2"/>
          <p:cNvSpPr>
            <a:spLocks noGrp="1"/>
          </p:cNvSpPr>
          <p:nvPr>
            <p:ph idx="1"/>
          </p:nvPr>
        </p:nvSpPr>
        <p:spPr/>
        <p:txBody>
          <a:bodyPr>
            <a:normAutofit fontScale="77500" lnSpcReduction="20000"/>
          </a:bodyPr>
          <a:lstStyle/>
          <a:p>
            <a:r>
              <a:rPr lang="en-US" u="sng" dirty="0" smtClean="0"/>
              <a:t>I do</a:t>
            </a:r>
            <a:r>
              <a:rPr lang="en-US" dirty="0" smtClean="0"/>
              <a:t>:</a:t>
            </a:r>
          </a:p>
          <a:p>
            <a:pPr>
              <a:buNone/>
            </a:pPr>
            <a:r>
              <a:rPr lang="en-US" dirty="0" smtClean="0"/>
              <a:t>In the past, many thousands of people went to the National Zoo each year to see </a:t>
            </a:r>
            <a:r>
              <a:rPr lang="en-US" dirty="0" err="1" smtClean="0"/>
              <a:t>Hsing-Hsing</a:t>
            </a:r>
            <a:r>
              <a:rPr lang="en-US" dirty="0" smtClean="0"/>
              <a:t>, the panda.  Sometimes, there were as many as 1,000 visitors in one hour!  Like all pandas, </a:t>
            </a:r>
            <a:r>
              <a:rPr lang="en-US" dirty="0" err="1" smtClean="0"/>
              <a:t>Hsing-Hsing</a:t>
            </a:r>
            <a:r>
              <a:rPr lang="en-US" dirty="0" smtClean="0"/>
              <a:t> spent most of his time sleeping.  Because pandas are so rare, most people think it is exciting to see even a sleeping panda!</a:t>
            </a:r>
          </a:p>
          <a:p>
            <a:pPr>
              <a:buNone/>
            </a:pPr>
            <a:r>
              <a:rPr lang="en-US" dirty="0" smtClean="0"/>
              <a:t>Do you think giant pandas are popular?</a:t>
            </a:r>
          </a:p>
          <a:p>
            <a:pPr>
              <a:buNone/>
            </a:pPr>
            <a:r>
              <a:rPr lang="en-US" dirty="0" smtClean="0"/>
              <a:t>Clues from text:</a:t>
            </a:r>
          </a:p>
          <a:p>
            <a:pPr>
              <a:buNone/>
            </a:pPr>
            <a:r>
              <a:rPr lang="en-US" dirty="0" smtClean="0"/>
              <a:t>Personal experience:</a:t>
            </a:r>
          </a:p>
          <a:p>
            <a:pPr>
              <a:buNone/>
            </a:pPr>
            <a:r>
              <a:rPr lang="en-US" dirty="0" smtClean="0"/>
              <a:t>Inference:</a:t>
            </a:r>
          </a:p>
        </p:txBody>
      </p:sp>
      <p:sp>
        <p:nvSpPr>
          <p:cNvPr id="4" name="Text Placeholder 3"/>
          <p:cNvSpPr>
            <a:spLocks noGrp="1"/>
          </p:cNvSpPr>
          <p:nvPr>
            <p:ph type="body" sz="half" idx="2"/>
          </p:nvPr>
        </p:nvSpPr>
        <p:spPr/>
        <p:txBody>
          <a:bodyPr/>
          <a:lstStyle/>
          <a:p>
            <a:pPr marL="342900" indent="-342900">
              <a:buAutoNum type="arabicPeriod"/>
            </a:pPr>
            <a:r>
              <a:rPr lang="en-US" dirty="0" smtClean="0"/>
              <a:t>Think about the information given to you by the author.</a:t>
            </a:r>
          </a:p>
          <a:p>
            <a:pPr marL="342900" indent="-342900">
              <a:buAutoNum type="arabicPeriod"/>
            </a:pPr>
            <a:r>
              <a:rPr lang="en-US" dirty="0" smtClean="0"/>
              <a:t>Think about your own personal experiences.</a:t>
            </a:r>
          </a:p>
          <a:p>
            <a:pPr marL="342900" indent="-342900">
              <a:buAutoNum type="arabicPeriod"/>
            </a:pPr>
            <a:r>
              <a:rPr lang="en-US" dirty="0" smtClean="0"/>
              <a:t>Combine the two to make an inference.</a:t>
            </a: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anim calcmode="lin" valueType="num">
                                      <p:cBhvr>
                                        <p:cTn id="4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Capital">
  <a:themeElements>
    <a:clrScheme name="Capital">
      <a:dk1>
        <a:srgbClr val="FFFFFF"/>
      </a:dk1>
      <a:lt1>
        <a:srgbClr val="000000"/>
      </a:lt1>
      <a:dk2>
        <a:srgbClr val="7C8F97"/>
      </a:dk2>
      <a:lt2>
        <a:srgbClr val="D1D0C8"/>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majorFont>
      <a:minorFont>
        <a:latin typeface="Calisto MT"/>
        <a:ea typeface=""/>
        <a:cs typeface=""/>
        <a:font script="Jpan" typeface="ＭＳ 明朝"/>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501</TotalTime>
  <Words>2203</Words>
  <Application>Microsoft Macintosh PowerPoint</Application>
  <PresentationFormat>On-screen Show (4:3)</PresentationFormat>
  <Paragraphs>290</Paragraphs>
  <Slides>32</Slides>
  <Notes>0</Notes>
  <HiddenSlides>0</HiddenSlides>
  <MMClips>0</MMClips>
  <ScaleCrop>false</ScaleCrop>
  <HeadingPairs>
    <vt:vector size="4" baseType="variant">
      <vt:variant>
        <vt:lpstr>Design Template</vt:lpstr>
      </vt:variant>
      <vt:variant>
        <vt:i4>1</vt:i4>
      </vt:variant>
      <vt:variant>
        <vt:lpstr>Slide Titles</vt:lpstr>
      </vt:variant>
      <vt:variant>
        <vt:i4>32</vt:i4>
      </vt:variant>
    </vt:vector>
  </HeadingPairs>
  <TitlesOfParts>
    <vt:vector size="33" baseType="lpstr">
      <vt:lpstr>Capital</vt:lpstr>
      <vt:lpstr>The Fear Place</vt:lpstr>
      <vt:lpstr>Day 1 Schedule</vt:lpstr>
      <vt:lpstr>Vocabulary We will define vocabulary words</vt:lpstr>
      <vt:lpstr>We will fill in vocabulary words where they best fit the context.</vt:lpstr>
      <vt:lpstr>Predicting Outcomes: We will make predictions about what characters will do</vt:lpstr>
      <vt:lpstr>We will make predictions about what characters will do</vt:lpstr>
      <vt:lpstr>We will make predictions about what characters will do</vt:lpstr>
      <vt:lpstr>Making Inferences We will make inferences about ideas not directly stated by the author.</vt:lpstr>
      <vt:lpstr>Skill</vt:lpstr>
      <vt:lpstr>Skill</vt:lpstr>
      <vt:lpstr>Skill</vt:lpstr>
      <vt:lpstr>Closure</vt:lpstr>
      <vt:lpstr>Daily Language Practice We will proofread and correct sentence with spelling and grammar errors</vt:lpstr>
      <vt:lpstr>Day 2 Schedule</vt:lpstr>
      <vt:lpstr>Suffixes –ward and –ous We will identify the meaning of words with the suffixes –ward and -ous</vt:lpstr>
      <vt:lpstr>Skill</vt:lpstr>
      <vt:lpstr>Closure</vt:lpstr>
      <vt:lpstr>Daily Language Practice We will proofread and correct sentences with spelling and grammar errors</vt:lpstr>
      <vt:lpstr>Day 3 Schedule</vt:lpstr>
      <vt:lpstr>Daily Language Practice We will proofread and correct sentences with spelling and grammar errors</vt:lpstr>
      <vt:lpstr>Day 4 Schedule</vt:lpstr>
      <vt:lpstr>Skimming and Scanning We will skim and scan to find information in a nonfiction text.</vt:lpstr>
      <vt:lpstr>Skimming and scanning</vt:lpstr>
      <vt:lpstr>Practice</vt:lpstr>
      <vt:lpstr>Closure</vt:lpstr>
      <vt:lpstr>Homophones We will use context clues to figure out which homophone is being used in a sentence.</vt:lpstr>
      <vt:lpstr>Skill</vt:lpstr>
      <vt:lpstr>We do:</vt:lpstr>
      <vt:lpstr>You do:</vt:lpstr>
      <vt:lpstr>Closure</vt:lpstr>
      <vt:lpstr>Daily Language Practice We will proofread and correct sentences with spelling and grammar errors.</vt:lpstr>
      <vt:lpstr>Day 5 Schedule</vt:lpstr>
    </vt:vector>
  </TitlesOfParts>
  <Company>Madera Unified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Fear Place</dc:title>
  <dc:creator>Megan Kitt</dc:creator>
  <cp:lastModifiedBy>Megan Kitt</cp:lastModifiedBy>
  <cp:revision>2</cp:revision>
  <dcterms:created xsi:type="dcterms:W3CDTF">2010-09-17T22:07:43Z</dcterms:created>
  <dcterms:modified xsi:type="dcterms:W3CDTF">2010-09-18T05:45:05Z</dcterms:modified>
</cp:coreProperties>
</file>