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0982-7CCB-2F4B-9796-0AFE69FF37F2}" type="datetimeFigureOut">
              <a:rPr lang="en-US" smtClean="0"/>
              <a:t>8/29/10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43B96-F028-5B4B-AC9F-E681E0044D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slide" Target="slide13.xml"/><Relationship Id="rId5" Type="http://schemas.openxmlformats.org/officeDocument/2006/relationships/slide" Target="slide23.xml"/><Relationship Id="rId6" Type="http://schemas.openxmlformats.org/officeDocument/2006/relationships/slide" Target="slide30.xml"/><Relationship Id="rId7" Type="http://schemas.openxmlformats.org/officeDocument/2006/relationships/slide" Target="slide36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4" Type="http://schemas.openxmlformats.org/officeDocument/2006/relationships/slide" Target="slide19.xml"/><Relationship Id="rId5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8.xml"/><Relationship Id="rId5" Type="http://schemas.openxmlformats.org/officeDocument/2006/relationships/slide" Target="slide9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4" Type="http://schemas.openxmlformats.org/officeDocument/2006/relationships/slide" Target="slide26.xml"/><Relationship Id="rId5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4" Type="http://schemas.openxmlformats.org/officeDocument/2006/relationships/slide" Target="slide33.xml"/><Relationship Id="rId5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volcano-erup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2"/>
            <a:ext cx="9144000" cy="68596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155496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Capitals"/>
                <a:cs typeface="Capitals"/>
              </a:rPr>
              <a:t>Volcanoes</a:t>
            </a:r>
          </a:p>
          <a:p>
            <a:endParaRPr lang="en-US" sz="2400" u="sng" dirty="0" smtClean="0">
              <a:solidFill>
                <a:srgbClr val="0000FF"/>
              </a:solidFill>
              <a:latin typeface="Capitals"/>
              <a:cs typeface="Capitals"/>
            </a:endParaRPr>
          </a:p>
          <a:p>
            <a:r>
              <a:rPr lang="en-US" sz="2400" u="sng" dirty="0" smtClean="0">
                <a:solidFill>
                  <a:schemeClr val="bg1"/>
                </a:solidFill>
                <a:latin typeface="Capitals"/>
                <a:cs typeface="Capitals"/>
              </a:rPr>
              <a:t>Author</a:t>
            </a:r>
            <a:r>
              <a:rPr lang="en-US" sz="2400" dirty="0" smtClean="0">
                <a:solidFill>
                  <a:schemeClr val="bg1"/>
                </a:solidFill>
                <a:latin typeface="Capitals"/>
                <a:cs typeface="Capitals"/>
              </a:rPr>
              <a:t>: </a:t>
            </a:r>
            <a:r>
              <a:rPr lang="en-US" sz="2400" dirty="0" err="1" smtClean="0">
                <a:solidFill>
                  <a:schemeClr val="bg1"/>
                </a:solidFill>
                <a:latin typeface="Capitals"/>
                <a:cs typeface="Capitals"/>
              </a:rPr>
              <a:t>Seyour</a:t>
            </a:r>
            <a:r>
              <a:rPr lang="en-US" sz="2400" dirty="0" smtClean="0">
                <a:solidFill>
                  <a:schemeClr val="bg1"/>
                </a:solidFill>
                <a:latin typeface="Capitals"/>
                <a:cs typeface="Capitals"/>
              </a:rPr>
              <a:t> Simon</a:t>
            </a:r>
          </a:p>
          <a:p>
            <a:r>
              <a:rPr lang="en-US" sz="2400" u="sng" dirty="0" smtClean="0">
                <a:solidFill>
                  <a:schemeClr val="bg1"/>
                </a:solidFill>
                <a:latin typeface="Capitals"/>
                <a:cs typeface="Capitals"/>
              </a:rPr>
              <a:t>Genre</a:t>
            </a:r>
            <a:r>
              <a:rPr lang="en-US" sz="2400" dirty="0" smtClean="0">
                <a:solidFill>
                  <a:schemeClr val="bg1"/>
                </a:solidFill>
                <a:latin typeface="Capitals"/>
                <a:cs typeface="Capitals"/>
              </a:rPr>
              <a:t>: Nonfiction</a:t>
            </a:r>
          </a:p>
          <a:p>
            <a:endParaRPr lang="en-US" sz="2400" u="sng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endParaRPr lang="en-US" sz="2400" u="sng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pitals"/>
                <a:cs typeface="Capitals"/>
                <a:hlinkClick r:id="rId3" action="ppaction://hlinksldjump"/>
              </a:rPr>
              <a:t>Day 1</a:t>
            </a:r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pitals"/>
                <a:cs typeface="Capitals"/>
                <a:hlinkClick r:id="rId4" action="ppaction://hlinksldjump"/>
              </a:rPr>
              <a:t>Day 2</a:t>
            </a:r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pitals"/>
                <a:cs typeface="Capitals"/>
                <a:hlinkClick r:id="rId5" action="ppaction://hlinksldjump"/>
              </a:rPr>
              <a:t>Day 3</a:t>
            </a:r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pitals"/>
                <a:cs typeface="Capitals"/>
                <a:hlinkClick r:id="rId6" action="ppaction://hlinksldjump"/>
              </a:rPr>
              <a:t>Day 4</a:t>
            </a:r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endParaRPr lang="en-US" sz="2000" dirty="0" smtClean="0">
              <a:solidFill>
                <a:schemeClr val="bg1"/>
              </a:solidFill>
              <a:latin typeface="Capitals"/>
              <a:cs typeface="Capitals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pitals"/>
                <a:cs typeface="Capitals"/>
                <a:hlinkClick r:id="rId7" action="ppaction://hlinksldjump"/>
              </a:rPr>
              <a:t>Day 5</a:t>
            </a:r>
            <a:endParaRPr lang="en-US" sz="2000" dirty="0">
              <a:solidFill>
                <a:schemeClr val="bg1"/>
              </a:solidFill>
              <a:latin typeface="Capitals"/>
              <a:cs typeface="Capital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Singular and Plural Nouns</a:t>
            </a:r>
            <a:br>
              <a:rPr lang="en-US" dirty="0" smtClean="0"/>
            </a:br>
            <a:r>
              <a:rPr lang="en-US" sz="3111" dirty="0" smtClean="0"/>
              <a:t>We will determine the plural forms of nouns with regular and irregular plurals.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4153" cy="4525963"/>
          </a:xfrm>
        </p:spPr>
        <p:txBody>
          <a:bodyPr/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To form the plural of most nouns, add –</a:t>
            </a:r>
            <a:r>
              <a:rPr lang="en-US" dirty="0" err="1" smtClean="0"/>
              <a:t>s</a:t>
            </a:r>
            <a:r>
              <a:rPr lang="en-US" dirty="0" smtClean="0"/>
              <a:t> or –</a:t>
            </a:r>
            <a:r>
              <a:rPr lang="en-US" dirty="0" err="1" smtClean="0"/>
              <a:t>es</a:t>
            </a:r>
            <a:endParaRPr lang="en-US" dirty="0" smtClean="0"/>
          </a:p>
          <a:p>
            <a:pPr lvl="1"/>
            <a:r>
              <a:rPr lang="en-US" dirty="0" smtClean="0"/>
              <a:t>To form the plural of a noun ending with</a:t>
            </a:r>
            <a:r>
              <a:rPr lang="en-US" i="1" dirty="0" smtClean="0"/>
              <a:t> </a:t>
            </a:r>
            <a:r>
              <a:rPr lang="en-US" i="1" dirty="0" err="1" smtClean="0"/>
              <a:t>x</a:t>
            </a:r>
            <a:r>
              <a:rPr lang="en-US" i="1" dirty="0" smtClean="0"/>
              <a:t>, </a:t>
            </a:r>
            <a:r>
              <a:rPr lang="en-US" i="1" dirty="0" err="1" smtClean="0"/>
              <a:t>s</a:t>
            </a:r>
            <a:r>
              <a:rPr lang="en-US" i="1" dirty="0" smtClean="0"/>
              <a:t>, </a:t>
            </a:r>
            <a:r>
              <a:rPr lang="en-US" i="1" dirty="0" err="1" smtClean="0"/>
              <a:t>ch</a:t>
            </a:r>
            <a:r>
              <a:rPr lang="en-US" i="1" dirty="0" smtClean="0"/>
              <a:t>, </a:t>
            </a:r>
            <a:r>
              <a:rPr lang="en-US" i="1" dirty="0" err="1" smtClean="0"/>
              <a:t>sh</a:t>
            </a:r>
            <a:r>
              <a:rPr lang="en-US" i="1" dirty="0" smtClean="0"/>
              <a:t>, </a:t>
            </a:r>
            <a:r>
              <a:rPr lang="en-US" dirty="0" smtClean="0"/>
              <a:t>or</a:t>
            </a:r>
            <a:r>
              <a:rPr lang="en-US" i="1" dirty="0" smtClean="0"/>
              <a:t> </a:t>
            </a:r>
            <a:r>
              <a:rPr lang="en-US" i="1" dirty="0" err="1" smtClean="0"/>
              <a:t>ss</a:t>
            </a:r>
            <a:r>
              <a:rPr lang="en-US" dirty="0" smtClean="0"/>
              <a:t>, add –</a:t>
            </a:r>
            <a:r>
              <a:rPr lang="en-US" dirty="0" err="1" smtClean="0"/>
              <a:t>es</a:t>
            </a:r>
            <a:endParaRPr lang="en-US" dirty="0" smtClean="0"/>
          </a:p>
          <a:p>
            <a:pPr lvl="1"/>
            <a:r>
              <a:rPr lang="en-US" dirty="0" smtClean="0"/>
              <a:t>To form the plural of a noun ending with a consonant + </a:t>
            </a:r>
            <a:r>
              <a:rPr lang="en-US" dirty="0" err="1" smtClean="0"/>
              <a:t>y</a:t>
            </a:r>
            <a:r>
              <a:rPr lang="en-US" dirty="0" smtClean="0"/>
              <a:t>, change the </a:t>
            </a:r>
            <a:r>
              <a:rPr lang="en-US" i="1" dirty="0" err="1" smtClean="0"/>
              <a:t>y</a:t>
            </a:r>
            <a:r>
              <a:rPr lang="en-US" dirty="0" smtClean="0"/>
              <a:t> to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and add –</a:t>
            </a:r>
            <a:r>
              <a:rPr lang="en-US" dirty="0" err="1" smtClean="0"/>
              <a:t>es</a:t>
            </a:r>
            <a:endParaRPr lang="en-US" dirty="0" smtClean="0"/>
          </a:p>
          <a:p>
            <a:pPr lvl="1"/>
            <a:r>
              <a:rPr lang="en-US" dirty="0" smtClean="0"/>
              <a:t> To form the plural of a noun ending in a </a:t>
            </a:r>
          </a:p>
          <a:p>
            <a:pPr lvl="1">
              <a:buNone/>
            </a:pPr>
            <a:r>
              <a:rPr lang="en-US" dirty="0"/>
              <a:t>v</a:t>
            </a:r>
            <a:r>
              <a:rPr lang="en-US" dirty="0" smtClean="0"/>
              <a:t>owel + </a:t>
            </a:r>
            <a:r>
              <a:rPr lang="en-US" dirty="0" err="1" smtClean="0"/>
              <a:t>y</a:t>
            </a:r>
            <a:r>
              <a:rPr lang="en-US" dirty="0" smtClean="0"/>
              <a:t>, add -</a:t>
            </a:r>
            <a:r>
              <a:rPr lang="en-US" dirty="0" err="1" smtClean="0"/>
              <a:t>s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Singular and Plural Nouns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778" dirty="0" smtClean="0"/>
              <a:t>We will determine the plural forms of nouns with regular and irregular plurals.</a:t>
            </a:r>
            <a:endParaRPr lang="en-US" sz="1778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 do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orest</a:t>
            </a:r>
          </a:p>
          <a:p>
            <a:pPr lvl="1"/>
            <a:r>
              <a:rPr lang="en-US" dirty="0" smtClean="0"/>
              <a:t>valley</a:t>
            </a:r>
          </a:p>
          <a:p>
            <a:r>
              <a:rPr lang="en-US" u="sng" dirty="0" smtClean="0"/>
              <a:t>We do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irch</a:t>
            </a:r>
          </a:p>
          <a:p>
            <a:pPr lvl="1"/>
            <a:r>
              <a:rPr lang="en-US" dirty="0" smtClean="0"/>
              <a:t>stream</a:t>
            </a:r>
          </a:p>
          <a:p>
            <a:r>
              <a:rPr lang="en-US" u="sng" dirty="0" smtClean="0"/>
              <a:t>You do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iker</a:t>
            </a:r>
          </a:p>
          <a:p>
            <a:pPr lvl="1"/>
            <a:r>
              <a:rPr lang="en-US" dirty="0" smtClean="0"/>
              <a:t>sketch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46" u="sng" dirty="0" smtClean="0"/>
              <a:t>Skill</a:t>
            </a:r>
            <a:r>
              <a:rPr lang="en-US" sz="1946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To form the plural of most nouns, add –</a:t>
            </a:r>
            <a:r>
              <a:rPr lang="en-US" sz="2000" dirty="0" err="1" smtClean="0"/>
              <a:t>s</a:t>
            </a:r>
            <a:r>
              <a:rPr lang="en-US" sz="2000" dirty="0" smtClean="0"/>
              <a:t> or –</a:t>
            </a:r>
            <a:r>
              <a:rPr lang="en-US" sz="2000" dirty="0" err="1" smtClean="0"/>
              <a:t>es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To form the plural of a noun ending with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x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s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ch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sh</a:t>
            </a:r>
            <a:r>
              <a:rPr lang="en-US" sz="2000" i="1" dirty="0" smtClean="0"/>
              <a:t>, </a:t>
            </a:r>
            <a:r>
              <a:rPr lang="en-US" sz="2000" dirty="0" smtClean="0"/>
              <a:t>or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ss</a:t>
            </a:r>
            <a:r>
              <a:rPr lang="en-US" sz="2000" dirty="0" smtClean="0"/>
              <a:t>, add –</a:t>
            </a:r>
            <a:r>
              <a:rPr lang="en-US" sz="2000" dirty="0" err="1" smtClean="0"/>
              <a:t>es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To form the plural of a noun ending with a consonant + </a:t>
            </a:r>
            <a:r>
              <a:rPr lang="en-US" sz="2000" dirty="0" err="1" smtClean="0"/>
              <a:t>y</a:t>
            </a:r>
            <a:r>
              <a:rPr lang="en-US" sz="2000" dirty="0" smtClean="0"/>
              <a:t>, change the </a:t>
            </a:r>
            <a:r>
              <a:rPr lang="en-US" sz="2000" i="1" dirty="0" err="1" smtClean="0"/>
              <a:t>y</a:t>
            </a:r>
            <a:r>
              <a:rPr lang="en-US" sz="2000" dirty="0" smtClean="0"/>
              <a:t> to </a:t>
            </a:r>
            <a:r>
              <a:rPr lang="en-US" sz="2000" i="1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dirty="0" smtClean="0"/>
              <a:t>and add –</a:t>
            </a:r>
            <a:r>
              <a:rPr lang="en-US" sz="2000" dirty="0" err="1" smtClean="0"/>
              <a:t>es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 To form the plural of a noun ending in a vowel + </a:t>
            </a:r>
            <a:r>
              <a:rPr lang="en-US" sz="2000" dirty="0" err="1" smtClean="0"/>
              <a:t>y</a:t>
            </a:r>
            <a:r>
              <a:rPr lang="en-US" sz="2000" dirty="0" smtClean="0"/>
              <a:t>, add -</a:t>
            </a:r>
            <a:r>
              <a:rPr lang="en-US" sz="2000" dirty="0" err="1" smtClean="0"/>
              <a:t>s</a:t>
            </a:r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Singular and Plural Nouns</a:t>
            </a:r>
            <a:br>
              <a:rPr lang="en-US" dirty="0" smtClean="0"/>
            </a:br>
            <a:r>
              <a:rPr lang="en-US" sz="3111" dirty="0" smtClean="0"/>
              <a:t>We will determine the plural forms of nouns with regular and irregular plurals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Closure</a:t>
            </a:r>
            <a:r>
              <a:rPr lang="en-US" dirty="0" smtClean="0"/>
              <a:t>:</a:t>
            </a:r>
            <a:endParaRPr lang="en-US" u="sng" dirty="0" smtClean="0"/>
          </a:p>
          <a:p>
            <a:pPr lvl="1"/>
            <a:r>
              <a:rPr lang="en-US" dirty="0" smtClean="0"/>
              <a:t>What are nouns? Plural nouns?</a:t>
            </a:r>
          </a:p>
          <a:p>
            <a:pPr lvl="1"/>
            <a:r>
              <a:rPr lang="en-US" dirty="0" smtClean="0"/>
              <a:t>If a noun ends in </a:t>
            </a:r>
            <a:r>
              <a:rPr lang="en-US" i="1" dirty="0" err="1" smtClean="0"/>
              <a:t>ch</a:t>
            </a:r>
            <a:r>
              <a:rPr lang="en-US" dirty="0" smtClean="0"/>
              <a:t> what ending should be added?</a:t>
            </a:r>
          </a:p>
          <a:p>
            <a:pPr lvl="1"/>
            <a:r>
              <a:rPr lang="en-US" dirty="0" smtClean="0"/>
              <a:t>Change the following into plural nouns: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ern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oss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ear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lackberry</a:t>
            </a:r>
          </a:p>
          <a:p>
            <a:pPr lvl="2"/>
            <a:r>
              <a:rPr lang="en-US" dirty="0" err="1" smtClean="0"/>
              <a:t>bluejay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25011" y="6459144"/>
            <a:ext cx="266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Segment 2 (91-99)</a:t>
            </a:r>
          </a:p>
          <a:p>
            <a:pPr lvl="1"/>
            <a:r>
              <a:rPr lang="en-US" dirty="0" smtClean="0"/>
              <a:t>Categorize and Classify</a:t>
            </a:r>
          </a:p>
          <a:p>
            <a:pPr lvl="2"/>
            <a:r>
              <a:rPr lang="en-US" dirty="0" smtClean="0"/>
              <a:t>Finish practice book pg. 39</a:t>
            </a:r>
          </a:p>
          <a:p>
            <a:pPr lvl="1"/>
            <a:r>
              <a:rPr lang="en-US" dirty="0" smtClean="0"/>
              <a:t>Comprehension questions (pg. 100)</a:t>
            </a:r>
          </a:p>
          <a:p>
            <a:pPr lvl="2"/>
            <a:r>
              <a:rPr lang="en-US" dirty="0" smtClean="0"/>
              <a:t>Practice book pg. 40</a:t>
            </a:r>
          </a:p>
          <a:p>
            <a:pPr lvl="1"/>
            <a:r>
              <a:rPr lang="en-US" dirty="0" smtClean="0"/>
              <a:t>Vocabulary</a:t>
            </a:r>
          </a:p>
          <a:p>
            <a:pPr lvl="2"/>
            <a:r>
              <a:rPr lang="en-US" dirty="0" smtClean="0"/>
              <a:t>Practice book pg. 38 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Word roots </a:t>
            </a:r>
            <a:r>
              <a:rPr lang="en-US" i="1" dirty="0" err="1" smtClean="0">
                <a:hlinkClick r:id="rId2" action="ppaction://hlinksldjump"/>
              </a:rPr>
              <a:t>struct</a:t>
            </a:r>
            <a:r>
              <a:rPr lang="en-US" dirty="0" smtClean="0">
                <a:hlinkClick r:id="rId2" action="ppaction://hlinksldjump"/>
              </a:rPr>
              <a:t> and </a:t>
            </a:r>
            <a:r>
              <a:rPr lang="en-US" i="1" dirty="0" err="1" smtClean="0">
                <a:hlinkClick r:id="rId2" action="ppaction://hlinksldjump"/>
              </a:rPr>
              <a:t>rupt</a:t>
            </a:r>
            <a:endParaRPr lang="en-US" i="1" dirty="0" smtClean="0"/>
          </a:p>
          <a:p>
            <a:pPr lvl="2"/>
            <a:r>
              <a:rPr lang="en-US" dirty="0" smtClean="0"/>
              <a:t>Practice book pg. 43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44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48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Writing (105m)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095704" y="6335228"/>
            <a:ext cx="359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Volcanoes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 Roots </a:t>
            </a:r>
            <a:r>
              <a:rPr lang="en-US" i="1" dirty="0" err="1" smtClean="0"/>
              <a:t>struct</a:t>
            </a:r>
            <a:r>
              <a:rPr lang="en-US" dirty="0" smtClean="0"/>
              <a:t> and </a:t>
            </a:r>
            <a:r>
              <a:rPr lang="en-US" i="1" dirty="0" err="1" smtClean="0"/>
              <a:t>rupt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800" dirty="0" smtClean="0"/>
              <a:t>We will use context clues to determine which </a:t>
            </a:r>
            <a:r>
              <a:rPr lang="en-US" sz="2800" i="1" dirty="0" err="1" smtClean="0"/>
              <a:t>struct</a:t>
            </a:r>
            <a:r>
              <a:rPr lang="en-US" sz="2800" dirty="0" smtClean="0"/>
              <a:t> or </a:t>
            </a:r>
            <a:r>
              <a:rPr lang="en-US" sz="2800" i="1" dirty="0" err="1" smtClean="0"/>
              <a:t>rupt</a:t>
            </a:r>
            <a:r>
              <a:rPr lang="en-US" sz="2800" i="1" dirty="0" smtClean="0"/>
              <a:t> </a:t>
            </a:r>
            <a:r>
              <a:rPr lang="en-US" sz="2800" dirty="0" smtClean="0"/>
              <a:t>word best completes each sentence.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Prior knowledge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does the word </a:t>
            </a:r>
            <a:r>
              <a:rPr lang="en-US" u="sng" dirty="0" smtClean="0"/>
              <a:t>eruption</a:t>
            </a:r>
            <a:r>
              <a:rPr lang="en-US" dirty="0" smtClean="0"/>
              <a:t> mean?</a:t>
            </a:r>
          </a:p>
          <a:p>
            <a:pPr lvl="1"/>
            <a:r>
              <a:rPr lang="en-US" dirty="0" smtClean="0"/>
              <a:t>It contains the Latin word root </a:t>
            </a:r>
            <a:r>
              <a:rPr lang="en-US" i="1" dirty="0" err="1" smtClean="0"/>
              <a:t>rupt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u="sng" dirty="0" smtClean="0"/>
              <a:t>Concept</a:t>
            </a:r>
            <a:r>
              <a:rPr lang="en-US" dirty="0" smtClean="0"/>
              <a:t>:</a:t>
            </a:r>
          </a:p>
          <a:p>
            <a:pPr lvl="1"/>
            <a:r>
              <a:rPr lang="en-US" u="sng" dirty="0" err="1"/>
              <a:t>r</a:t>
            </a:r>
            <a:r>
              <a:rPr lang="en-US" u="sng" dirty="0" err="1" smtClean="0"/>
              <a:t>upt</a:t>
            </a:r>
            <a:r>
              <a:rPr lang="en-US" dirty="0" smtClean="0"/>
              <a:t>: to break</a:t>
            </a:r>
          </a:p>
          <a:p>
            <a:pPr lvl="1"/>
            <a:r>
              <a:rPr lang="en-US" u="sng" dirty="0" err="1"/>
              <a:t>s</a:t>
            </a:r>
            <a:r>
              <a:rPr lang="en-US" u="sng" dirty="0" err="1" smtClean="0"/>
              <a:t>truct</a:t>
            </a:r>
            <a:r>
              <a:rPr lang="en-US" dirty="0" smtClean="0"/>
              <a:t>: to build</a:t>
            </a:r>
            <a:endParaRPr lang="en-US" u="sng" dirty="0" smtClean="0"/>
          </a:p>
          <a:p>
            <a:r>
              <a:rPr lang="en-US" u="sng" dirty="0" smtClean="0"/>
              <a:t>Example</a:t>
            </a:r>
            <a:r>
              <a:rPr lang="en-US" dirty="0" smtClean="0"/>
              <a:t>:	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eruption</a:t>
            </a:r>
            <a:r>
              <a:rPr lang="en-US" dirty="0" smtClean="0"/>
              <a:t> of Mount St. Helens was the most </a:t>
            </a:r>
            <a:r>
              <a:rPr lang="en-US" u="sng" dirty="0" smtClean="0"/>
              <a:t>destructive</a:t>
            </a:r>
            <a:r>
              <a:rPr lang="en-US" dirty="0" smtClean="0"/>
              <a:t> in the history of the United States.</a:t>
            </a:r>
          </a:p>
          <a:p>
            <a:r>
              <a:rPr lang="en-US" u="sng" dirty="0" smtClean="0"/>
              <a:t>Importance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Recognizing word roots can help you figure out the meaning of words that contain them.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 Roots </a:t>
            </a:r>
            <a:r>
              <a:rPr lang="en-US" i="1" dirty="0" err="1" smtClean="0"/>
              <a:t>struct</a:t>
            </a:r>
            <a:r>
              <a:rPr lang="en-US" dirty="0" smtClean="0"/>
              <a:t> and </a:t>
            </a:r>
            <a:r>
              <a:rPr lang="en-US" i="1" dirty="0" err="1" smtClean="0"/>
              <a:t>rupt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3111" dirty="0" smtClean="0"/>
              <a:t>We will use context clues to determine which </a:t>
            </a:r>
            <a:r>
              <a:rPr lang="en-US" sz="3111" i="1" dirty="0" err="1" smtClean="0"/>
              <a:t>struct</a:t>
            </a:r>
            <a:r>
              <a:rPr lang="en-US" sz="3111" dirty="0" smtClean="0"/>
              <a:t> or </a:t>
            </a:r>
            <a:r>
              <a:rPr lang="en-US" sz="3111" i="1" dirty="0" err="1" smtClean="0"/>
              <a:t>rupt</a:t>
            </a:r>
            <a:r>
              <a:rPr lang="en-US" sz="3111" i="1" dirty="0" smtClean="0"/>
              <a:t> </a:t>
            </a:r>
            <a:r>
              <a:rPr lang="en-US" sz="3111" dirty="0" smtClean="0"/>
              <a:t>word best completes each sentence.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Highlight the word root</a:t>
            </a:r>
          </a:p>
          <a:p>
            <a:pPr lvl="1"/>
            <a:r>
              <a:rPr lang="en-US" dirty="0" smtClean="0"/>
              <a:t>Look at the prefix and suffix</a:t>
            </a:r>
          </a:p>
          <a:p>
            <a:pPr lvl="2"/>
            <a:r>
              <a:rPr lang="en-US" dirty="0" smtClean="0"/>
              <a:t>What do they mean?</a:t>
            </a:r>
          </a:p>
          <a:p>
            <a:pPr lvl="1"/>
            <a:r>
              <a:rPr lang="en-US" dirty="0" smtClean="0"/>
              <a:t>Define the word</a:t>
            </a:r>
          </a:p>
          <a:p>
            <a:pPr lvl="2"/>
            <a:r>
              <a:rPr lang="en-US" dirty="0" smtClean="0"/>
              <a:t>Use context clues to help you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Word Roots </a:t>
            </a:r>
            <a:r>
              <a:rPr lang="en-US" i="1" u="sng" dirty="0" err="1" smtClean="0"/>
              <a:t>struct</a:t>
            </a:r>
            <a:r>
              <a:rPr lang="en-US" u="sng" dirty="0" smtClean="0"/>
              <a:t> and </a:t>
            </a:r>
            <a:r>
              <a:rPr lang="en-US" i="1" u="sng" dirty="0" err="1" smtClean="0"/>
              <a:t>rupt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1556" dirty="0" smtClean="0"/>
              <a:t>We will use context clues to determine which </a:t>
            </a:r>
            <a:r>
              <a:rPr lang="en-US" sz="1556" i="1" dirty="0" err="1" smtClean="0"/>
              <a:t>struct</a:t>
            </a:r>
            <a:r>
              <a:rPr lang="en-US" sz="1556" dirty="0" smtClean="0"/>
              <a:t> or </a:t>
            </a:r>
            <a:r>
              <a:rPr lang="en-US" sz="1556" i="1" dirty="0" err="1" smtClean="0"/>
              <a:t>rupt</a:t>
            </a:r>
            <a:r>
              <a:rPr lang="en-US" sz="1556" i="1" dirty="0" smtClean="0"/>
              <a:t> </a:t>
            </a:r>
            <a:r>
              <a:rPr lang="en-US" sz="1556" dirty="0" smtClean="0"/>
              <a:t>word best completes each sentence.</a:t>
            </a:r>
            <a:endParaRPr lang="en-US" sz="1556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The damaged railway lines had to be </a:t>
            </a:r>
            <a:r>
              <a:rPr lang="en-US" u="sng" dirty="0" smtClean="0"/>
              <a:t>reconstructed</a:t>
            </a:r>
            <a:r>
              <a:rPr lang="en-US" dirty="0" smtClean="0"/>
              <a:t> after the blast.</a:t>
            </a:r>
          </a:p>
          <a:p>
            <a:r>
              <a:rPr lang="en-US" u="sng" dirty="0" smtClean="0"/>
              <a:t>We do</a:t>
            </a:r>
          </a:p>
          <a:p>
            <a:pPr lvl="1"/>
            <a:r>
              <a:rPr lang="en-US" dirty="0" smtClean="0"/>
              <a:t>The emergency broadcast </a:t>
            </a:r>
            <a:r>
              <a:rPr lang="en-US" u="sng" dirty="0" smtClean="0"/>
              <a:t>interrupted</a:t>
            </a:r>
            <a:r>
              <a:rPr lang="en-US" dirty="0" smtClean="0"/>
              <a:t> the regular programming.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 smtClean="0"/>
              <a:t>The earthquake </a:t>
            </a:r>
            <a:r>
              <a:rPr lang="en-US" u="sng" dirty="0" smtClean="0"/>
              <a:t>ruptured</a:t>
            </a:r>
            <a:r>
              <a:rPr lang="en-US" dirty="0" smtClean="0"/>
              <a:t> the earth’s surface.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u="sng" dirty="0" smtClean="0"/>
              <a:t>Skill</a:t>
            </a:r>
            <a:r>
              <a:rPr lang="en-US" sz="2000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Highlight the word root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Look at the prefix and suffix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What do they mean?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Define the word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/>
              <a:t>Use context clues to help you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Word Roots </a:t>
            </a:r>
            <a:r>
              <a:rPr lang="en-US" i="1" u="sng" dirty="0" err="1" smtClean="0"/>
              <a:t>struct</a:t>
            </a:r>
            <a:r>
              <a:rPr lang="en-US" u="sng" dirty="0" smtClean="0"/>
              <a:t> and </a:t>
            </a:r>
            <a:r>
              <a:rPr lang="en-US" i="1" u="sng" dirty="0" err="1" smtClean="0"/>
              <a:t>rupt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3111" dirty="0" smtClean="0"/>
              <a:t>We will use context clues to determine which </a:t>
            </a:r>
            <a:r>
              <a:rPr lang="en-US" sz="3111" i="1" dirty="0" err="1" smtClean="0"/>
              <a:t>struct</a:t>
            </a:r>
            <a:r>
              <a:rPr lang="en-US" sz="3111" dirty="0" smtClean="0"/>
              <a:t> or </a:t>
            </a:r>
            <a:r>
              <a:rPr lang="en-US" sz="3111" i="1" dirty="0" err="1" smtClean="0"/>
              <a:t>rupt</a:t>
            </a:r>
            <a:r>
              <a:rPr lang="en-US" sz="3111" i="1" dirty="0" smtClean="0"/>
              <a:t> </a:t>
            </a:r>
            <a:r>
              <a:rPr lang="en-US" sz="3111" dirty="0" smtClean="0"/>
              <a:t>word best completes each sentence.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Closure</a:t>
            </a:r>
          </a:p>
          <a:p>
            <a:pPr lvl="1"/>
            <a:r>
              <a:rPr lang="en-US" dirty="0" smtClean="0"/>
              <a:t>What does </a:t>
            </a:r>
            <a:r>
              <a:rPr lang="en-US" i="1" dirty="0" err="1" smtClean="0"/>
              <a:t>rupt</a:t>
            </a:r>
            <a:r>
              <a:rPr lang="en-US" dirty="0" smtClean="0"/>
              <a:t> mean?</a:t>
            </a:r>
          </a:p>
          <a:p>
            <a:pPr lvl="1"/>
            <a:r>
              <a:rPr lang="en-US" dirty="0" smtClean="0"/>
              <a:t>What does </a:t>
            </a:r>
            <a:r>
              <a:rPr lang="en-US" i="1" dirty="0" err="1" smtClean="0"/>
              <a:t>struct</a:t>
            </a:r>
            <a:r>
              <a:rPr lang="en-US" dirty="0" smtClean="0"/>
              <a:t> mean?</a:t>
            </a:r>
          </a:p>
          <a:p>
            <a:pPr lvl="1"/>
            <a:r>
              <a:rPr lang="en-US" dirty="0" smtClean="0"/>
              <a:t>How do you determine the meaning of a word with one of these Latin roots?</a:t>
            </a:r>
          </a:p>
          <a:p>
            <a:pPr lvl="1"/>
            <a:r>
              <a:rPr lang="en-US" dirty="0" smtClean="0"/>
              <a:t>What do you think the word </a:t>
            </a:r>
            <a:r>
              <a:rPr lang="en-US" u="sng" dirty="0" smtClean="0"/>
              <a:t>deconstruct</a:t>
            </a:r>
            <a:r>
              <a:rPr lang="en-US" dirty="0" smtClean="0"/>
              <a:t> means?</a:t>
            </a:r>
          </a:p>
          <a:p>
            <a:pPr lvl="1"/>
            <a:r>
              <a:rPr lang="en-US" dirty="0" smtClean="0"/>
              <a:t>Independent practice (practice book pg. 43)</a:t>
            </a:r>
          </a:p>
          <a:p>
            <a:pPr lvl="2"/>
            <a:r>
              <a:rPr lang="en-US" dirty="0" smtClean="0"/>
              <a:t>Use the following words to complete the pg.</a:t>
            </a:r>
          </a:p>
          <a:p>
            <a:pPr lvl="3"/>
            <a:r>
              <a:rPr lang="en-US" dirty="0"/>
              <a:t>d</a:t>
            </a:r>
            <a:r>
              <a:rPr lang="en-US" dirty="0" smtClean="0"/>
              <a:t>estruction, disruptive, construct, eruption, interrupt, instructor, rupture,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51938" y="6412675"/>
            <a:ext cx="3234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Language Practice</a:t>
            </a:r>
            <a:br>
              <a:rPr lang="en-US" dirty="0" smtClean="0"/>
            </a:br>
            <a:r>
              <a:rPr lang="en-US" sz="3111" dirty="0" smtClean="0"/>
              <a:t>We will proofread and correct sentences with grammar and spelling errors.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eing sick puts me in a bad </a:t>
            </a:r>
            <a:r>
              <a:rPr lang="en-US" dirty="0" err="1" smtClean="0"/>
              <a:t>moud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Look at the </a:t>
            </a:r>
            <a:r>
              <a:rPr lang="en-US" dirty="0" err="1" smtClean="0"/>
              <a:t>loos</a:t>
            </a:r>
            <a:r>
              <a:rPr lang="en-US" dirty="0" smtClean="0"/>
              <a:t> </a:t>
            </a:r>
            <a:r>
              <a:rPr lang="en-US" dirty="0" err="1" smtClean="0"/>
              <a:t>peachs</a:t>
            </a:r>
            <a:r>
              <a:rPr lang="en-US" dirty="0" smtClean="0"/>
              <a:t> all over the road!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81565" y="6474634"/>
            <a:ext cx="3405235" cy="383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dirty="0" smtClean="0"/>
              <a:t>Informational Paragraph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We will use the characteristics of a good paragraph of information to write an informational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944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 smtClean="0"/>
              <a:t>Prior Knowledge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Tell your partner everything you know about your favorite sport.</a:t>
            </a:r>
          </a:p>
          <a:p>
            <a:pPr lvl="1"/>
            <a:r>
              <a:rPr lang="en-US" dirty="0" smtClean="0"/>
              <a:t>The written version of this is an </a:t>
            </a:r>
            <a:r>
              <a:rPr lang="en-US" u="sng" dirty="0" smtClean="0"/>
              <a:t>informational paragraph</a:t>
            </a:r>
            <a:r>
              <a:rPr lang="en-US" dirty="0" smtClean="0"/>
              <a:t>.</a:t>
            </a:r>
          </a:p>
          <a:p>
            <a:endParaRPr lang="en-US" u="sng" dirty="0" smtClean="0"/>
          </a:p>
          <a:p>
            <a:r>
              <a:rPr lang="en-US" u="sng" dirty="0" smtClean="0"/>
              <a:t>Concept</a:t>
            </a:r>
            <a:r>
              <a:rPr lang="en-US" dirty="0" smtClean="0"/>
              <a:t>:</a:t>
            </a:r>
          </a:p>
          <a:p>
            <a:pPr lvl="1"/>
            <a:r>
              <a:rPr lang="en-US" u="sng" dirty="0" smtClean="0"/>
              <a:t>Informational paragraph</a:t>
            </a:r>
            <a:r>
              <a:rPr lang="en-US" dirty="0" smtClean="0"/>
              <a:t>: writing which shares facts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Example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You have learned many facts about volcanoes and volcanic eruptions.  You will share this information in an </a:t>
            </a:r>
            <a:r>
              <a:rPr lang="en-US" u="sng" dirty="0" smtClean="0"/>
              <a:t>informational paragraph</a:t>
            </a:r>
            <a:r>
              <a:rPr lang="en-US" dirty="0" smtClean="0"/>
              <a:t>.</a:t>
            </a:r>
          </a:p>
          <a:p>
            <a:endParaRPr lang="en-US" u="sng" dirty="0" smtClean="0"/>
          </a:p>
          <a:p>
            <a:r>
              <a:rPr lang="en-US" u="sng" dirty="0" smtClean="0"/>
              <a:t>Importance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Many of your classes throughout the rest of your educational career will expect you to share information using this format.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Teacher Read Aloud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Categorize and Classify</a:t>
            </a:r>
            <a:endParaRPr lang="en-US" dirty="0" smtClean="0"/>
          </a:p>
          <a:p>
            <a:pPr lvl="1"/>
            <a:r>
              <a:rPr lang="en-US" dirty="0" smtClean="0"/>
              <a:t>Read Segment 1 (84-90)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Pretest (105g)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Singular and Plural Nouns (105k)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7054" y="6335228"/>
            <a:ext cx="3389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Volcanoes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dirty="0" smtClean="0"/>
              <a:t>Informational Paragraph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22" dirty="0" smtClean="0"/>
              <a:t>We will use the characteristics of a good paragraph of information to write an informational paragraph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Choose an interesting topic that you know something about.</a:t>
            </a:r>
          </a:p>
          <a:p>
            <a:pPr lvl="1"/>
            <a:r>
              <a:rPr lang="en-US" dirty="0" smtClean="0"/>
              <a:t>Write a topic sentence that tells what the whole paragraph is about (1</a:t>
            </a:r>
            <a:r>
              <a:rPr lang="en-US" baseline="30000" dirty="0" smtClean="0"/>
              <a:t>st</a:t>
            </a:r>
            <a:r>
              <a:rPr lang="en-US" dirty="0" smtClean="0"/>
              <a:t> sentence)</a:t>
            </a:r>
          </a:p>
          <a:p>
            <a:pPr lvl="1"/>
            <a:r>
              <a:rPr lang="en-US" dirty="0" smtClean="0"/>
              <a:t>Write 3 or 4 supporting sentences that give more information about the topic.</a:t>
            </a:r>
          </a:p>
          <a:p>
            <a:pPr lvl="1"/>
            <a:r>
              <a:rPr lang="en-US" dirty="0" smtClean="0"/>
              <a:t>Reread to make sure only </a:t>
            </a:r>
            <a:r>
              <a:rPr lang="en-US" u="sng" dirty="0" smtClean="0"/>
              <a:t>facts</a:t>
            </a:r>
            <a:r>
              <a:rPr lang="en-US" dirty="0" smtClean="0"/>
              <a:t> were included- no </a:t>
            </a:r>
            <a:r>
              <a:rPr lang="en-US" u="sng" dirty="0" smtClean="0"/>
              <a:t>opinions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Informational Paragraph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556" dirty="0"/>
              <a:t>We will use the characteristics of a good paragraph of information to write an informational paragraph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 Sentence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or 4 Supporting Sentences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1600" u="sng" dirty="0" smtClean="0"/>
              <a:t>Skill</a:t>
            </a:r>
            <a:r>
              <a:rPr lang="en-US" sz="1600" dirty="0" smtClean="0"/>
              <a:t>:</a:t>
            </a:r>
          </a:p>
          <a:p>
            <a:pPr lvl="1"/>
            <a:r>
              <a:rPr lang="en-US" sz="1600" dirty="0" smtClean="0"/>
              <a:t>Choose an interesting topic that you know something about.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Write a topic sentence that tells what the whole paragraph is about (1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sentence)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Write 3 or 4 supporting sentences that give more information about the topic.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Reread to make sure only </a:t>
            </a:r>
            <a:r>
              <a:rPr lang="en-US" sz="1600" u="sng" dirty="0" smtClean="0"/>
              <a:t>facts</a:t>
            </a:r>
            <a:r>
              <a:rPr lang="en-US" sz="1600" dirty="0" smtClean="0"/>
              <a:t> were included- no </a:t>
            </a:r>
            <a:r>
              <a:rPr lang="en-US" sz="1600" u="sng" dirty="0" smtClean="0"/>
              <a:t>opinions</a:t>
            </a:r>
            <a:r>
              <a:rPr lang="en-US" sz="1600" dirty="0" smtClean="0"/>
              <a:t>!</a:t>
            </a:r>
          </a:p>
          <a:p>
            <a:endParaRPr lang="en-US" sz="16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dirty="0" smtClean="0"/>
              <a:t>Informational Paragraph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22" dirty="0" smtClean="0"/>
              <a:t>We will use the characteristics of a good paragraph of information to write an informational paragraph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Closure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is an </a:t>
            </a:r>
            <a:r>
              <a:rPr lang="en-US" u="sng" dirty="0" smtClean="0"/>
              <a:t>informational paragraph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are the steps for writing an </a:t>
            </a:r>
            <a:r>
              <a:rPr lang="en-US" u="sng" dirty="0" smtClean="0"/>
              <a:t>informational paragraph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does an </a:t>
            </a:r>
            <a:r>
              <a:rPr lang="en-US" u="sng" dirty="0" smtClean="0"/>
              <a:t>informational paragraph </a:t>
            </a:r>
            <a:r>
              <a:rPr lang="en-US" dirty="0" smtClean="0"/>
              <a:t>include, facts or opinions?</a:t>
            </a:r>
          </a:p>
          <a:p>
            <a:r>
              <a:rPr lang="en-US" u="sng" dirty="0" smtClean="0"/>
              <a:t>Independent Practice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Use practice book pg. 51 to plan your paragraph.</a:t>
            </a:r>
          </a:p>
          <a:p>
            <a:pPr lvl="1"/>
            <a:r>
              <a:rPr lang="en-US" dirty="0" smtClean="0"/>
              <a:t>Write your own paragraph of information.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7196" y="6126163"/>
            <a:ext cx="2909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/>
              <a:t>Categorize and Classify</a:t>
            </a:r>
          </a:p>
          <a:p>
            <a:pPr lvl="2"/>
            <a:r>
              <a:rPr lang="en-US" dirty="0" smtClean="0"/>
              <a:t>Practice book pg. 41, 42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Spelling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More plural nouns (105L)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67427" y="6412675"/>
            <a:ext cx="266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Volcanoes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Spelling Practice</a:t>
            </a:r>
            <a:br>
              <a:rPr lang="en-US" sz="3200" dirty="0" smtClean="0"/>
            </a:br>
            <a:r>
              <a:rPr lang="en-US" sz="2800" dirty="0" smtClean="0"/>
              <a:t>We will identify exact words and tell why.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 can play the </a:t>
                      </a:r>
                      <a:r>
                        <a:rPr lang="en-US" u="sng" dirty="0" smtClean="0"/>
                        <a:t>flute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can play</a:t>
                      </a:r>
                      <a:r>
                        <a:rPr lang="en-US" baseline="0" dirty="0" smtClean="0"/>
                        <a:t> an </a:t>
                      </a:r>
                      <a:r>
                        <a:rPr lang="en-US" i="0" u="sng" baseline="0" dirty="0" smtClean="0"/>
                        <a:t>instrument.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like to </a:t>
                      </a:r>
                      <a:r>
                        <a:rPr lang="en-US" u="sng" dirty="0" smtClean="0"/>
                        <a:t>talk</a:t>
                      </a:r>
                      <a:r>
                        <a:rPr lang="en-US" u="none" baseline="0" dirty="0" smtClean="0"/>
                        <a:t> about their grades.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like to </a:t>
                      </a:r>
                      <a:r>
                        <a:rPr lang="en-US" u="sng" dirty="0" smtClean="0"/>
                        <a:t>boast</a:t>
                      </a:r>
                      <a:r>
                        <a:rPr lang="en-US" u="none" dirty="0" smtClean="0"/>
                        <a:t> about their grades.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 took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u="sng" baseline="0" dirty="0" smtClean="0"/>
                        <a:t>stroll</a:t>
                      </a:r>
                      <a:r>
                        <a:rPr lang="en-US" u="none" baseline="0" dirty="0" smtClean="0"/>
                        <a:t> through the park.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took a </a:t>
                      </a:r>
                      <a:r>
                        <a:rPr lang="en-US" u="sng" dirty="0" smtClean="0"/>
                        <a:t>walk</a:t>
                      </a:r>
                      <a:r>
                        <a:rPr lang="en-US" u="none" dirty="0" smtClean="0"/>
                        <a:t> through the park.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Rivers </a:t>
                      </a:r>
                      <a:r>
                        <a:rPr lang="en-US" u="sng" dirty="0" smtClean="0"/>
                        <a:t>flow</a:t>
                      </a:r>
                      <a:r>
                        <a:rPr lang="en-US" u="none" baseline="0" dirty="0" smtClean="0"/>
                        <a:t> to the ocean.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Rivers </a:t>
                      </a:r>
                      <a:r>
                        <a:rPr lang="en-US" u="sng" dirty="0" smtClean="0"/>
                        <a:t>go</a:t>
                      </a:r>
                      <a:r>
                        <a:rPr lang="en-US" u="none" dirty="0" smtClean="0"/>
                        <a:t> to the ocean.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0142" y="3624556"/>
            <a:ext cx="52147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Explain why you chose the sentences you chose.</a:t>
            </a:r>
          </a:p>
          <a:p>
            <a:endParaRPr lang="en-US" dirty="0" smtClean="0"/>
          </a:p>
          <a:p>
            <a:r>
              <a:rPr lang="en-US" dirty="0" smtClean="0"/>
              <a:t>Independent Practice: Practice book pg. 45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09523" y="6381696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Daily Language Practice</a:t>
            </a:r>
            <a:br>
              <a:rPr lang="en-US" sz="3200" dirty="0" smtClean="0"/>
            </a:br>
            <a:r>
              <a:rPr lang="en-US" sz="2800" dirty="0" smtClean="0"/>
              <a:t>We will proofread and correct sentences with grammar and spelling errors.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two </a:t>
            </a:r>
            <a:r>
              <a:rPr lang="en-US" dirty="0" err="1" smtClean="0"/>
              <a:t>thiefs</a:t>
            </a:r>
            <a:r>
              <a:rPr lang="en-US" dirty="0" smtClean="0"/>
              <a:t> </a:t>
            </a:r>
            <a:r>
              <a:rPr lang="en-US" dirty="0" err="1" smtClean="0"/>
              <a:t>stoal</a:t>
            </a:r>
            <a:r>
              <a:rPr lang="en-US" dirty="0" smtClean="0"/>
              <a:t> all the food in the kitchen.</a:t>
            </a:r>
          </a:p>
          <a:p>
            <a:endParaRPr lang="en-US" dirty="0" smtClean="0"/>
          </a:p>
          <a:p>
            <a:r>
              <a:rPr lang="en-US" dirty="0" smtClean="0"/>
              <a:t>When she fell, Pam got a </a:t>
            </a:r>
            <a:r>
              <a:rPr lang="en-US" dirty="0" err="1" smtClean="0"/>
              <a:t>bruse</a:t>
            </a:r>
            <a:r>
              <a:rPr lang="en-US" dirty="0" smtClean="0"/>
              <a:t> on her knee and lost two </a:t>
            </a:r>
            <a:r>
              <a:rPr lang="en-US" dirty="0" err="1" smtClean="0"/>
              <a:t>tooths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cruse was filled with relaxed mans and women.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3892" y="647463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More Plural Nouns</a:t>
            </a:r>
            <a:br>
              <a:rPr lang="en-US" sz="3200" dirty="0" smtClean="0"/>
            </a:br>
            <a:r>
              <a:rPr lang="en-US" sz="3111" dirty="0" smtClean="0"/>
              <a:t>We will determine the plural forms of nouns with regular and irregular plurals.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Prior Knowledge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Change the following singular nouns into plural nouns: cherry, fox, girl</a:t>
            </a:r>
          </a:p>
          <a:p>
            <a:r>
              <a:rPr lang="en-US" u="sng" dirty="0" smtClean="0"/>
              <a:t>Concept:</a:t>
            </a:r>
          </a:p>
          <a:p>
            <a:pPr lvl="1"/>
            <a:r>
              <a:rPr lang="en-US" u="sng" dirty="0" smtClean="0"/>
              <a:t>Noun</a:t>
            </a:r>
            <a:r>
              <a:rPr lang="en-US" dirty="0" smtClean="0"/>
              <a:t>: names a person, place, thing, or idea</a:t>
            </a:r>
          </a:p>
          <a:p>
            <a:pPr lvl="1"/>
            <a:r>
              <a:rPr lang="en-US" u="sng" dirty="0" smtClean="0"/>
              <a:t>Plural nouns</a:t>
            </a:r>
            <a:r>
              <a:rPr lang="en-US" dirty="0" smtClean="0"/>
              <a:t>: name groups of people, places, things, or ideas</a:t>
            </a:r>
          </a:p>
          <a:p>
            <a:r>
              <a:rPr lang="en-US" u="sng" dirty="0" smtClean="0"/>
              <a:t>Importance: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skill will help improve you writing and spelling skills.</a:t>
            </a:r>
          </a:p>
          <a:p>
            <a:pPr lvl="1">
              <a:buNone/>
            </a:pPr>
            <a:endParaRPr lang="en-US" u="sng" dirty="0" smtClean="0"/>
          </a:p>
          <a:p>
            <a:endParaRPr lang="en-US" dirty="0" smtClean="0"/>
          </a:p>
          <a:p>
            <a:endParaRPr lang="en-US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dirty="0" smtClean="0"/>
              <a:t>More Plural Nouns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dirty="0" smtClean="0"/>
              <a:t>We will determine the plural forms of nouns with regular and irregular plurals.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 some nouns that end in </a:t>
            </a:r>
            <a:r>
              <a:rPr lang="en-US" i="1" dirty="0" err="1" smtClean="0"/>
              <a:t>f</a:t>
            </a:r>
            <a:r>
              <a:rPr lang="en-US" dirty="0" smtClean="0"/>
              <a:t> or </a:t>
            </a:r>
            <a:r>
              <a:rPr lang="en-US" i="1" dirty="0" err="1" smtClean="0"/>
              <a:t>fe</a:t>
            </a:r>
            <a:r>
              <a:rPr lang="en-US" dirty="0" smtClean="0"/>
              <a:t>, the </a:t>
            </a:r>
            <a:r>
              <a:rPr lang="en-US" i="1" dirty="0" err="1" smtClean="0"/>
              <a:t>f</a:t>
            </a:r>
            <a:r>
              <a:rPr lang="en-US" dirty="0" smtClean="0"/>
              <a:t> changes to </a:t>
            </a:r>
            <a:r>
              <a:rPr lang="en-US" i="1" dirty="0" err="1" smtClean="0"/>
              <a:t>v</a:t>
            </a:r>
            <a:r>
              <a:rPr lang="en-US" dirty="0" smtClean="0"/>
              <a:t> before –</a:t>
            </a:r>
            <a:r>
              <a:rPr lang="en-US" dirty="0" err="1" smtClean="0"/>
              <a:t>s</a:t>
            </a:r>
            <a:r>
              <a:rPr lang="en-US" dirty="0" smtClean="0"/>
              <a:t> or –</a:t>
            </a:r>
            <a:r>
              <a:rPr lang="en-US" dirty="0" err="1" smtClean="0"/>
              <a:t>es</a:t>
            </a:r>
            <a:r>
              <a:rPr lang="en-US" dirty="0" smtClean="0"/>
              <a:t> is added.</a:t>
            </a:r>
          </a:p>
          <a:p>
            <a:pPr lvl="2"/>
            <a:r>
              <a:rPr lang="en-US" dirty="0" smtClean="0"/>
              <a:t>thief -- thieves </a:t>
            </a:r>
          </a:p>
          <a:p>
            <a:pPr lvl="1"/>
            <a:r>
              <a:rPr lang="en-US" dirty="0" smtClean="0"/>
              <a:t>In nouns that end in </a:t>
            </a:r>
            <a:r>
              <a:rPr lang="en-US" i="1" dirty="0" err="1" smtClean="0"/>
              <a:t>o</a:t>
            </a:r>
            <a:r>
              <a:rPr lang="en-US" dirty="0" smtClean="0"/>
              <a:t>, the plural may be formed by adding either –</a:t>
            </a:r>
            <a:r>
              <a:rPr lang="en-US" dirty="0" err="1" smtClean="0"/>
              <a:t>s</a:t>
            </a:r>
            <a:r>
              <a:rPr lang="en-US" dirty="0" smtClean="0"/>
              <a:t> or –</a:t>
            </a:r>
            <a:r>
              <a:rPr lang="en-US" dirty="0" err="1" smtClean="0"/>
              <a:t>es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omato -- tomatoes</a:t>
            </a:r>
          </a:p>
          <a:p>
            <a:pPr lvl="1"/>
            <a:r>
              <a:rPr lang="en-US" dirty="0" smtClean="0"/>
              <a:t>Some nouns have plural forms that do not end in –</a:t>
            </a:r>
            <a:r>
              <a:rPr lang="en-US" dirty="0" err="1" smtClean="0"/>
              <a:t>s</a:t>
            </a:r>
            <a:r>
              <a:rPr lang="en-US" dirty="0" smtClean="0"/>
              <a:t> or –</a:t>
            </a:r>
            <a:r>
              <a:rPr lang="en-US" dirty="0" err="1" smtClean="0"/>
              <a:t>es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hild -- children</a:t>
            </a:r>
          </a:p>
          <a:p>
            <a:pPr lvl="1"/>
            <a:r>
              <a:rPr lang="en-US" dirty="0" smtClean="0"/>
              <a:t>Some nouns have the same singular and plural form.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eer -- deer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More Plural Nouns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778" dirty="0" smtClean="0"/>
              <a:t>We will determine the plural forms of nouns with regular and irregular plurals.</a:t>
            </a:r>
            <a:endParaRPr lang="en-US" sz="1778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olcano</a:t>
            </a:r>
          </a:p>
          <a:p>
            <a:pPr lvl="1"/>
            <a:r>
              <a:rPr lang="en-US" dirty="0" smtClean="0"/>
              <a:t>plate</a:t>
            </a:r>
          </a:p>
          <a:p>
            <a:r>
              <a:rPr lang="en-US" u="sng" dirty="0" smtClean="0"/>
              <a:t>We do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alf</a:t>
            </a:r>
          </a:p>
          <a:p>
            <a:pPr lvl="1"/>
            <a:r>
              <a:rPr lang="en-US" dirty="0" smtClean="0"/>
              <a:t>island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erson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emento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ife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olf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u="sng" dirty="0" smtClean="0"/>
              <a:t>Skill</a:t>
            </a:r>
            <a:r>
              <a:rPr lang="en-US" sz="1600" dirty="0" smtClean="0"/>
              <a:t>:</a:t>
            </a:r>
          </a:p>
          <a:p>
            <a:pPr lvl="1"/>
            <a:r>
              <a:rPr lang="en-US" sz="1600" dirty="0" smtClean="0"/>
              <a:t>In some nouns that end in </a:t>
            </a:r>
            <a:r>
              <a:rPr lang="en-US" sz="1600" i="1" dirty="0" err="1" smtClean="0"/>
              <a:t>f</a:t>
            </a:r>
            <a:r>
              <a:rPr lang="en-US" sz="1600" dirty="0" smtClean="0"/>
              <a:t> or </a:t>
            </a:r>
            <a:r>
              <a:rPr lang="en-US" sz="1600" i="1" dirty="0" err="1" smtClean="0"/>
              <a:t>fe</a:t>
            </a:r>
            <a:r>
              <a:rPr lang="en-US" sz="1600" dirty="0" smtClean="0"/>
              <a:t>, the </a:t>
            </a:r>
            <a:r>
              <a:rPr lang="en-US" sz="1600" i="1" dirty="0" err="1" smtClean="0"/>
              <a:t>f</a:t>
            </a:r>
            <a:r>
              <a:rPr lang="en-US" sz="1600" dirty="0" smtClean="0"/>
              <a:t> changes to </a:t>
            </a:r>
            <a:r>
              <a:rPr lang="en-US" sz="1600" i="1" dirty="0" err="1" smtClean="0"/>
              <a:t>v</a:t>
            </a:r>
            <a:r>
              <a:rPr lang="en-US" sz="1600" dirty="0" smtClean="0"/>
              <a:t> before –</a:t>
            </a:r>
            <a:r>
              <a:rPr lang="en-US" sz="1600" dirty="0" err="1" smtClean="0"/>
              <a:t>s</a:t>
            </a:r>
            <a:r>
              <a:rPr lang="en-US" sz="1600" dirty="0" smtClean="0"/>
              <a:t> or –</a:t>
            </a:r>
            <a:r>
              <a:rPr lang="en-US" sz="1600" dirty="0" err="1" smtClean="0"/>
              <a:t>es</a:t>
            </a:r>
            <a:r>
              <a:rPr lang="en-US" sz="1600" dirty="0" smtClean="0"/>
              <a:t> is added.</a:t>
            </a:r>
          </a:p>
          <a:p>
            <a:pPr lvl="2"/>
            <a:r>
              <a:rPr lang="en-US" sz="1600" dirty="0" smtClean="0"/>
              <a:t>thief -- thieves 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In nouns that end in </a:t>
            </a:r>
            <a:r>
              <a:rPr lang="en-US" sz="1600" i="1" dirty="0" err="1" smtClean="0"/>
              <a:t>o</a:t>
            </a:r>
            <a:r>
              <a:rPr lang="en-US" sz="1600" dirty="0" smtClean="0"/>
              <a:t>, the plural may be formed by adding either –</a:t>
            </a:r>
            <a:r>
              <a:rPr lang="en-US" sz="1600" dirty="0" err="1" smtClean="0"/>
              <a:t>s</a:t>
            </a:r>
            <a:r>
              <a:rPr lang="en-US" sz="1600" dirty="0" smtClean="0"/>
              <a:t> or –</a:t>
            </a:r>
            <a:r>
              <a:rPr lang="en-US" sz="1600" dirty="0" err="1" smtClean="0"/>
              <a:t>es</a:t>
            </a:r>
            <a:r>
              <a:rPr lang="en-US" sz="1600" dirty="0" smtClean="0"/>
              <a:t>.</a:t>
            </a:r>
          </a:p>
          <a:p>
            <a:pPr lvl="2"/>
            <a:r>
              <a:rPr lang="en-US" sz="1600" dirty="0" smtClean="0"/>
              <a:t>tomato -- tomatoes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Some nouns have plural forms that do not end in –</a:t>
            </a:r>
            <a:r>
              <a:rPr lang="en-US" sz="1600" dirty="0" err="1" smtClean="0"/>
              <a:t>s</a:t>
            </a:r>
            <a:r>
              <a:rPr lang="en-US" sz="1600" dirty="0" smtClean="0"/>
              <a:t> or –</a:t>
            </a:r>
            <a:r>
              <a:rPr lang="en-US" sz="1600" dirty="0" err="1" smtClean="0"/>
              <a:t>es</a:t>
            </a:r>
            <a:r>
              <a:rPr lang="en-US" sz="1600" dirty="0" smtClean="0"/>
              <a:t>.</a:t>
            </a:r>
          </a:p>
          <a:p>
            <a:pPr lvl="2"/>
            <a:r>
              <a:rPr lang="en-US" sz="1600" dirty="0" smtClean="0"/>
              <a:t>child -- children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Some nouns have the same singular and plural form.</a:t>
            </a:r>
          </a:p>
          <a:p>
            <a:pPr lvl="2"/>
            <a:r>
              <a:rPr lang="en-US" sz="1600" dirty="0" smtClean="0"/>
              <a:t>deer -- deer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u="sng" dirty="0" smtClean="0"/>
              <a:t>More Plural Nouns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dirty="0" smtClean="0"/>
              <a:t>We will determine the plural forms of nouns with regular and irregular plurals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Closure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are plural nouns?</a:t>
            </a:r>
          </a:p>
          <a:p>
            <a:pPr lvl="1"/>
            <a:r>
              <a:rPr lang="en-US" dirty="0" smtClean="0"/>
              <a:t>What do you do to words that end in </a:t>
            </a:r>
            <a:r>
              <a:rPr lang="en-US" i="1" dirty="0" err="1" smtClean="0"/>
              <a:t>f</a:t>
            </a:r>
            <a:r>
              <a:rPr lang="en-US" dirty="0" smtClean="0"/>
              <a:t> or </a:t>
            </a:r>
            <a:r>
              <a:rPr lang="en-US" i="1" dirty="0" err="1" smtClean="0"/>
              <a:t>fe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are the plural forms of the following nouns:  moose, deer, bear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2915" y="6366207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Cinders</a:t>
            </a:r>
            <a:r>
              <a:rPr lang="en-US" dirty="0" smtClean="0"/>
              <a:t>: charred bits of rock; ashes</a:t>
            </a:r>
          </a:p>
          <a:p>
            <a:r>
              <a:rPr lang="en-US" u="sng" dirty="0" smtClean="0"/>
              <a:t>Crater: </a:t>
            </a:r>
            <a:r>
              <a:rPr lang="en-US" dirty="0" smtClean="0"/>
              <a:t>a bowl-shaped depression</a:t>
            </a:r>
          </a:p>
          <a:p>
            <a:r>
              <a:rPr lang="en-US" u="sng" dirty="0" smtClean="0"/>
              <a:t>Crust: </a:t>
            </a:r>
            <a:r>
              <a:rPr lang="en-US" dirty="0" smtClean="0"/>
              <a:t>the solid outer layer of earth</a:t>
            </a:r>
          </a:p>
          <a:p>
            <a:r>
              <a:rPr lang="en-US" u="sng" dirty="0" smtClean="0"/>
              <a:t>Eruption:</a:t>
            </a:r>
            <a:r>
              <a:rPr lang="en-US" dirty="0" smtClean="0"/>
              <a:t> a volcanic explosion or large flow of lava</a:t>
            </a:r>
          </a:p>
          <a:p>
            <a:r>
              <a:rPr lang="en-US" u="sng" dirty="0" smtClean="0"/>
              <a:t>Lava</a:t>
            </a:r>
            <a:r>
              <a:rPr lang="en-US" dirty="0" smtClean="0"/>
              <a:t>: hot melted rock that flows from a volcano</a:t>
            </a:r>
          </a:p>
          <a:p>
            <a:r>
              <a:rPr lang="en-US" u="sng" dirty="0" smtClean="0"/>
              <a:t>Magma</a:t>
            </a:r>
            <a:r>
              <a:rPr lang="en-US" dirty="0" smtClean="0"/>
              <a:t>: hot melted rock underneath the earth’s surface</a:t>
            </a:r>
          </a:p>
          <a:p>
            <a:r>
              <a:rPr lang="en-US" u="sng" dirty="0" smtClean="0"/>
              <a:t>Molten</a:t>
            </a:r>
            <a:r>
              <a:rPr lang="en-US" dirty="0" smtClean="0"/>
              <a:t>: made liquid by heat</a:t>
            </a:r>
          </a:p>
          <a:p>
            <a:r>
              <a:rPr lang="en-US" u="sng" dirty="0" smtClean="0"/>
              <a:t>Summit</a:t>
            </a:r>
            <a:r>
              <a:rPr lang="en-US" dirty="0" smtClean="0"/>
              <a:t>: the top of a mountain</a:t>
            </a:r>
            <a:endParaRPr lang="en-US" u="sng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Listen to story</a:t>
            </a:r>
          </a:p>
          <a:p>
            <a:pPr lvl="1"/>
            <a:r>
              <a:rPr lang="en-US" dirty="0" smtClean="0"/>
              <a:t>Folktale Link (102-105)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Using graphic aids (105c)</a:t>
            </a:r>
            <a:endParaRPr lang="en-US" dirty="0" smtClean="0"/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46</a:t>
            </a:r>
          </a:p>
          <a:p>
            <a:pPr lvl="1"/>
            <a:r>
              <a:rPr lang="en-US" dirty="0" smtClean="0"/>
              <a:t>Dictionary definitions (105i)</a:t>
            </a:r>
          </a:p>
          <a:p>
            <a:pPr lvl="2"/>
            <a:r>
              <a:rPr lang="en-US" dirty="0" smtClean="0"/>
              <a:t>Practice book pg. 47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49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Sentence Fragments (105n)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11192" y="6443654"/>
            <a:ext cx="266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Volcanoes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Graphic Aids (105c)</a:t>
            </a:r>
            <a:br>
              <a:rPr lang="en-US" sz="3200" dirty="0" smtClean="0"/>
            </a:br>
            <a:r>
              <a:rPr lang="en-US" sz="2800" dirty="0" smtClean="0"/>
              <a:t>We will use a table to find information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3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Volcano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Height in 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 of</a:t>
                      </a:r>
                      <a:r>
                        <a:rPr lang="en-US" baseline="0" dirty="0" smtClean="0"/>
                        <a:t> Last Eruption (as of 2000)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recorded eruptions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Akutan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Makushin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Okmok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Pavlof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Shishaldin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739639"/>
            <a:ext cx="681884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many times has </a:t>
            </a:r>
            <a:r>
              <a:rPr lang="en-US" dirty="0" err="1" smtClean="0"/>
              <a:t>Okmok</a:t>
            </a:r>
            <a:r>
              <a:rPr lang="en-US" dirty="0" smtClean="0"/>
              <a:t> erupted?</a:t>
            </a:r>
          </a:p>
          <a:p>
            <a:r>
              <a:rPr lang="en-US" dirty="0" smtClean="0"/>
              <a:t>Which volcano has erupted the most times?</a:t>
            </a:r>
          </a:p>
          <a:p>
            <a:r>
              <a:rPr lang="en-US" dirty="0" smtClean="0"/>
              <a:t>Which volcano has erupted the fewest times?</a:t>
            </a:r>
          </a:p>
          <a:p>
            <a:r>
              <a:rPr lang="en-US" dirty="0" smtClean="0"/>
              <a:t>Which volcano has had the second highest number of eruptions?</a:t>
            </a:r>
          </a:p>
          <a:p>
            <a:r>
              <a:rPr lang="en-US" dirty="0" smtClean="0"/>
              <a:t>Which volcano is the tallest?  Which is the shortest?</a:t>
            </a:r>
          </a:p>
          <a:p>
            <a:r>
              <a:rPr lang="en-US" dirty="0" smtClean="0"/>
              <a:t>Which one has erupted most recently?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79896" y="6309300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Daily Language Practice</a:t>
            </a:r>
            <a:br>
              <a:rPr lang="en-US" sz="3200" dirty="0" smtClean="0"/>
            </a:br>
            <a:r>
              <a:rPr lang="en-US" sz="2800" dirty="0" smtClean="0"/>
              <a:t>We will proofread and correct sentences with grammar and spelling errors.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My parents love to </a:t>
            </a:r>
            <a:r>
              <a:rPr lang="en-US" dirty="0" err="1" smtClean="0"/>
              <a:t>bost</a:t>
            </a:r>
            <a:r>
              <a:rPr lang="en-US" dirty="0" smtClean="0"/>
              <a:t> about their three </a:t>
            </a:r>
            <a:r>
              <a:rPr lang="en-US" dirty="0" err="1" smtClean="0"/>
              <a:t>childs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five </a:t>
            </a:r>
            <a:r>
              <a:rPr lang="en-US" dirty="0" err="1" smtClean="0"/>
              <a:t>womans</a:t>
            </a:r>
            <a:r>
              <a:rPr lang="en-US" dirty="0" smtClean="0"/>
              <a:t> took a </a:t>
            </a:r>
            <a:r>
              <a:rPr lang="en-US" dirty="0" err="1" smtClean="0"/>
              <a:t>stroal</a:t>
            </a:r>
            <a:r>
              <a:rPr lang="en-US" dirty="0" smtClean="0"/>
              <a:t> along the bank of the river.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23661" y="6412675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Sentence Fragments</a:t>
            </a:r>
            <a:br>
              <a:rPr lang="en-US" sz="3200" dirty="0" smtClean="0"/>
            </a:br>
            <a:r>
              <a:rPr lang="en-US" sz="2800" dirty="0" smtClean="0"/>
              <a:t>We will correct sentence fragments.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Concept</a:t>
            </a:r>
            <a:r>
              <a:rPr lang="en-US" dirty="0" smtClean="0"/>
              <a:t>:</a:t>
            </a:r>
          </a:p>
          <a:p>
            <a:pPr lvl="1"/>
            <a:r>
              <a:rPr lang="en-US" u="sng" dirty="0" smtClean="0"/>
              <a:t>Sentence fragment</a:t>
            </a:r>
            <a:r>
              <a:rPr lang="en-US" dirty="0" smtClean="0"/>
              <a:t>: a group of words which is missing a subject or a predicate</a:t>
            </a:r>
          </a:p>
          <a:p>
            <a:pPr lvl="1"/>
            <a:r>
              <a:rPr lang="en-US" u="sng" dirty="0" smtClean="0"/>
              <a:t>Subject</a:t>
            </a:r>
            <a:r>
              <a:rPr lang="en-US" dirty="0" smtClean="0"/>
              <a:t>: the “who” or “what” of the sentence</a:t>
            </a:r>
          </a:p>
          <a:p>
            <a:pPr lvl="1"/>
            <a:r>
              <a:rPr lang="en-US" u="sng" dirty="0" smtClean="0"/>
              <a:t>Predicate</a:t>
            </a:r>
            <a:r>
              <a:rPr lang="en-US" dirty="0" smtClean="0"/>
              <a:t>: the action in the sentence</a:t>
            </a:r>
            <a:endParaRPr lang="en-US" u="sng" dirty="0" smtClean="0"/>
          </a:p>
          <a:p>
            <a:r>
              <a:rPr lang="en-US" u="sng" dirty="0" smtClean="0"/>
              <a:t>Example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Went to the store.</a:t>
            </a:r>
          </a:p>
          <a:p>
            <a:pPr lvl="2"/>
            <a:r>
              <a:rPr lang="en-US" dirty="0" smtClean="0"/>
              <a:t>What is missing? </a:t>
            </a:r>
          </a:p>
          <a:p>
            <a:pPr lvl="1"/>
            <a:r>
              <a:rPr lang="en-US" dirty="0" smtClean="0"/>
              <a:t>The sad girl.</a:t>
            </a:r>
          </a:p>
          <a:p>
            <a:pPr lvl="2"/>
            <a:r>
              <a:rPr lang="en-US" dirty="0" smtClean="0"/>
              <a:t>What is missing?</a:t>
            </a:r>
          </a:p>
          <a:p>
            <a:r>
              <a:rPr lang="en-US" u="sng" dirty="0" smtClean="0"/>
              <a:t>Importance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This will help improve your writing skills.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Sentence Fragments</a:t>
            </a:r>
            <a:br>
              <a:rPr lang="en-US" sz="3200" dirty="0" smtClean="0"/>
            </a:br>
            <a:r>
              <a:rPr lang="en-US" sz="2800" dirty="0" smtClean="0"/>
              <a:t>We will correct sentence fragments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Read the sentence.</a:t>
            </a:r>
          </a:p>
          <a:p>
            <a:pPr lvl="1"/>
            <a:r>
              <a:rPr lang="en-US" dirty="0" smtClean="0"/>
              <a:t>Highlight the </a:t>
            </a:r>
            <a:r>
              <a:rPr lang="en-US" u="sng" dirty="0" smtClean="0"/>
              <a:t>subject</a:t>
            </a:r>
          </a:p>
          <a:p>
            <a:pPr lvl="2"/>
            <a:r>
              <a:rPr lang="en-US" dirty="0" smtClean="0"/>
              <a:t>If it is missing, add a “who” or “what”</a:t>
            </a:r>
          </a:p>
          <a:p>
            <a:pPr lvl="1"/>
            <a:r>
              <a:rPr lang="en-US" dirty="0" smtClean="0"/>
              <a:t>Circle the </a:t>
            </a:r>
            <a:r>
              <a:rPr lang="en-US" u="sng" dirty="0" smtClean="0"/>
              <a:t>predicate</a:t>
            </a:r>
          </a:p>
          <a:p>
            <a:pPr lvl="2"/>
            <a:r>
              <a:rPr lang="en-US" dirty="0" smtClean="0"/>
              <a:t>If it is missing, add an action</a:t>
            </a:r>
            <a:endParaRPr lang="en-US" dirty="0" smtClean="0"/>
          </a:p>
          <a:p>
            <a:r>
              <a:rPr lang="en-US" u="sng" dirty="0" smtClean="0"/>
              <a:t>Practice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Italy’s Mount Vesuvius.</a:t>
            </a:r>
          </a:p>
          <a:p>
            <a:pPr lvl="1"/>
            <a:r>
              <a:rPr lang="en-US" dirty="0" smtClean="0"/>
              <a:t>Swiftly buried the cities.</a:t>
            </a:r>
          </a:p>
          <a:p>
            <a:pPr lvl="1"/>
            <a:r>
              <a:rPr lang="en-US" dirty="0" smtClean="0"/>
              <a:t>People around the world.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Sentence fragments</a:t>
            </a:r>
            <a:br>
              <a:rPr lang="en-US" sz="3200" dirty="0" smtClean="0"/>
            </a:br>
            <a:r>
              <a:rPr lang="en-US" sz="2800" dirty="0" smtClean="0"/>
              <a:t>We will correct sentence fragments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Closure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is a </a:t>
            </a:r>
            <a:r>
              <a:rPr lang="en-US" u="sng" dirty="0" smtClean="0"/>
              <a:t>sentence fragment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is a </a:t>
            </a:r>
            <a:r>
              <a:rPr lang="en-US" u="sng" dirty="0" smtClean="0"/>
              <a:t>predicate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is a </a:t>
            </a:r>
            <a:r>
              <a:rPr lang="en-US" u="sng" dirty="0" smtClean="0"/>
              <a:t>subject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Correct the following sentence:	</a:t>
            </a:r>
          </a:p>
          <a:p>
            <a:pPr lvl="2"/>
            <a:r>
              <a:rPr lang="en-US" dirty="0" smtClean="0"/>
              <a:t>A Greyhound bus.</a:t>
            </a:r>
          </a:p>
          <a:p>
            <a:pPr lvl="3"/>
            <a:r>
              <a:rPr lang="en-US" dirty="0" smtClean="0"/>
              <a:t>What is missing?</a:t>
            </a:r>
          </a:p>
          <a:p>
            <a:pPr lvl="3"/>
            <a:r>
              <a:rPr lang="en-US" dirty="0" smtClean="0"/>
              <a:t>How can you fix it?</a:t>
            </a:r>
            <a:endParaRPr lang="en-US" dirty="0" smtClean="0"/>
          </a:p>
          <a:p>
            <a:r>
              <a:rPr lang="en-US" u="sng" dirty="0" smtClean="0"/>
              <a:t>Independent Practice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Practice book pg. 52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59760" y="639839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/>
              <a:t>Exact nouns</a:t>
            </a:r>
          </a:p>
          <a:p>
            <a:pPr lvl="2"/>
            <a:r>
              <a:rPr lang="en-US" dirty="0" smtClean="0"/>
              <a:t>Practice book pg. 50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50269" y="6459144"/>
            <a:ext cx="2661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Volcanoes Slide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Vocabulary Activity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will choose the word which best fits the context.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volcano can blast away the               , the very top of a mountain.</a:t>
            </a:r>
          </a:p>
          <a:p>
            <a:r>
              <a:rPr lang="en-US" dirty="0" smtClean="0"/>
              <a:t>In a volcanic              , magma flows upward through an opening inside the earth.</a:t>
            </a:r>
          </a:p>
          <a:p>
            <a:r>
              <a:rPr lang="en-US" dirty="0" smtClean="0"/>
              <a:t>Then          flows out of the opening in the earth. This hot liquid rock can flow slowly or quickly.</a:t>
            </a:r>
          </a:p>
          <a:p>
            <a:r>
              <a:rPr lang="en-US" dirty="0" smtClean="0"/>
              <a:t>When a volcano blows its top, a huge hole or           may be formed.</a:t>
            </a:r>
          </a:p>
          <a:p>
            <a:r>
              <a:rPr lang="en-US" dirty="0" smtClean="0"/>
              <a:t>Sometimes magma is forced upward toward the earth’s surface.  This          rock can melt the rock around it.</a:t>
            </a:r>
          </a:p>
          <a:p>
            <a:r>
              <a:rPr lang="en-US" dirty="0" smtClean="0"/>
              <a:t>The force will break through the earth’s           , or solid outer layer of earth.</a:t>
            </a:r>
          </a:p>
          <a:p>
            <a:r>
              <a:rPr lang="en-US" dirty="0" smtClean="0"/>
              <a:t>                is hot melted rock that lies deep under the earth’s surface.</a:t>
            </a:r>
          </a:p>
          <a:p>
            <a:r>
              <a:rPr lang="en-US" dirty="0" smtClean="0"/>
              <a:t>Volcanoes often produce              charred bits of rock and ash that can coat the ground.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Cinders</a:t>
            </a:r>
          </a:p>
          <a:p>
            <a:r>
              <a:rPr lang="en-US" sz="2800" dirty="0" smtClean="0"/>
              <a:t>Crater</a:t>
            </a:r>
          </a:p>
          <a:p>
            <a:r>
              <a:rPr lang="en-US" sz="2800" dirty="0" smtClean="0"/>
              <a:t>Crust</a:t>
            </a:r>
          </a:p>
          <a:p>
            <a:r>
              <a:rPr lang="en-US" sz="2800" dirty="0" smtClean="0"/>
              <a:t>Eruption</a:t>
            </a:r>
          </a:p>
          <a:p>
            <a:r>
              <a:rPr lang="en-US" sz="2800" dirty="0" smtClean="0"/>
              <a:t>Lava</a:t>
            </a:r>
          </a:p>
          <a:p>
            <a:r>
              <a:rPr lang="en-US" sz="2800" dirty="0" smtClean="0"/>
              <a:t>Magma</a:t>
            </a:r>
          </a:p>
          <a:p>
            <a:r>
              <a:rPr lang="en-US" sz="2800" dirty="0" smtClean="0"/>
              <a:t>Molten</a:t>
            </a:r>
          </a:p>
          <a:p>
            <a:r>
              <a:rPr lang="en-US" sz="2800" dirty="0" smtClean="0"/>
              <a:t>Summit</a:t>
            </a:r>
          </a:p>
          <a:p>
            <a:endParaRPr lang="en-US" sz="28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26042" y="526645"/>
            <a:ext cx="1084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67427" y="1068779"/>
            <a:ext cx="100675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00073" y="1858746"/>
            <a:ext cx="6660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16911" y="2896547"/>
            <a:ext cx="65051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82277" y="3454171"/>
            <a:ext cx="100452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16911" y="4244138"/>
            <a:ext cx="65051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27000" y="4739804"/>
            <a:ext cx="99126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76877" y="5421344"/>
            <a:ext cx="180992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67427" y="6428165"/>
            <a:ext cx="3676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Categorize and Classify</a:t>
            </a:r>
            <a:br>
              <a:rPr lang="en-US" dirty="0" smtClean="0"/>
            </a:br>
            <a:r>
              <a:rPr lang="en-US" sz="3556" dirty="0" smtClean="0"/>
              <a:t>We will categorize and classify information.</a:t>
            </a:r>
            <a:endParaRPr lang="en-US" sz="3556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 smtClean="0"/>
              <a:t>Concept</a:t>
            </a:r>
          </a:p>
          <a:p>
            <a:pPr lvl="1"/>
            <a:r>
              <a:rPr lang="en-US" u="sng" dirty="0" smtClean="0"/>
              <a:t>Category</a:t>
            </a:r>
            <a:r>
              <a:rPr lang="en-US" dirty="0" smtClean="0"/>
              <a:t>: a group of people, animals, things, or ideas that are alike.</a:t>
            </a:r>
          </a:p>
          <a:p>
            <a:pPr lvl="1"/>
            <a:r>
              <a:rPr lang="en-US" u="sng" dirty="0" smtClean="0"/>
              <a:t>Classify</a:t>
            </a:r>
            <a:r>
              <a:rPr lang="en-US" dirty="0" smtClean="0"/>
              <a:t>: to put similar items in groups according to their similarities</a:t>
            </a:r>
            <a:endParaRPr lang="en-US" u="sng" dirty="0" smtClean="0"/>
          </a:p>
          <a:p>
            <a:r>
              <a:rPr lang="en-US" u="sng" dirty="0" smtClean="0"/>
              <a:t>Example</a:t>
            </a:r>
          </a:p>
          <a:p>
            <a:endParaRPr lang="en-US" u="sng" dirty="0" smtClean="0"/>
          </a:p>
          <a:p>
            <a:endParaRPr lang="en-US" u="sng" dirty="0" smtClean="0"/>
          </a:p>
          <a:p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Importance</a:t>
            </a:r>
          </a:p>
          <a:p>
            <a:pPr lvl="1"/>
            <a:r>
              <a:rPr lang="en-US" dirty="0" smtClean="0"/>
              <a:t>Sorting information helps readers understand and remember what they read.  It also helps you understand what the categories have in common.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0877" y="3566501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84966">
                <a:tc>
                  <a:txBody>
                    <a:bodyPr/>
                    <a:lstStyle/>
                    <a:p>
                      <a:r>
                        <a:rPr lang="en-US" dirty="0" smtClean="0"/>
                        <a:t>Land animals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 animals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Categorize and Classify</a:t>
            </a:r>
            <a:br>
              <a:rPr lang="en-US" dirty="0" smtClean="0"/>
            </a:br>
            <a:r>
              <a:rPr lang="en-US" sz="3556" dirty="0" smtClean="0"/>
              <a:t>We will categorize and classify information</a:t>
            </a:r>
            <a:endParaRPr lang="en-US" sz="3556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</a:p>
          <a:p>
            <a:pPr lvl="1"/>
            <a:r>
              <a:rPr lang="en-US" dirty="0" smtClean="0"/>
              <a:t>Read the text</a:t>
            </a:r>
          </a:p>
          <a:p>
            <a:pPr lvl="1"/>
            <a:r>
              <a:rPr lang="en-US" dirty="0" smtClean="0"/>
              <a:t>Highlight information that could be part of a group (look at the headings)</a:t>
            </a:r>
          </a:p>
          <a:p>
            <a:pPr lvl="1"/>
            <a:r>
              <a:rPr lang="en-US" dirty="0" smtClean="0"/>
              <a:t>Create a table with </a:t>
            </a:r>
            <a:r>
              <a:rPr lang="en-US" u="sng" dirty="0" smtClean="0"/>
              <a:t>categories</a:t>
            </a:r>
          </a:p>
          <a:p>
            <a:pPr lvl="1"/>
            <a:r>
              <a:rPr lang="en-US" dirty="0" smtClean="0"/>
              <a:t>Record information in the correct column (</a:t>
            </a:r>
            <a:r>
              <a:rPr lang="en-US" u="sng" dirty="0" smtClean="0"/>
              <a:t>classify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u="sng" dirty="0" smtClean="0"/>
              <a:t>Categorize and Classify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will categorize and classify information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465513" y="5389563"/>
          <a:ext cx="567848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622"/>
                <a:gridCol w="1419622"/>
                <a:gridCol w="1419622"/>
                <a:gridCol w="1419622"/>
              </a:tblGrid>
              <a:tr h="2004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marL="914400" lvl="1" indent="-457200"/>
            <a:r>
              <a:rPr lang="en-US" sz="2400" u="sng" dirty="0" smtClean="0"/>
              <a:t>Skill</a:t>
            </a:r>
            <a:r>
              <a:rPr lang="en-US" sz="2400" dirty="0" smtClean="0"/>
              <a:t>:</a:t>
            </a:r>
            <a:endParaRPr lang="en-US" sz="2400" u="sng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Read the text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Highlight information that could be part of a group (look at the headings)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Create a table with </a:t>
            </a:r>
            <a:r>
              <a:rPr lang="en-US" sz="2400" u="sng" dirty="0" smtClean="0"/>
              <a:t>categories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Record information in the correct column (</a:t>
            </a:r>
            <a:r>
              <a:rPr lang="en-US" sz="2400" u="sng" dirty="0" smtClean="0"/>
              <a:t>classify</a:t>
            </a:r>
            <a:r>
              <a:rPr lang="en-US" sz="2400" dirty="0" smtClean="0"/>
              <a:t>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2248" y="273050"/>
            <a:ext cx="481166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Practice book pg. 39</a:t>
            </a:r>
          </a:p>
          <a:p>
            <a:pPr algn="ctr"/>
            <a:r>
              <a:rPr lang="en-US" sz="2400" b="1" dirty="0" smtClean="0"/>
              <a:t>How Volcanoes Form</a:t>
            </a:r>
          </a:p>
          <a:p>
            <a:r>
              <a:rPr lang="en-US" sz="2400" b="1" u="sng" dirty="0" smtClean="0"/>
              <a:t>										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Two Types of Volcanic Vents</a:t>
            </a:r>
          </a:p>
          <a:p>
            <a:r>
              <a:rPr lang="en-US" sz="2400" b="1" u="sng" dirty="0" smtClean="0"/>
              <a:t>				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					</a:t>
            </a:r>
          </a:p>
          <a:p>
            <a:r>
              <a:rPr lang="en-US" sz="2400" b="1" u="sng" dirty="0" smtClean="0"/>
              <a:t>				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					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Where Volcanoes Form</a:t>
            </a:r>
          </a:p>
          <a:p>
            <a:r>
              <a:rPr lang="en-US" sz="2400" b="1" u="sng" dirty="0" smtClean="0"/>
              <a:t>																				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Types of Volcanoes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98404" y="6428165"/>
            <a:ext cx="3645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Language Practice</a:t>
            </a:r>
            <a:br>
              <a:rPr lang="en-US" dirty="0" smtClean="0"/>
            </a:br>
            <a:r>
              <a:rPr lang="en-US" sz="2667" dirty="0" smtClean="0"/>
              <a:t>We will proofread and correct sentences with grammar and spelling errors.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boxs</a:t>
            </a:r>
            <a:r>
              <a:rPr lang="en-US" dirty="0" smtClean="0"/>
              <a:t> were </a:t>
            </a:r>
            <a:r>
              <a:rPr lang="en-US" dirty="0" err="1" smtClean="0"/>
              <a:t>thron</a:t>
            </a:r>
            <a:r>
              <a:rPr lang="en-US" dirty="0" smtClean="0"/>
              <a:t> out by mistake.</a:t>
            </a:r>
          </a:p>
          <a:p>
            <a:endParaRPr lang="en-US" dirty="0" smtClean="0"/>
          </a:p>
          <a:p>
            <a:r>
              <a:rPr lang="en-US" dirty="0" smtClean="0"/>
              <a:t>In my </a:t>
            </a:r>
            <a:r>
              <a:rPr lang="en-US" dirty="0" err="1" smtClean="0"/>
              <a:t>yuth</a:t>
            </a:r>
            <a:r>
              <a:rPr lang="en-US" dirty="0" smtClean="0"/>
              <a:t> I loved </a:t>
            </a:r>
            <a:r>
              <a:rPr lang="en-US" dirty="0" err="1" smtClean="0"/>
              <a:t>storys</a:t>
            </a:r>
            <a:r>
              <a:rPr lang="en-US" dirty="0" smtClean="0"/>
              <a:t> about dragons.</a:t>
            </a:r>
          </a:p>
          <a:p>
            <a:endParaRPr lang="en-US" dirty="0" smtClean="0"/>
          </a:p>
          <a:p>
            <a:r>
              <a:rPr lang="en-US" dirty="0" smtClean="0"/>
              <a:t>Why do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chuse</a:t>
            </a:r>
            <a:r>
              <a:rPr lang="en-US" dirty="0" smtClean="0"/>
              <a:t> to wear my red hat every day?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2915" y="6366207"/>
            <a:ext cx="340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Singular and Plural Nouns</a:t>
            </a:r>
            <a:br>
              <a:rPr lang="en-US" dirty="0" smtClean="0"/>
            </a:br>
            <a:r>
              <a:rPr lang="en-US" sz="2800" dirty="0" smtClean="0"/>
              <a:t>We will determine the plural forms of nouns with regular and irregular plurals.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Concept:</a:t>
            </a:r>
          </a:p>
          <a:p>
            <a:pPr lvl="1"/>
            <a:r>
              <a:rPr lang="en-US" u="sng" dirty="0" smtClean="0"/>
              <a:t>Noun</a:t>
            </a:r>
            <a:r>
              <a:rPr lang="en-US" dirty="0" smtClean="0"/>
              <a:t>: names a person, place, thing, or idea</a:t>
            </a:r>
          </a:p>
          <a:p>
            <a:pPr lvl="1"/>
            <a:r>
              <a:rPr lang="en-US" u="sng" dirty="0" smtClean="0"/>
              <a:t>Plural nouns</a:t>
            </a:r>
            <a:r>
              <a:rPr lang="en-US" dirty="0" smtClean="0"/>
              <a:t>: name groups of people, places, things, or ideas</a:t>
            </a:r>
            <a:endParaRPr lang="en-US" u="sng" dirty="0" smtClean="0"/>
          </a:p>
          <a:p>
            <a:r>
              <a:rPr lang="en-US" u="sng" dirty="0" smtClean="0"/>
              <a:t>Example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cat</a:t>
            </a:r>
            <a:r>
              <a:rPr lang="en-US" dirty="0" smtClean="0"/>
              <a:t> ran </a:t>
            </a:r>
            <a:r>
              <a:rPr lang="en-US" u="sng" dirty="0" smtClean="0"/>
              <a:t>home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underlined words are </a:t>
            </a:r>
            <a:r>
              <a:rPr lang="en-US" u="sng" dirty="0" smtClean="0"/>
              <a:t>nouns</a:t>
            </a:r>
            <a:r>
              <a:rPr lang="en-US" dirty="0" smtClean="0"/>
              <a:t>.  What are nouns?</a:t>
            </a:r>
          </a:p>
          <a:p>
            <a:pPr lvl="2"/>
            <a:r>
              <a:rPr lang="en-US" dirty="0" smtClean="0"/>
              <a:t>How do you know these are </a:t>
            </a:r>
            <a:r>
              <a:rPr lang="en-US" u="sng" dirty="0" smtClean="0"/>
              <a:t>nouns</a:t>
            </a:r>
            <a:r>
              <a:rPr lang="en-US" dirty="0" smtClean="0"/>
              <a:t>?</a:t>
            </a:r>
          </a:p>
          <a:p>
            <a:r>
              <a:rPr lang="en-US" u="sng" dirty="0" smtClean="0"/>
              <a:t>Importance: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skill will help improve you writing and spelling skills.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2648</Words>
  <Application>Microsoft Macintosh PowerPoint</Application>
  <PresentationFormat>On-screen Show (4:3)</PresentationFormat>
  <Paragraphs>448</Paragraphs>
  <Slides>36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Day 1 Schedule</vt:lpstr>
      <vt:lpstr>Vocabulary</vt:lpstr>
      <vt:lpstr>Vocabulary Activity We will choose the word which best fits the context.</vt:lpstr>
      <vt:lpstr>Categorize and Classify We will categorize and classify information.</vt:lpstr>
      <vt:lpstr>Categorize and Classify We will categorize and classify information</vt:lpstr>
      <vt:lpstr>Categorize and Classify We will categorize and classify information</vt:lpstr>
      <vt:lpstr>Daily Language Practice We will proofread and correct sentences with grammar and spelling errors.</vt:lpstr>
      <vt:lpstr>Singular and Plural Nouns We will determine the plural forms of nouns with regular and irregular plurals.</vt:lpstr>
      <vt:lpstr>Singular and Plural Nouns We will determine the plural forms of nouns with regular and irregular plurals.</vt:lpstr>
      <vt:lpstr>Singular and Plural Nouns We will determine the plural forms of nouns with regular and irregular plurals.</vt:lpstr>
      <vt:lpstr>Singular and Plural Nouns We will determine the plural forms of nouns with regular and irregular plurals.</vt:lpstr>
      <vt:lpstr>Day 2 Schedule</vt:lpstr>
      <vt:lpstr>Word Roots struct and rupt We will use context clues to determine which struct or rupt word best completes each sentence.</vt:lpstr>
      <vt:lpstr>Word Roots struct and rupt We will use context clues to determine which struct or rupt word best completes each sentence.</vt:lpstr>
      <vt:lpstr>Word Roots struct and rupt We will use context clues to determine which struct or rupt word best completes each sentence.</vt:lpstr>
      <vt:lpstr>Word Roots struct and rupt We will use context clues to determine which struct or rupt word best completes each sentence.</vt:lpstr>
      <vt:lpstr>Daily Language Practice We will proofread and correct sentences with grammar and spelling errors.</vt:lpstr>
      <vt:lpstr>Informational Paragraph We will use the characteristics of a good paragraph of information to write an informational paragraph</vt:lpstr>
      <vt:lpstr>Informational Paragraph We will use the characteristics of a good paragraph of information to write an informational paragraph</vt:lpstr>
      <vt:lpstr>Informational Paragraph We will use the characteristics of a good paragraph of information to write an informational paragraph</vt:lpstr>
      <vt:lpstr>Informational Paragraph We will use the characteristics of a good paragraph of information to write an informational paragraph</vt:lpstr>
      <vt:lpstr>Day 3</vt:lpstr>
      <vt:lpstr>Spelling Practice We will identify exact words and tell why.</vt:lpstr>
      <vt:lpstr>Daily Language Practice We will proofread and correct sentences with grammar and spelling errors.</vt:lpstr>
      <vt:lpstr>More Plural Nouns We will determine the plural forms of nouns with regular and irregular plurals.</vt:lpstr>
      <vt:lpstr>More Plural Nouns We will determine the plural forms of nouns with regular and irregular plurals.</vt:lpstr>
      <vt:lpstr>More Plural Nouns We will determine the plural forms of nouns with regular and irregular plurals.</vt:lpstr>
      <vt:lpstr>More Plural Nouns We will determine the plural forms of nouns with regular and irregular plurals</vt:lpstr>
      <vt:lpstr>Day 4</vt:lpstr>
      <vt:lpstr>Using Graphic Aids (105c) We will use a table to find information</vt:lpstr>
      <vt:lpstr>Daily Language Practice We will proofread and correct sentences with grammar and spelling errors.</vt:lpstr>
      <vt:lpstr>Sentence Fragments We will correct sentence fragments.</vt:lpstr>
      <vt:lpstr>Sentence Fragments We will correct sentence fragments</vt:lpstr>
      <vt:lpstr>Sentence fragments We will correct sentence fragments</vt:lpstr>
      <vt:lpstr>Day 5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 Kitt</dc:creator>
  <cp:lastModifiedBy>Megan Kitt</cp:lastModifiedBy>
  <cp:revision>1</cp:revision>
  <dcterms:created xsi:type="dcterms:W3CDTF">2010-08-30T03:15:18Z</dcterms:created>
  <dcterms:modified xsi:type="dcterms:W3CDTF">2010-08-30T06:52:31Z</dcterms:modified>
</cp:coreProperties>
</file>