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diagrams/colors1.xml" ContentType="application/vnd.openxmlformats-officedocument.drawingml.diagramColors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diagrams/layout1.xml" ContentType="application/vnd.openxmlformats-officedocument.drawingml.diagramLayout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diagrams/drawing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58" r:id="rId13"/>
    <p:sldId id="272" r:id="rId14"/>
    <p:sldId id="259" r:id="rId15"/>
    <p:sldId id="273" r:id="rId16"/>
    <p:sldId id="274" r:id="rId17"/>
    <p:sldId id="275" r:id="rId18"/>
    <p:sldId id="276" r:id="rId19"/>
    <p:sldId id="277" r:id="rId20"/>
    <p:sldId id="260" r:id="rId21"/>
    <p:sldId id="278" r:id="rId22"/>
    <p:sldId id="279" r:id="rId23"/>
    <p:sldId id="280" r:id="rId24"/>
    <p:sldId id="281" r:id="rId25"/>
    <p:sldId id="282" r:id="rId26"/>
    <p:sldId id="26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66CCFF"/>
    <a:srgbClr val="FFCC00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97A12D-AB3A-F94A-91B0-FA15C0F50F0C}" type="doc">
      <dgm:prSet loTypeId="urn:microsoft.com/office/officeart/2005/8/layout/venn1" loCatId="relationship" qsTypeId="urn:microsoft.com/office/officeart/2005/8/quickstyle/simple4" qsCatId="simple" csTypeId="urn:microsoft.com/office/officeart/2005/8/colors/accent1_2" csCatId="accent1" phldr="1"/>
      <dgm:spPr/>
    </dgm:pt>
    <dgm:pt modelId="{C73A2D5D-BF3F-4C4A-B7DC-D7E2EE3CF7DA}">
      <dgm:prSet phldrT="[Text]"/>
      <dgm:spPr/>
      <dgm:t>
        <a:bodyPr/>
        <a:lstStyle/>
        <a:p>
          <a:r>
            <a:rPr lang="en-US" u="sng" dirty="0" smtClean="0"/>
            <a:t>School</a:t>
          </a:r>
        </a:p>
        <a:p>
          <a:r>
            <a:rPr lang="en-US" u="none" dirty="0" smtClean="0"/>
            <a:t>Desks</a:t>
          </a:r>
        </a:p>
        <a:p>
          <a:r>
            <a:rPr lang="en-US" u="none" dirty="0" smtClean="0"/>
            <a:t>Learning</a:t>
          </a:r>
        </a:p>
        <a:p>
          <a:r>
            <a:rPr lang="en-US" u="none" dirty="0" smtClean="0"/>
            <a:t>Textbooks</a:t>
          </a:r>
        </a:p>
        <a:p>
          <a:r>
            <a:rPr lang="en-US" u="none" dirty="0" smtClean="0"/>
            <a:t>Recess</a:t>
          </a:r>
        </a:p>
      </dgm:t>
    </dgm:pt>
    <dgm:pt modelId="{312E82D3-622E-EF41-8BC0-77B1EEED57E2}" type="parTrans" cxnId="{CC944084-CE99-3549-A1B6-C4A6441699BB}">
      <dgm:prSet/>
      <dgm:spPr/>
      <dgm:t>
        <a:bodyPr/>
        <a:lstStyle/>
        <a:p>
          <a:endParaRPr lang="en-US"/>
        </a:p>
      </dgm:t>
    </dgm:pt>
    <dgm:pt modelId="{82E15BFA-75D8-9947-80BC-D83743384463}" type="sibTrans" cxnId="{CC944084-CE99-3549-A1B6-C4A6441699BB}">
      <dgm:prSet/>
      <dgm:spPr/>
      <dgm:t>
        <a:bodyPr/>
        <a:lstStyle/>
        <a:p>
          <a:endParaRPr lang="en-US"/>
        </a:p>
      </dgm:t>
    </dgm:pt>
    <dgm:pt modelId="{3789ACF3-4721-FA4B-9944-7F5492D376AE}">
      <dgm:prSet phldrT="[Text]"/>
      <dgm:spPr/>
      <dgm:t>
        <a:bodyPr/>
        <a:lstStyle/>
        <a:p>
          <a:r>
            <a:rPr lang="en-US" u="sng" dirty="0" smtClean="0"/>
            <a:t>Home</a:t>
          </a:r>
        </a:p>
        <a:p>
          <a:r>
            <a:rPr lang="en-US" u="none" dirty="0" smtClean="0"/>
            <a:t>Couches</a:t>
          </a:r>
        </a:p>
        <a:p>
          <a:r>
            <a:rPr lang="en-US" u="none" dirty="0" smtClean="0"/>
            <a:t>Relaxing</a:t>
          </a:r>
        </a:p>
        <a:p>
          <a:r>
            <a:rPr lang="en-US" u="none" dirty="0" smtClean="0"/>
            <a:t>Refrigerator</a:t>
          </a:r>
        </a:p>
        <a:p>
          <a:r>
            <a:rPr lang="en-US" u="none" dirty="0" smtClean="0"/>
            <a:t>Bedtime</a:t>
          </a:r>
        </a:p>
      </dgm:t>
    </dgm:pt>
    <dgm:pt modelId="{120BD44C-FB33-9A46-B2CE-75E7E648D761}" type="parTrans" cxnId="{2FE6B5F0-62BD-FF48-86D7-B16F3F73205F}">
      <dgm:prSet/>
      <dgm:spPr/>
      <dgm:t>
        <a:bodyPr/>
        <a:lstStyle/>
        <a:p>
          <a:endParaRPr lang="en-US"/>
        </a:p>
      </dgm:t>
    </dgm:pt>
    <dgm:pt modelId="{022B393F-010A-5343-BBD7-2A3C37AEC05F}" type="sibTrans" cxnId="{2FE6B5F0-62BD-FF48-86D7-B16F3F73205F}">
      <dgm:prSet/>
      <dgm:spPr/>
      <dgm:t>
        <a:bodyPr/>
        <a:lstStyle/>
        <a:p>
          <a:endParaRPr lang="en-US"/>
        </a:p>
      </dgm:t>
    </dgm:pt>
    <dgm:pt modelId="{17A90D62-3377-D244-A975-C262DDBFC36C}" type="pres">
      <dgm:prSet presAssocID="{E397A12D-AB3A-F94A-91B0-FA15C0F50F0C}" presName="compositeShape" presStyleCnt="0">
        <dgm:presLayoutVars>
          <dgm:chMax val="7"/>
          <dgm:dir/>
          <dgm:resizeHandles val="exact"/>
        </dgm:presLayoutVars>
      </dgm:prSet>
      <dgm:spPr/>
    </dgm:pt>
    <dgm:pt modelId="{454E69BE-1700-5646-AECA-A60BD8413E0B}" type="pres">
      <dgm:prSet presAssocID="{C73A2D5D-BF3F-4C4A-B7DC-D7E2EE3CF7DA}" presName="circ1" presStyleLbl="vennNode1" presStyleIdx="0" presStyleCnt="2" custScaleX="128490" custLinFactNeighborX="-8220" custLinFactNeighborY="129"/>
      <dgm:spPr/>
      <dgm:t>
        <a:bodyPr/>
        <a:lstStyle/>
        <a:p>
          <a:endParaRPr lang="en-US"/>
        </a:p>
      </dgm:t>
    </dgm:pt>
    <dgm:pt modelId="{DB58515C-0E7D-4549-B1E0-58DF8EA321BA}" type="pres">
      <dgm:prSet presAssocID="{C73A2D5D-BF3F-4C4A-B7DC-D7E2EE3CF7D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BD90F1-6610-5244-8894-5C3400374987}" type="pres">
      <dgm:prSet presAssocID="{3789ACF3-4721-FA4B-9944-7F5492D376AE}" presName="circ2" presStyleLbl="vennNode1" presStyleIdx="1" presStyleCnt="2" custScaleX="106327" custLinFactNeighborX="11587" custLinFactNeighborY="-2553"/>
      <dgm:spPr/>
      <dgm:t>
        <a:bodyPr/>
        <a:lstStyle/>
        <a:p>
          <a:endParaRPr lang="en-US"/>
        </a:p>
      </dgm:t>
    </dgm:pt>
    <dgm:pt modelId="{0FF1B0E0-0FA8-E048-BB31-A3686CC007EA}" type="pres">
      <dgm:prSet presAssocID="{3789ACF3-4721-FA4B-9944-7F5492D376A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58695AB-DBD8-5F4E-8AFD-F53EA428BCEC}" type="presOf" srcId="{3789ACF3-4721-FA4B-9944-7F5492D376AE}" destId="{FCBD90F1-6610-5244-8894-5C3400374987}" srcOrd="0" destOrd="0" presId="urn:microsoft.com/office/officeart/2005/8/layout/venn1"/>
    <dgm:cxn modelId="{B09F8F51-8BD0-CC45-A29E-6D4BC4FFD84E}" type="presOf" srcId="{3789ACF3-4721-FA4B-9944-7F5492D376AE}" destId="{0FF1B0E0-0FA8-E048-BB31-A3686CC007EA}" srcOrd="1" destOrd="0" presId="urn:microsoft.com/office/officeart/2005/8/layout/venn1"/>
    <dgm:cxn modelId="{C8EC1FFE-F448-6845-81E5-AB186EF9C688}" type="presOf" srcId="{C73A2D5D-BF3F-4C4A-B7DC-D7E2EE3CF7DA}" destId="{DB58515C-0E7D-4549-B1E0-58DF8EA321BA}" srcOrd="1" destOrd="0" presId="urn:microsoft.com/office/officeart/2005/8/layout/venn1"/>
    <dgm:cxn modelId="{2FE6B5F0-62BD-FF48-86D7-B16F3F73205F}" srcId="{E397A12D-AB3A-F94A-91B0-FA15C0F50F0C}" destId="{3789ACF3-4721-FA4B-9944-7F5492D376AE}" srcOrd="1" destOrd="0" parTransId="{120BD44C-FB33-9A46-B2CE-75E7E648D761}" sibTransId="{022B393F-010A-5343-BBD7-2A3C37AEC05F}"/>
    <dgm:cxn modelId="{CC944084-CE99-3549-A1B6-C4A6441699BB}" srcId="{E397A12D-AB3A-F94A-91B0-FA15C0F50F0C}" destId="{C73A2D5D-BF3F-4C4A-B7DC-D7E2EE3CF7DA}" srcOrd="0" destOrd="0" parTransId="{312E82D3-622E-EF41-8BC0-77B1EEED57E2}" sibTransId="{82E15BFA-75D8-9947-80BC-D83743384463}"/>
    <dgm:cxn modelId="{5ABDEB25-58D1-E746-A7B1-049195D84872}" type="presOf" srcId="{C73A2D5D-BF3F-4C4A-B7DC-D7E2EE3CF7DA}" destId="{454E69BE-1700-5646-AECA-A60BD8413E0B}" srcOrd="0" destOrd="0" presId="urn:microsoft.com/office/officeart/2005/8/layout/venn1"/>
    <dgm:cxn modelId="{3080F5AE-4D1D-D14C-BCCA-65BDB1B2D067}" type="presOf" srcId="{E397A12D-AB3A-F94A-91B0-FA15C0F50F0C}" destId="{17A90D62-3377-D244-A975-C262DDBFC36C}" srcOrd="0" destOrd="0" presId="urn:microsoft.com/office/officeart/2005/8/layout/venn1"/>
    <dgm:cxn modelId="{572E9A83-F4D7-AC41-B9E8-9BCA986AAC7B}" type="presParOf" srcId="{17A90D62-3377-D244-A975-C262DDBFC36C}" destId="{454E69BE-1700-5646-AECA-A60BD8413E0B}" srcOrd="0" destOrd="0" presId="urn:microsoft.com/office/officeart/2005/8/layout/venn1"/>
    <dgm:cxn modelId="{F522A0AC-C886-D345-AAB7-F47E437F18DC}" type="presParOf" srcId="{17A90D62-3377-D244-A975-C262DDBFC36C}" destId="{DB58515C-0E7D-4549-B1E0-58DF8EA321BA}" srcOrd="1" destOrd="0" presId="urn:microsoft.com/office/officeart/2005/8/layout/venn1"/>
    <dgm:cxn modelId="{F87A9817-01FF-194E-A245-60CDD727E4CC}" type="presParOf" srcId="{17A90D62-3377-D244-A975-C262DDBFC36C}" destId="{FCBD90F1-6610-5244-8894-5C3400374987}" srcOrd="2" destOrd="0" presId="urn:microsoft.com/office/officeart/2005/8/layout/venn1"/>
    <dgm:cxn modelId="{55491923-81C1-A543-95C1-6E24B08CBC85}" type="presParOf" srcId="{17A90D62-3377-D244-A975-C262DDBFC36C}" destId="{0FF1B0E0-0FA8-E048-BB31-A3686CC007EA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4E69BE-1700-5646-AECA-A60BD8413E0B}">
      <dsp:nvSpPr>
        <dsp:cNvPr id="0" name=""/>
        <dsp:cNvSpPr/>
      </dsp:nvSpPr>
      <dsp:spPr>
        <a:xfrm>
          <a:off x="-127829" y="1334188"/>
          <a:ext cx="3532080" cy="274891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u="sng" kern="1200" dirty="0" smtClean="0"/>
            <a:t>School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u="none" kern="1200" dirty="0" smtClean="0"/>
            <a:t>Desks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u="none" kern="1200" dirty="0" smtClean="0"/>
            <a:t>Learning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u="none" kern="1200" dirty="0" smtClean="0"/>
            <a:t>Textbooks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u="none" kern="1200" dirty="0" smtClean="0"/>
            <a:t>Recess</a:t>
          </a:r>
        </a:p>
      </dsp:txBody>
      <dsp:txXfrm>
        <a:off x="365388" y="1658344"/>
        <a:ext cx="2036515" cy="2100602"/>
      </dsp:txXfrm>
    </dsp:sp>
    <dsp:sp modelId="{FCBD90F1-6610-5244-8894-5C3400374987}">
      <dsp:nvSpPr>
        <dsp:cNvPr id="0" name=""/>
        <dsp:cNvSpPr/>
      </dsp:nvSpPr>
      <dsp:spPr>
        <a:xfrm>
          <a:off x="2157991" y="1260462"/>
          <a:ext cx="2922838" cy="274891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u="sng" kern="1200" dirty="0" smtClean="0"/>
            <a:t>Home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u="none" kern="1200" dirty="0" smtClean="0"/>
            <a:t>Couches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u="none" kern="1200" dirty="0" smtClean="0"/>
            <a:t>Relaxing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u="none" kern="1200" dirty="0" smtClean="0"/>
            <a:t>Refrigerator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u="none" kern="1200" dirty="0" smtClean="0"/>
            <a:t>Bedtime</a:t>
          </a:r>
        </a:p>
      </dsp:txBody>
      <dsp:txXfrm>
        <a:off x="2987445" y="1584618"/>
        <a:ext cx="1685240" cy="2100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4E41BC-37F6-ED48-B0A4-54D9ABD434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6400800" cy="2819400"/>
          </a:xfrm>
        </p:spPr>
        <p:txBody>
          <a:bodyPr/>
          <a:lstStyle>
            <a:lvl1pPr algn="l">
              <a:defRPr sz="5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733800"/>
            <a:ext cx="6400800" cy="1752600"/>
          </a:xfrm>
        </p:spPr>
        <p:txBody>
          <a:bodyPr/>
          <a:lstStyle>
            <a:lvl1pPr marL="0" indent="0">
              <a:buFontTx/>
              <a:buNone/>
              <a:defRPr sz="3600" b="1" i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50C01CE-D888-244D-94F4-B7E6F1CC0DEA}" type="datetime1">
              <a:rPr lang="en-US"/>
              <a:pPr/>
              <a:t>12/5/10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5CC191A-8685-454C-BF23-0AB0F132D9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54E5170-3226-E948-8604-55741CEC561F}" type="datetime1">
              <a:rPr lang="en-US"/>
              <a:pPr/>
              <a:t>12/5/10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426395F-C0B4-8840-8780-11FAE3F157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9232472-3E28-A546-8A2A-C1C22CBF611F}" type="datetime1">
              <a:rPr lang="en-US"/>
              <a:pPr/>
              <a:t>12/5/10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F9FA09-C860-4347-B6E2-66FB8F26D8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07AE07-C626-AF4F-920E-A0B4AE0BBBEA}" type="datetime1">
              <a:rPr lang="en-US"/>
              <a:pPr/>
              <a:t>12/5/10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97A2F1A-5D98-754F-8807-9A9B80F1C2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466C665-5220-8847-AC25-42123FDCC3EA}" type="datetime1">
              <a:rPr lang="en-US"/>
              <a:pPr/>
              <a:t>12/5/10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EB777C5-0E67-7344-9B52-6AFEAF0810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F2C366A-9391-3446-8977-D7D73D9EE591}" type="datetime1">
              <a:rPr lang="en-US"/>
              <a:pPr/>
              <a:t>12/5/10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63F2C73-BF9E-0840-9E61-DAD236FE26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1A5811-7F14-5C41-88D2-201063DF81D9}" type="datetime1">
              <a:rPr lang="en-US"/>
              <a:pPr/>
              <a:t>12/5/10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DE14415-1704-9F4E-8585-5518ABBC78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CB753060-00DE-FE49-BC01-B8A5B9230306}" type="datetime1">
              <a:rPr lang="en-US"/>
              <a:pPr/>
              <a:t>12/5/10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9CEC13E-B82F-C742-9107-FF06854068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F8ADB09B-0A6E-D04C-B0BC-543B07A88939}" type="datetime1">
              <a:rPr lang="en-US"/>
              <a:pPr/>
              <a:t>12/5/10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94A6C34-921A-334A-9A9B-610607AD9E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4E2DB0E-2565-F844-AA20-E93C95F56BE3}" type="datetime1">
              <a:rPr lang="en-US"/>
              <a:pPr/>
              <a:t>12/5/10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B9DA912-095B-AB45-99A5-B9DBBFFA29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BE7BA9C-F879-D249-97C7-B7D0F37D9B77}" type="datetime1">
              <a:rPr lang="en-US"/>
              <a:pPr/>
              <a:t>12/5/10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3959D15-6EB8-FC44-AFDB-C57B8AD24F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D657EB3-D537-8440-8264-82DADBA8C046}" type="datetime1">
              <a:rPr lang="en-US"/>
              <a:pPr/>
              <a:t>12/5/10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00200" y="6553200"/>
            <a:ext cx="617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93234CE-3B0B-584B-9FAA-8C0928A137A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ヒラギノ角ゴ Pro W3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ヒラギノ角ゴ Pro W3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4" Type="http://schemas.openxmlformats.org/officeDocument/2006/relationships/slide" Target="slide12.xml"/><Relationship Id="rId5" Type="http://schemas.openxmlformats.org/officeDocument/2006/relationships/slide" Target="slide14.xml"/><Relationship Id="rId6" Type="http://schemas.openxmlformats.org/officeDocument/2006/relationships/slide" Target="slide20.xml"/><Relationship Id="rId7" Type="http://schemas.openxmlformats.org/officeDocument/2006/relationships/slide" Target="slide26.xml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15.xml"/><Relationship Id="rId3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4" Type="http://schemas.openxmlformats.org/officeDocument/2006/relationships/slide" Target="slide8.xml"/><Relationship Id="rId5" Type="http://schemas.openxmlformats.org/officeDocument/2006/relationships/slide" Target="slide9.xml"/><Relationship Id="rId1" Type="http://schemas.openxmlformats.org/officeDocument/2006/relationships/slideLayout" Target="../slideLayouts/slideLayout4.xml"/><Relationship Id="rId2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21.xml"/><Relationship Id="rId3" Type="http://schemas.openxmlformats.org/officeDocument/2006/relationships/slide" Target="slide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5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Yang the Second and Her Secret Admirers</a:t>
            </a:r>
            <a:endParaRPr lang="en-US" dirty="0"/>
          </a:p>
        </p:txBody>
      </p:sp>
      <p:pic>
        <p:nvPicPr>
          <p:cNvPr id="7" name="Content Placeholder 6" descr="gr5_th4_sel3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-16684" r="-16684"/>
          <a:stretch>
            <a:fillRect/>
          </a:stretch>
        </p:blipFill>
        <p:spPr>
          <a:xfrm>
            <a:off x="0" y="1600200"/>
            <a:ext cx="4495800" cy="4648200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u="sng" dirty="0" smtClean="0"/>
              <a:t>Author</a:t>
            </a:r>
            <a:r>
              <a:rPr lang="en-US" sz="2400" dirty="0" smtClean="0"/>
              <a:t>: </a:t>
            </a:r>
            <a:r>
              <a:rPr lang="en-US" sz="2400" dirty="0" err="1" smtClean="0"/>
              <a:t>Lensey</a:t>
            </a:r>
            <a:r>
              <a:rPr lang="en-US" sz="2400" dirty="0" smtClean="0"/>
              <a:t> </a:t>
            </a:r>
            <a:r>
              <a:rPr lang="en-US" sz="2400" dirty="0" err="1" smtClean="0"/>
              <a:t>Namioka</a:t>
            </a:r>
            <a:endParaRPr lang="en-US" sz="2400" dirty="0" smtClean="0"/>
          </a:p>
          <a:p>
            <a:r>
              <a:rPr lang="en-US" sz="2400" u="sng" dirty="0" smtClean="0"/>
              <a:t>Illustrator</a:t>
            </a:r>
            <a:r>
              <a:rPr lang="en-US" sz="2400" dirty="0" smtClean="0"/>
              <a:t>: </a:t>
            </a:r>
            <a:r>
              <a:rPr lang="en-US" sz="2400" dirty="0" err="1" smtClean="0"/>
              <a:t>Kees</a:t>
            </a:r>
            <a:r>
              <a:rPr lang="en-US" sz="2400" dirty="0" smtClean="0"/>
              <a:t> de </a:t>
            </a:r>
            <a:r>
              <a:rPr lang="en-US" sz="2400" dirty="0" err="1" smtClean="0"/>
              <a:t>Kiefte</a:t>
            </a:r>
            <a:endParaRPr lang="en-US" sz="2400" dirty="0" smtClean="0"/>
          </a:p>
          <a:p>
            <a:r>
              <a:rPr lang="en-US" sz="2400" u="sng" dirty="0" smtClean="0"/>
              <a:t>Genre</a:t>
            </a:r>
            <a:r>
              <a:rPr lang="en-US" sz="2400" dirty="0" smtClean="0"/>
              <a:t>: realistic fiction ~ realistic characters and events come to life in a fictional plot</a:t>
            </a:r>
            <a:endParaRPr lang="en-US" sz="2400" u="sng" dirty="0" smtClean="0"/>
          </a:p>
          <a:p>
            <a:r>
              <a:rPr lang="en-US" sz="2400" dirty="0" smtClean="0">
                <a:hlinkClick r:id="rId3" action="ppaction://hlinksldjump"/>
              </a:rPr>
              <a:t>Day 1</a:t>
            </a:r>
            <a:endParaRPr lang="en-US" sz="2400" dirty="0" smtClean="0"/>
          </a:p>
          <a:p>
            <a:r>
              <a:rPr lang="en-US" sz="2400" dirty="0" smtClean="0">
                <a:hlinkClick r:id="rId4" action="ppaction://hlinksldjump"/>
              </a:rPr>
              <a:t>Day 2</a:t>
            </a:r>
            <a:endParaRPr lang="en-US" sz="2400" dirty="0" smtClean="0"/>
          </a:p>
          <a:p>
            <a:r>
              <a:rPr lang="en-US" sz="2400" dirty="0" smtClean="0">
                <a:hlinkClick r:id="rId5" action="ppaction://hlinksldjump"/>
              </a:rPr>
              <a:t>Day 3</a:t>
            </a:r>
            <a:endParaRPr lang="en-US" sz="2400" dirty="0" smtClean="0"/>
          </a:p>
          <a:p>
            <a:r>
              <a:rPr lang="en-US" sz="2400" dirty="0" smtClean="0">
                <a:hlinkClick r:id="rId6" action="ppaction://hlinksldjump"/>
              </a:rPr>
              <a:t>Day 4</a:t>
            </a:r>
            <a:endParaRPr lang="en-US" sz="2400" dirty="0" smtClean="0"/>
          </a:p>
          <a:p>
            <a:r>
              <a:rPr lang="en-US" sz="2400" dirty="0" smtClean="0">
                <a:hlinkClick r:id="rId7" action="ppaction://hlinksldjump"/>
              </a:rPr>
              <a:t>Day </a:t>
            </a:r>
            <a:r>
              <a:rPr lang="en-US" sz="2400" dirty="0" smtClean="0">
                <a:hlinkClick r:id="rId7" action="ppaction://hlinksldjump"/>
              </a:rPr>
              <a:t>5</a:t>
            </a:r>
            <a:endParaRPr lang="en-US" sz="2400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Interjections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 smtClean="0"/>
              <a:t>Interjections usually appear at the beginning of a sentence.</a:t>
            </a:r>
          </a:p>
          <a:p>
            <a:r>
              <a:rPr lang="en-US" sz="2000" dirty="0" smtClean="0"/>
              <a:t>It will be followed by either a comma or an exclamation point, depending on how strong a feeling is expressed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If punctuation is missing, determine if it is a strong or mild feeling being expressed.</a:t>
            </a:r>
          </a:p>
          <a:p>
            <a:pPr lvl="1"/>
            <a:r>
              <a:rPr lang="en-US" dirty="0" smtClean="0"/>
              <a:t>Mild: use a comma</a:t>
            </a:r>
          </a:p>
          <a:p>
            <a:pPr lvl="1"/>
            <a:r>
              <a:rPr lang="en-US" dirty="0" smtClean="0"/>
              <a:t>Strong: use an exclamation point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Hooray!  I see Paul over by the beehive exhibit.</a:t>
            </a:r>
          </a:p>
          <a:p>
            <a:pPr lvl="1"/>
            <a:r>
              <a:rPr lang="en-US" dirty="0" smtClean="0"/>
              <a:t>I see that there is an exclamation point following “hooray”</a:t>
            </a:r>
          </a:p>
          <a:p>
            <a:pPr lvl="1"/>
            <a:r>
              <a:rPr lang="en-US" dirty="0" smtClean="0"/>
              <a:t>I know that people shout “hooray” when they are excited about something.</a:t>
            </a:r>
          </a:p>
          <a:p>
            <a:pPr lvl="1"/>
            <a:r>
              <a:rPr lang="en-US" dirty="0" smtClean="0"/>
              <a:t>This means that “hooray” must be the interjection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Oh no Paul already has a girlfriend.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5811-7F14-5C41-88D2-201063DF81D9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4415-1704-9F4E-8585-5518ABBC780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Interjections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do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Oh, now he’s headed for the dinosaur room.</a:t>
            </a:r>
          </a:p>
          <a:p>
            <a:endParaRPr lang="en-US" dirty="0" smtClean="0"/>
          </a:p>
          <a:p>
            <a:r>
              <a:rPr lang="en-US" dirty="0" smtClean="0"/>
              <a:t>Hey that’s not his girlfriend.  It’s his sister.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en-US" dirty="0" smtClean="0"/>
              <a:t>losure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What do we call words that express feelings?</a:t>
            </a:r>
          </a:p>
          <a:p>
            <a:r>
              <a:rPr lang="en-US" dirty="0" smtClean="0"/>
              <a:t>What punctuation do we look for to help identify an interjection?</a:t>
            </a:r>
          </a:p>
          <a:p>
            <a:r>
              <a:rPr lang="en-US" dirty="0" smtClean="0"/>
              <a:t>What is the interjection in the following sentence?</a:t>
            </a:r>
          </a:p>
          <a:p>
            <a:pPr marL="742950" lvl="2" indent="-342900"/>
            <a:r>
              <a:rPr lang="en-US" dirty="0" smtClean="0"/>
              <a:t>Rats! It’s too noisy over here.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What punctuation should be used?</a:t>
            </a:r>
          </a:p>
          <a:p>
            <a:pPr lvl="1"/>
            <a:r>
              <a:rPr lang="en-US" dirty="0" smtClean="0"/>
              <a:t>Whew that was a close one.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4415-1704-9F4E-8585-5518ABBC780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66004" y="6521102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2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Segment 2 (400-406)</a:t>
            </a:r>
          </a:p>
          <a:p>
            <a:pPr lvl="1"/>
            <a:r>
              <a:rPr lang="en-US" dirty="0" smtClean="0"/>
              <a:t>Compare and Contrast</a:t>
            </a:r>
          </a:p>
          <a:p>
            <a:pPr lvl="2"/>
            <a:r>
              <a:rPr lang="en-US" dirty="0" smtClean="0"/>
              <a:t>Practice book pg. 233</a:t>
            </a:r>
          </a:p>
          <a:p>
            <a:pPr lvl="1"/>
            <a:r>
              <a:rPr lang="en-US" dirty="0" smtClean="0"/>
              <a:t>Comprehension questions (408)</a:t>
            </a:r>
          </a:p>
          <a:p>
            <a:pPr lvl="2"/>
            <a:r>
              <a:rPr lang="en-US" dirty="0" smtClean="0"/>
              <a:t>Practice book pg. 234</a:t>
            </a:r>
          </a:p>
          <a:p>
            <a:pPr lvl="1"/>
            <a:r>
              <a:rPr lang="en-US" dirty="0" smtClean="0"/>
              <a:t>Vocabulary</a:t>
            </a:r>
          </a:p>
          <a:p>
            <a:pPr lvl="2"/>
            <a:r>
              <a:rPr lang="en-US" dirty="0" smtClean="0"/>
              <a:t>Practice book pg. 232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238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/>
              <a:t>Grammar</a:t>
            </a:r>
          </a:p>
          <a:p>
            <a:pPr lvl="2"/>
            <a:r>
              <a:rPr lang="en-US" dirty="0" smtClean="0"/>
              <a:t>Practice book pg. 242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366A-9391-3446-8977-D7D73D9EE591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2C73-BF9E-0840-9E61-DAD236FE26E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978546" y="6536592"/>
            <a:ext cx="2768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" action="ppaction://hlinkshowjump?jump=firstslide"/>
              </a:rPr>
              <a:t>Back to Yang the Second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Kevin keeps </a:t>
            </a:r>
            <a:r>
              <a:rPr lang="en-US" dirty="0" err="1" smtClean="0"/>
              <a:t>braging</a:t>
            </a:r>
            <a:r>
              <a:rPr lang="en-US" dirty="0" smtClean="0"/>
              <a:t> about the size of his foots.</a:t>
            </a:r>
          </a:p>
          <a:p>
            <a:endParaRPr lang="en-US" dirty="0" smtClean="0"/>
          </a:p>
          <a:p>
            <a:r>
              <a:rPr lang="en-US" dirty="0" err="1" smtClean="0"/>
              <a:t>gabe</a:t>
            </a:r>
            <a:r>
              <a:rPr lang="en-US" dirty="0" smtClean="0"/>
              <a:t> and I </a:t>
            </a:r>
            <a:r>
              <a:rPr lang="en-US" dirty="0" err="1" smtClean="0"/>
              <a:t>ordert</a:t>
            </a:r>
            <a:r>
              <a:rPr lang="en-US" dirty="0" smtClean="0"/>
              <a:t> pizza for dinner.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AE07-C626-AF4F-920E-A0B4AE0BBBEA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2F1A-5D98-754F-8807-9A9B80F1C2E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95704" y="6474634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3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Partner read</a:t>
            </a:r>
          </a:p>
          <a:p>
            <a:pPr lvl="1"/>
            <a:r>
              <a:rPr lang="en-US" dirty="0" smtClean="0"/>
              <a:t>Compare and Contrast</a:t>
            </a:r>
          </a:p>
          <a:p>
            <a:pPr lvl="2"/>
            <a:r>
              <a:rPr lang="en-US" dirty="0" smtClean="0"/>
              <a:t>Practice book pg. 235-236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224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>
                <a:hlinkClick r:id="rId3" action="ppaction://hlinksldjump"/>
              </a:rPr>
              <a:t>Quotations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366A-9391-3446-8977-D7D73D9EE591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2C73-BF9E-0840-9E61-DAD236FE26E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637800" y="6474634"/>
            <a:ext cx="2768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" action="ppaction://hlinkshowjump?jump=firstslide"/>
              </a:rPr>
              <a:t>Back to Yang the Second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“Who planed the food for the party? </a:t>
            </a:r>
            <a:r>
              <a:rPr lang="en-US" dirty="0" smtClean="0"/>
              <a:t>a</a:t>
            </a:r>
            <a:r>
              <a:rPr lang="en-US" dirty="0" smtClean="0"/>
              <a:t>sked Sara.</a:t>
            </a:r>
          </a:p>
          <a:p>
            <a:endParaRPr lang="en-US" dirty="0" smtClean="0"/>
          </a:p>
          <a:p>
            <a:r>
              <a:rPr lang="en-US" dirty="0" smtClean="0"/>
              <a:t>“I think she </a:t>
            </a:r>
            <a:r>
              <a:rPr lang="en-US" dirty="0" err="1" smtClean="0"/>
              <a:t>deservd</a:t>
            </a:r>
            <a:r>
              <a:rPr lang="en-US" dirty="0" smtClean="0"/>
              <a:t> to go on the trip” said Jane.</a:t>
            </a:r>
          </a:p>
          <a:p>
            <a:endParaRPr lang="en-US" dirty="0" smtClean="0"/>
          </a:p>
          <a:p>
            <a:r>
              <a:rPr lang="en-US" dirty="0" smtClean="0"/>
              <a:t>Grandpa </a:t>
            </a:r>
            <a:r>
              <a:rPr lang="en-US" dirty="0" err="1" smtClean="0"/>
              <a:t>offerred</a:t>
            </a:r>
            <a:r>
              <a:rPr lang="en-US" dirty="0" smtClean="0"/>
              <a:t> to walk the </a:t>
            </a:r>
            <a:r>
              <a:rPr lang="en-US" dirty="0" err="1" smtClean="0"/>
              <a:t>childs</a:t>
            </a:r>
            <a:r>
              <a:rPr lang="en-US" dirty="0" smtClean="0"/>
              <a:t> to the park.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AE07-C626-AF4F-920E-A0B4AE0BBBEA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2F1A-5D98-754F-8807-9A9B80F1C2E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74496" y="6521102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Quotations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 will write and punctuate quotations correctly.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Prior Knowledge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“I know how I can get Sam to notice me,” May said to Tran.</a:t>
            </a:r>
          </a:p>
          <a:p>
            <a:r>
              <a:rPr lang="en-US" dirty="0" smtClean="0"/>
              <a:t>How do you know someone is speaking?</a:t>
            </a:r>
          </a:p>
          <a:p>
            <a:r>
              <a:rPr lang="en-US" dirty="0" smtClean="0"/>
              <a:t>Who is speaking?</a:t>
            </a:r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5811-7F14-5C41-88D2-201063DF81D9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4415-1704-9F4E-8585-5518ABBC780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Quotations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38200"/>
            <a:ext cx="4040188" cy="639762"/>
          </a:xfrm>
        </p:spPr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4040188" cy="3951288"/>
          </a:xfrm>
        </p:spPr>
        <p:txBody>
          <a:bodyPr/>
          <a:lstStyle/>
          <a:p>
            <a:r>
              <a:rPr lang="en-US" u="sng" dirty="0" smtClean="0"/>
              <a:t>Direct quotation</a:t>
            </a:r>
            <a:r>
              <a:rPr lang="en-US" dirty="0" smtClean="0"/>
              <a:t>: gives a speakers exact words.</a:t>
            </a:r>
          </a:p>
          <a:p>
            <a:r>
              <a:rPr lang="en-US" u="sng" dirty="0" smtClean="0"/>
              <a:t>Indirect quotations</a:t>
            </a:r>
            <a:r>
              <a:rPr lang="en-US" dirty="0" smtClean="0"/>
              <a:t>: do not use a speaker’s exact words, so they do not need quotation marks.</a:t>
            </a:r>
            <a:endParaRPr lang="en-US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838200"/>
            <a:ext cx="4041775" cy="639762"/>
          </a:xfrm>
        </p:spPr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447800"/>
            <a:ext cx="4041775" cy="3951288"/>
          </a:xfrm>
        </p:spPr>
        <p:txBody>
          <a:bodyPr/>
          <a:lstStyle/>
          <a:p>
            <a:r>
              <a:rPr lang="en-US" sz="1800" dirty="0" smtClean="0"/>
              <a:t>Set off exact words with quotation marks.</a:t>
            </a:r>
          </a:p>
          <a:p>
            <a:r>
              <a:rPr lang="en-US" sz="1800" dirty="0" smtClean="0"/>
              <a:t>Begin each quotation with a capital letter.</a:t>
            </a:r>
          </a:p>
          <a:p>
            <a:r>
              <a:rPr lang="en-US" sz="1800" dirty="0" smtClean="0"/>
              <a:t>Place end punctuation inside the quotation marks.</a:t>
            </a:r>
          </a:p>
          <a:p>
            <a:r>
              <a:rPr lang="en-US" sz="1800" dirty="0" smtClean="0"/>
              <a:t>Use commas to separate most quotations from the rest of the sentence.</a:t>
            </a:r>
          </a:p>
          <a:p>
            <a:r>
              <a:rPr lang="en-US" sz="1800" dirty="0" smtClean="0"/>
              <a:t>When the speaker’s name comes first, use a comma before the quotation.</a:t>
            </a:r>
          </a:p>
          <a:p>
            <a:r>
              <a:rPr lang="en-US" sz="1800" dirty="0" smtClean="0"/>
              <a:t>If a quotation is two sentences, use a period after the speaker’s name and capitalize the first word of the second sentence.</a:t>
            </a:r>
          </a:p>
          <a:p>
            <a:r>
              <a:rPr lang="en-US" sz="1800" dirty="0" smtClean="0"/>
              <a:t>Begin a new paragraph each time the speaker changes.</a:t>
            </a:r>
            <a:endParaRPr lang="en-US" sz="18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5811-7F14-5C41-88D2-201063DF81D9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4415-1704-9F4E-8585-5518ABBC780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do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Here comes Paul said </a:t>
            </a:r>
            <a:r>
              <a:rPr lang="en-US" dirty="0" err="1" smtClean="0"/>
              <a:t>Yingtao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We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Mother told </a:t>
            </a:r>
            <a:r>
              <a:rPr lang="en-US" dirty="0" err="1" smtClean="0"/>
              <a:t>Yingtao</a:t>
            </a:r>
            <a:r>
              <a:rPr lang="en-US" dirty="0" smtClean="0"/>
              <a:t> I made you favorite dish.</a:t>
            </a:r>
          </a:p>
          <a:p>
            <a:r>
              <a:rPr lang="en-US" dirty="0" smtClean="0"/>
              <a:t>Tell your partner what Mother said.</a:t>
            </a:r>
          </a:p>
          <a:p>
            <a:r>
              <a:rPr lang="en-US" dirty="0" smtClean="0"/>
              <a:t>On your whiteboard write the sentence and place quotations around the direct quotation.</a:t>
            </a:r>
          </a:p>
          <a:p>
            <a:r>
              <a:rPr lang="en-US" dirty="0" smtClean="0"/>
              <a:t>What punctuation do we need?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5811-7F14-5C41-88D2-201063DF81D9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4415-1704-9F4E-8585-5518ABBC780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48200"/>
          </a:xfrm>
        </p:spPr>
        <p:txBody>
          <a:bodyPr/>
          <a:lstStyle/>
          <a:p>
            <a:r>
              <a:rPr lang="en-US" dirty="0" smtClean="0"/>
              <a:t>When do we use quotation marks?</a:t>
            </a:r>
          </a:p>
          <a:p>
            <a:r>
              <a:rPr lang="en-US" dirty="0" smtClean="0"/>
              <a:t>Place quotation marks in the following sentence:</a:t>
            </a:r>
          </a:p>
          <a:p>
            <a:pPr lvl="1"/>
            <a:r>
              <a:rPr lang="en-US" dirty="0" smtClean="0"/>
              <a:t>Eldest Brother asked did the class enjoy the </a:t>
            </a:r>
            <a:r>
              <a:rPr lang="en-US" dirty="0" err="1" smtClean="0"/>
              <a:t>erhu</a:t>
            </a:r>
            <a:r>
              <a:rPr lang="en-US" dirty="0" smtClean="0"/>
              <a:t> demonstration.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5811-7F14-5C41-88D2-201063DF81D9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4415-1704-9F4E-8585-5518ABBC780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1371600"/>
            <a:ext cx="4040188" cy="639762"/>
          </a:xfrm>
        </p:spPr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6488668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 Schedule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Vocabulary</a:t>
            </a:r>
            <a:endParaRPr lang="en-US" dirty="0" smtClean="0"/>
          </a:p>
          <a:p>
            <a:pPr lvl="1"/>
            <a:r>
              <a:rPr lang="en-US" dirty="0" smtClean="0">
                <a:hlinkClick r:id="rId3" action="ppaction://hlinksldjump"/>
              </a:rPr>
              <a:t>Compare and Contrast</a:t>
            </a:r>
            <a:endParaRPr lang="en-US" dirty="0" smtClean="0"/>
          </a:p>
          <a:p>
            <a:pPr lvl="1"/>
            <a:r>
              <a:rPr lang="en-US" dirty="0" smtClean="0"/>
              <a:t>Read segment 1 (394-400)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 pretest (413g)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4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>
                <a:hlinkClick r:id="rId5" action="ppaction://hlinksldjump"/>
              </a:rPr>
              <a:t>Interjections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1C21-8C32-F14F-9DC1-F39CB1EDF798}" type="datetime1">
              <a:rPr lang="en-US"/>
              <a:pPr/>
              <a:t>12/5/10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C5F58-03EC-D247-9503-4959B4BF76E6}" type="slidenum">
              <a:rPr lang="en-US"/>
              <a:pPr/>
              <a:t>2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219611" y="6505613"/>
            <a:ext cx="2768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" action="ppaction://hlinkshowjump?jump=firstslide"/>
              </a:rPr>
              <a:t>Back to Yang the Second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4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  <a:endParaRPr lang="en-US" u="sng" dirty="0" smtClean="0"/>
          </a:p>
          <a:p>
            <a:pPr lvl="1"/>
            <a:r>
              <a:rPr lang="en-US" dirty="0" smtClean="0"/>
              <a:t>“Hands </a:t>
            </a:r>
            <a:r>
              <a:rPr lang="en-US" dirty="0" smtClean="0"/>
              <a:t>and Hearts” (410-413)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Dictionary: Prefixes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/>
              <a:t>Grammar</a:t>
            </a:r>
          </a:p>
          <a:p>
            <a:pPr lvl="2"/>
            <a:r>
              <a:rPr lang="en-US" dirty="0" smtClean="0"/>
              <a:t>Practice book pg. 243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366A-9391-3446-8977-D7D73D9EE591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2C73-BF9E-0840-9E61-DAD236FE26E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420961" y="6490123"/>
            <a:ext cx="2794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" action="ppaction://hlinkshowjump?jump=firstslide"/>
              </a:rPr>
              <a:t>Back to Yang the Second 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Prefixes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 will identify the meaning of words containing prefixes.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u="sng" dirty="0" smtClean="0"/>
              <a:t>Prefix</a:t>
            </a:r>
            <a:r>
              <a:rPr lang="en-US" dirty="0" smtClean="0"/>
              <a:t>: a word part that is placed before a base word.</a:t>
            </a:r>
          </a:p>
          <a:p>
            <a:r>
              <a:rPr lang="en-US" i="1" u="sng" dirty="0" smtClean="0"/>
              <a:t>i</a:t>
            </a:r>
            <a:r>
              <a:rPr lang="en-US" i="1" u="sng" dirty="0" smtClean="0"/>
              <a:t>n</a:t>
            </a:r>
            <a:r>
              <a:rPr lang="en-US" u="sng" dirty="0" smtClean="0"/>
              <a:t> or </a:t>
            </a:r>
            <a:r>
              <a:rPr lang="en-US" i="1" u="sng" dirty="0" err="1" smtClean="0"/>
              <a:t>im</a:t>
            </a:r>
            <a:r>
              <a:rPr lang="en-US" dirty="0" smtClean="0"/>
              <a:t>: a prefix meaning “not”</a:t>
            </a:r>
          </a:p>
          <a:p>
            <a:r>
              <a:rPr lang="en-US" i="1" u="sng" dirty="0" smtClean="0"/>
              <a:t>r</a:t>
            </a:r>
            <a:r>
              <a:rPr lang="en-US" i="1" u="sng" dirty="0" smtClean="0"/>
              <a:t>e</a:t>
            </a:r>
            <a:r>
              <a:rPr lang="en-US" dirty="0" smtClean="0"/>
              <a:t>: a prefix meaning “again”</a:t>
            </a:r>
          </a:p>
          <a:p>
            <a:r>
              <a:rPr lang="en-US" i="1" u="sng" dirty="0" smtClean="0"/>
              <a:t>u</a:t>
            </a:r>
            <a:r>
              <a:rPr lang="en-US" i="1" u="sng" dirty="0" smtClean="0"/>
              <a:t>n</a:t>
            </a:r>
            <a:r>
              <a:rPr lang="en-US" dirty="0" smtClean="0"/>
              <a:t>: a prefix meaning “not”</a:t>
            </a:r>
            <a:endParaRPr lang="en-US" i="1" u="sng" dirty="0" smtClean="0"/>
          </a:p>
          <a:p>
            <a:endParaRPr lang="en-US" u="sng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5811-7F14-5C41-88D2-201063DF81D9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4415-1704-9F4E-8585-5518ABBC780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Prefixes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Determine the meaning of the base word.</a:t>
            </a:r>
          </a:p>
          <a:p>
            <a:r>
              <a:rPr lang="en-US" dirty="0" smtClean="0"/>
              <a:t>Determine the meaning of the prefix (if you do not know the meaning, you can look it up in a dictionary)</a:t>
            </a:r>
          </a:p>
          <a:p>
            <a:r>
              <a:rPr lang="en-US" dirty="0" smtClean="0"/>
              <a:t>Combine both definitions.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After getting Kim, Second Sister and Fourth Brother </a:t>
            </a:r>
            <a:r>
              <a:rPr lang="en-US" u="sng" dirty="0" smtClean="0"/>
              <a:t>retrace</a:t>
            </a:r>
            <a:r>
              <a:rPr lang="en-US" dirty="0" smtClean="0"/>
              <a:t> their path.</a:t>
            </a:r>
          </a:p>
          <a:p>
            <a:pPr lvl="1"/>
            <a:r>
              <a:rPr lang="en-US" dirty="0" smtClean="0"/>
              <a:t>I know “trace” means “to go over”</a:t>
            </a:r>
          </a:p>
          <a:p>
            <a:pPr lvl="1"/>
            <a:r>
              <a:rPr lang="en-US" i="1" dirty="0" smtClean="0"/>
              <a:t>Re</a:t>
            </a:r>
            <a:r>
              <a:rPr lang="en-US" dirty="0" smtClean="0"/>
              <a:t> means again</a:t>
            </a:r>
          </a:p>
          <a:p>
            <a:pPr lvl="1"/>
            <a:r>
              <a:rPr lang="en-US" dirty="0" smtClean="0"/>
              <a:t>So </a:t>
            </a:r>
            <a:r>
              <a:rPr lang="en-US" u="sng" dirty="0" smtClean="0"/>
              <a:t>retrace</a:t>
            </a:r>
            <a:r>
              <a:rPr lang="en-US" dirty="0" smtClean="0"/>
              <a:t> must mean to go over again.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5811-7F14-5C41-88D2-201063DF81D9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4415-1704-9F4E-8585-5518ABBC780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Prefixes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Determine the meaning of the base word.</a:t>
            </a:r>
          </a:p>
          <a:p>
            <a:r>
              <a:rPr lang="en-US" dirty="0" smtClean="0"/>
              <a:t>Determine the meaning of the prefix (if you do not know the meaning, you can look it up in a dictionary)</a:t>
            </a:r>
          </a:p>
          <a:p>
            <a:r>
              <a:rPr lang="en-US" dirty="0" smtClean="0"/>
              <a:t>Combine both definitions.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We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The bully made </a:t>
            </a:r>
            <a:r>
              <a:rPr lang="en-US" u="sng" dirty="0" smtClean="0"/>
              <a:t>unnecessary</a:t>
            </a:r>
            <a:r>
              <a:rPr lang="en-US" dirty="0" smtClean="0"/>
              <a:t> comments during the lesson.</a:t>
            </a:r>
          </a:p>
          <a:p>
            <a:r>
              <a:rPr lang="en-US" dirty="0" smtClean="0"/>
              <a:t>What is the base word?</a:t>
            </a:r>
          </a:p>
          <a:p>
            <a:pPr lvl="1"/>
            <a:r>
              <a:rPr lang="en-US" dirty="0" smtClean="0"/>
              <a:t>What is its meaning?</a:t>
            </a:r>
          </a:p>
          <a:p>
            <a:r>
              <a:rPr lang="en-US" dirty="0" smtClean="0"/>
              <a:t>What is the prefix?</a:t>
            </a:r>
          </a:p>
          <a:p>
            <a:pPr lvl="1"/>
            <a:r>
              <a:rPr lang="en-US" dirty="0" smtClean="0"/>
              <a:t>What is its meaning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is the meaning of the word?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5811-7F14-5C41-88D2-201063DF81D9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4415-1704-9F4E-8585-5518ABBC780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r>
              <a:rPr lang="en-US" sz="2800" dirty="0" smtClean="0"/>
              <a:t>What is a word part that comes at the beginning of a base word?</a:t>
            </a:r>
          </a:p>
          <a:p>
            <a:r>
              <a:rPr lang="en-US" sz="2800" dirty="0" smtClean="0"/>
              <a:t>What 2 prefixes mean “not”?</a:t>
            </a:r>
          </a:p>
          <a:p>
            <a:r>
              <a:rPr lang="en-US" sz="2800" dirty="0" smtClean="0"/>
              <a:t>What prefix means “again”?</a:t>
            </a:r>
          </a:p>
          <a:p>
            <a:r>
              <a:rPr lang="en-US" sz="2800" dirty="0" smtClean="0"/>
              <a:t>What is the meaning of the underlined word?</a:t>
            </a:r>
          </a:p>
          <a:p>
            <a:pPr lvl="1"/>
            <a:r>
              <a:rPr lang="en-US" sz="2400" dirty="0" smtClean="0"/>
              <a:t>The party time is </a:t>
            </a:r>
            <a:r>
              <a:rPr lang="en-US" sz="2400" u="sng" dirty="0" smtClean="0"/>
              <a:t>impossible</a:t>
            </a:r>
            <a:r>
              <a:rPr lang="en-US" sz="2400" dirty="0" smtClean="0"/>
              <a:t> to change.</a:t>
            </a:r>
          </a:p>
          <a:p>
            <a:pPr lvl="1"/>
            <a:r>
              <a:rPr lang="en-US" sz="2400" dirty="0" smtClean="0"/>
              <a:t>The birthday cake is to be left </a:t>
            </a:r>
            <a:r>
              <a:rPr lang="en-US" sz="2400" u="sng" dirty="0" smtClean="0"/>
              <a:t>undisturbed</a:t>
            </a:r>
            <a:r>
              <a:rPr lang="en-US" sz="2400" dirty="0" smtClean="0"/>
              <a:t> until after dinner</a:t>
            </a:r>
            <a:r>
              <a:rPr lang="en-US" sz="2400" dirty="0" smtClean="0"/>
              <a:t>.</a:t>
            </a:r>
          </a:p>
          <a:p>
            <a:r>
              <a:rPr lang="en-US" sz="2800" b="1" u="sng" dirty="0" smtClean="0"/>
              <a:t>Independent Practice</a:t>
            </a:r>
          </a:p>
          <a:p>
            <a:pPr lvl="1"/>
            <a:r>
              <a:rPr lang="en-US" sz="2400" dirty="0" smtClean="0"/>
              <a:t>Practice book pg. 241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AE07-C626-AF4F-920E-A0B4AE0BBBEA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2F1A-5D98-754F-8807-9A9B80F1C2E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89984" y="6521102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4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entire class is </a:t>
            </a:r>
            <a:r>
              <a:rPr lang="en-US" dirty="0" err="1" smtClean="0"/>
              <a:t>visitting</a:t>
            </a:r>
            <a:r>
              <a:rPr lang="en-US" dirty="0" smtClean="0"/>
              <a:t> the library today</a:t>
            </a:r>
          </a:p>
          <a:p>
            <a:endParaRPr lang="en-US" dirty="0" smtClean="0"/>
          </a:p>
          <a:p>
            <a:r>
              <a:rPr lang="en-US" dirty="0" smtClean="0"/>
              <a:t>Our baseball team is </a:t>
            </a:r>
            <a:r>
              <a:rPr lang="en-US" dirty="0" err="1" smtClean="0"/>
              <a:t>hiting</a:t>
            </a:r>
            <a:r>
              <a:rPr lang="en-US" dirty="0" smtClean="0"/>
              <a:t> well said Coach Smith.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AE07-C626-AF4F-920E-A0B4AE0BBBEA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2F1A-5D98-754F-8807-9A9B80F1C2E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26680" y="6552081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4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5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Comprehension Test</a:t>
            </a:r>
          </a:p>
          <a:p>
            <a:pPr lvl="1"/>
            <a:r>
              <a:rPr lang="en-US" dirty="0" smtClean="0"/>
              <a:t>Vocabulary Test</a:t>
            </a:r>
            <a:endParaRPr lang="en-US" u="sng" dirty="0" smtClean="0"/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 test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/>
              <a:t>Practice book pg. 244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366A-9391-3446-8977-D7D73D9EE591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2C73-BF9E-0840-9E61-DAD236FE26E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002773" y="6552081"/>
            <a:ext cx="2768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" action="ppaction://hlinkshowjump?jump=firstslide"/>
              </a:rPr>
              <a:t>Back to Yang the Second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Objective</a:t>
            </a:r>
            <a:r>
              <a:rPr lang="en-US" dirty="0" smtClean="0"/>
              <a:t>: we will define new vocabulary words.</a:t>
            </a:r>
            <a:endParaRPr lang="en-US" u="sng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u="sng" dirty="0" smtClean="0"/>
              <a:t>Accompaniment</a:t>
            </a:r>
            <a:r>
              <a:rPr lang="en-US" sz="2000" dirty="0" smtClean="0"/>
              <a:t>: a musical part that adds to the performance of a singer or musician.</a:t>
            </a:r>
          </a:p>
          <a:p>
            <a:r>
              <a:rPr lang="en-US" sz="2000" u="sng" dirty="0" smtClean="0"/>
              <a:t>demonstration</a:t>
            </a:r>
            <a:r>
              <a:rPr lang="en-US" sz="2000" dirty="0" smtClean="0"/>
              <a:t>: a process through which someone shows and explains to others how something works.</a:t>
            </a:r>
          </a:p>
          <a:p>
            <a:r>
              <a:rPr lang="en-US" sz="2000" u="sng" dirty="0" smtClean="0"/>
              <a:t>Heritage</a:t>
            </a:r>
            <a:r>
              <a:rPr lang="en-US" sz="2000" dirty="0" smtClean="0"/>
              <a:t>: all the practices and beliefs passed down from earlier generations.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5" y="1295400"/>
            <a:ext cx="4041775" cy="4830763"/>
          </a:xfrm>
        </p:spPr>
        <p:txBody>
          <a:bodyPr/>
          <a:lstStyle/>
          <a:p>
            <a:r>
              <a:rPr lang="en-US" sz="2000" u="sng" dirty="0" smtClean="0"/>
              <a:t>Impressed</a:t>
            </a:r>
            <a:r>
              <a:rPr lang="en-US" sz="2000" dirty="0" smtClean="0"/>
              <a:t>: had a strong, positive effect on someone’s feelings.</a:t>
            </a:r>
            <a:endParaRPr lang="en-US" sz="2000" u="sng" dirty="0" smtClean="0"/>
          </a:p>
          <a:p>
            <a:r>
              <a:rPr lang="en-US" sz="2000" u="sng" dirty="0" smtClean="0"/>
              <a:t>Noble</a:t>
            </a:r>
            <a:r>
              <a:rPr lang="en-US" sz="2000" dirty="0" smtClean="0"/>
              <a:t>: showing greatness of character by unselfish behavior.</a:t>
            </a:r>
          </a:p>
          <a:p>
            <a:r>
              <a:rPr lang="en-US" sz="2000" u="sng" dirty="0" smtClean="0"/>
              <a:t>Opera</a:t>
            </a:r>
            <a:r>
              <a:rPr lang="en-US" sz="2000" dirty="0" smtClean="0"/>
              <a:t>: a form of theater in which the dialogue is sung.</a:t>
            </a:r>
          </a:p>
          <a:p>
            <a:r>
              <a:rPr lang="en-US" sz="2000" u="sng" dirty="0" smtClean="0"/>
              <a:t>Rhythmic</a:t>
            </a:r>
            <a:r>
              <a:rPr lang="en-US" sz="2000" dirty="0" smtClean="0"/>
              <a:t>: having a strong beat with a pattern to it.</a:t>
            </a:r>
          </a:p>
          <a:p>
            <a:r>
              <a:rPr lang="en-US" sz="2000" u="sng" dirty="0" smtClean="0"/>
              <a:t>Tradition</a:t>
            </a:r>
            <a:r>
              <a:rPr lang="en-US" sz="2000" dirty="0" smtClean="0"/>
              <a:t>: the passing down of culture from one generation to the next.</a:t>
            </a:r>
            <a:endParaRPr lang="en-US" sz="2000" u="sng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366A-9391-3446-8977-D7D73D9EE591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2C73-BF9E-0840-9E61-DAD236FE26E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will insert words where they best fit the context.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568950" cy="5853113"/>
          </a:xfrm>
        </p:spPr>
        <p:txBody>
          <a:bodyPr/>
          <a:lstStyle/>
          <a:p>
            <a:r>
              <a:rPr lang="en-US" sz="2000" dirty="0" smtClean="0"/>
              <a:t>I was really </a:t>
            </a:r>
            <a:r>
              <a:rPr lang="en-US" sz="2000" u="sng" dirty="0" smtClean="0"/>
              <a:t>			</a:t>
            </a:r>
            <a:r>
              <a:rPr lang="en-US" sz="2000" dirty="0" smtClean="0"/>
              <a:t> by all of the different types of artwork, food, and music.</a:t>
            </a:r>
          </a:p>
          <a:p>
            <a:r>
              <a:rPr lang="en-US" sz="2000" dirty="0" smtClean="0"/>
              <a:t>When I first arrived, I saw a </a:t>
            </a:r>
            <a:r>
              <a:rPr lang="en-US" sz="2000" u="sng" dirty="0" smtClean="0"/>
              <a:t>		       </a:t>
            </a:r>
            <a:r>
              <a:rPr lang="en-US" sz="2000" dirty="0" smtClean="0"/>
              <a:t> of tai chi, a set on ancient Chinese exercises.</a:t>
            </a:r>
          </a:p>
          <a:p>
            <a:r>
              <a:rPr lang="en-US" sz="2000" dirty="0" smtClean="0"/>
              <a:t>After that, my attention was drawn to a small stage by the </a:t>
            </a:r>
            <a:r>
              <a:rPr lang="en-US" sz="2000" u="sng" dirty="0" smtClean="0"/>
              <a:t>			</a:t>
            </a:r>
            <a:r>
              <a:rPr lang="en-US" sz="2000" dirty="0" smtClean="0"/>
              <a:t> sounds of several instruments that I had never seen or heard before.</a:t>
            </a:r>
          </a:p>
          <a:p>
            <a:r>
              <a:rPr lang="en-US" sz="2000" dirty="0" smtClean="0"/>
              <a:t>I did recognize a drum, which one man played to provide </a:t>
            </a:r>
            <a:r>
              <a:rPr lang="en-US" sz="2000" u="sng" dirty="0" smtClean="0"/>
              <a:t>			</a:t>
            </a:r>
            <a:r>
              <a:rPr lang="en-US" sz="2000" dirty="0" smtClean="0"/>
              <a:t> for the musicians.</a:t>
            </a:r>
          </a:p>
          <a:p>
            <a:r>
              <a:rPr lang="en-US" sz="2000" dirty="0" smtClean="0"/>
              <a:t>In the afternoon, I went to a Chinese </a:t>
            </a:r>
            <a:r>
              <a:rPr lang="en-US" sz="2000" u="sng" dirty="0" smtClean="0"/>
              <a:t>	           </a:t>
            </a:r>
            <a:r>
              <a:rPr lang="en-US" sz="2000" dirty="0" smtClean="0"/>
              <a:t> , where elaborate songs and dances were used to tell a story.</a:t>
            </a:r>
          </a:p>
          <a:p>
            <a:r>
              <a:rPr lang="en-US" sz="2000" dirty="0" smtClean="0"/>
              <a:t>A gentleman acted in a </a:t>
            </a:r>
            <a:r>
              <a:rPr lang="en-US" sz="2000" u="sng" dirty="0" smtClean="0"/>
              <a:t>		</a:t>
            </a:r>
            <a:r>
              <a:rPr lang="en-US" sz="2000" dirty="0" smtClean="0"/>
              <a:t> way when he opened the door for me.</a:t>
            </a:r>
          </a:p>
          <a:p>
            <a:r>
              <a:rPr lang="en-US" sz="2000" dirty="0" smtClean="0"/>
              <a:t>I was excited to learn more about the cultural </a:t>
            </a:r>
            <a:r>
              <a:rPr lang="en-US" sz="2000" u="sng" dirty="0" smtClean="0"/>
              <a:t>			</a:t>
            </a:r>
            <a:r>
              <a:rPr lang="en-US" sz="2000" dirty="0" smtClean="0"/>
              <a:t> of my Chinese friends.</a:t>
            </a:r>
            <a:endParaRPr lang="en-US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 dirty="0" smtClean="0"/>
              <a:t>accompaniment</a:t>
            </a:r>
          </a:p>
          <a:p>
            <a:r>
              <a:rPr lang="en-US" sz="2000" dirty="0" smtClean="0"/>
              <a:t>demonstration</a:t>
            </a:r>
          </a:p>
          <a:p>
            <a:r>
              <a:rPr lang="en-US" sz="2000" dirty="0" smtClean="0"/>
              <a:t>heritage</a:t>
            </a:r>
          </a:p>
          <a:p>
            <a:r>
              <a:rPr lang="en-US" sz="2000" dirty="0" smtClean="0"/>
              <a:t>impressed</a:t>
            </a:r>
          </a:p>
          <a:p>
            <a:r>
              <a:rPr lang="en-US" sz="2000" dirty="0" smtClean="0"/>
              <a:t>noble</a:t>
            </a:r>
          </a:p>
          <a:p>
            <a:r>
              <a:rPr lang="en-US" sz="2000" dirty="0" smtClean="0"/>
              <a:t>opera</a:t>
            </a:r>
          </a:p>
          <a:p>
            <a:r>
              <a:rPr lang="en-US" sz="2000" dirty="0" smtClean="0"/>
              <a:t>rhythmic</a:t>
            </a:r>
          </a:p>
          <a:p>
            <a:r>
              <a:rPr lang="en-US" sz="2000" dirty="0" smtClean="0"/>
              <a:t>tradition</a:t>
            </a: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2DB0E-2565-F844-AA20-E93C95F56BE3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912-095B-AB45-99A5-B9DBBFFA29F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562600" y="6488668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and Contrast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u="sng" dirty="0" smtClean="0"/>
              <a:t>Objective</a:t>
            </a:r>
            <a:r>
              <a:rPr lang="en-US" sz="2000" dirty="0" smtClean="0"/>
              <a:t>: we will compare and contrast story characters.</a:t>
            </a:r>
            <a:endParaRPr lang="en-US" sz="2000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u="sng" dirty="0" smtClean="0"/>
              <a:t>Prior Knowledge</a:t>
            </a:r>
            <a:r>
              <a:rPr lang="en-US" b="1" dirty="0" smtClean="0"/>
              <a:t>:</a:t>
            </a:r>
          </a:p>
          <a:p>
            <a:pPr lvl="1"/>
            <a:r>
              <a:rPr lang="en-US" dirty="0" smtClean="0"/>
              <a:t>How are cats and dogs alike?</a:t>
            </a:r>
          </a:p>
          <a:p>
            <a:pPr lvl="1"/>
            <a:r>
              <a:rPr lang="en-US" dirty="0" smtClean="0"/>
              <a:t>How are cats and dogs different?</a:t>
            </a:r>
          </a:p>
          <a:p>
            <a:pPr lvl="1"/>
            <a:r>
              <a:rPr lang="en-US" dirty="0" smtClean="0"/>
              <a:t>You are </a:t>
            </a:r>
            <a:r>
              <a:rPr lang="en-US" b="1" dirty="0" smtClean="0"/>
              <a:t>comparing</a:t>
            </a:r>
            <a:r>
              <a:rPr lang="en-US" dirty="0" smtClean="0"/>
              <a:t> and </a:t>
            </a:r>
            <a:r>
              <a:rPr lang="en-US" b="1" dirty="0" smtClean="0"/>
              <a:t>contrasting</a:t>
            </a:r>
            <a:r>
              <a:rPr lang="en-US" dirty="0" smtClean="0"/>
              <a:t> cats and dogs.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Concept: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u="sng" dirty="0" smtClean="0"/>
              <a:t>Compare</a:t>
            </a:r>
            <a:r>
              <a:rPr lang="en-US" dirty="0" smtClean="0"/>
              <a:t>: telling how characters or events are </a:t>
            </a:r>
            <a:r>
              <a:rPr lang="en-US" b="1" dirty="0" smtClean="0"/>
              <a:t>alike</a:t>
            </a:r>
            <a:endParaRPr lang="en-US" dirty="0" smtClean="0"/>
          </a:p>
          <a:p>
            <a:r>
              <a:rPr lang="en-US" u="sng" dirty="0" smtClean="0"/>
              <a:t>Contrast</a:t>
            </a:r>
            <a:r>
              <a:rPr lang="en-US" dirty="0" smtClean="0"/>
              <a:t>: telling how characters or events are</a:t>
            </a:r>
            <a:r>
              <a:rPr lang="en-US" b="1" dirty="0" smtClean="0"/>
              <a:t> different</a:t>
            </a:r>
            <a:endParaRPr lang="en-US" u="sng" dirty="0" smtClean="0"/>
          </a:p>
          <a:p>
            <a:r>
              <a:rPr lang="en-US" b="1" u="sng" dirty="0" smtClean="0"/>
              <a:t>Importance</a:t>
            </a:r>
            <a:r>
              <a:rPr lang="en-US" dirty="0" smtClean="0"/>
              <a:t>: </a:t>
            </a:r>
            <a:r>
              <a:rPr lang="en-US" sz="2000" dirty="0" smtClean="0"/>
              <a:t>comparing and contrasting the actions and feelings of different characters will help us answer questions we have about the characters and events.</a:t>
            </a:r>
            <a:endParaRPr lang="en-US" sz="2000" b="1" u="sng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5811-7F14-5C41-88D2-201063DF81D9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4415-1704-9F4E-8585-5518ABBC780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0"/>
            <a:ext cx="4040188" cy="639762"/>
          </a:xfrm>
        </p:spPr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990600"/>
            <a:ext cx="4040188" cy="5410200"/>
          </a:xfrm>
        </p:spPr>
        <p:txBody>
          <a:bodyPr/>
          <a:lstStyle/>
          <a:p>
            <a:r>
              <a:rPr lang="en-US" dirty="0" smtClean="0"/>
              <a:t>To </a:t>
            </a:r>
            <a:r>
              <a:rPr lang="en-US" b="1" dirty="0" smtClean="0"/>
              <a:t>compare</a:t>
            </a:r>
            <a:r>
              <a:rPr lang="en-US" dirty="0" smtClean="0"/>
              <a:t> two characters, events, or things tell how they are alike.</a:t>
            </a:r>
          </a:p>
          <a:p>
            <a:pPr lvl="1"/>
            <a:r>
              <a:rPr lang="en-US" dirty="0" smtClean="0"/>
              <a:t>Look for words such as </a:t>
            </a:r>
            <a:r>
              <a:rPr lang="en-US" i="1" dirty="0" smtClean="0"/>
              <a:t>like,</a:t>
            </a:r>
            <a:r>
              <a:rPr lang="en-US" dirty="0" smtClean="0"/>
              <a:t> and </a:t>
            </a:r>
            <a:r>
              <a:rPr lang="en-US" i="1" dirty="0" smtClean="0"/>
              <a:t>similarly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 </a:t>
            </a:r>
            <a:r>
              <a:rPr lang="en-US" b="1" dirty="0" smtClean="0"/>
              <a:t>contrast</a:t>
            </a:r>
            <a:r>
              <a:rPr lang="en-US" dirty="0" smtClean="0"/>
              <a:t> two characters, events, or things tell how they are different.</a:t>
            </a:r>
          </a:p>
          <a:p>
            <a:pPr lvl="1"/>
            <a:r>
              <a:rPr lang="en-US" dirty="0" smtClean="0"/>
              <a:t>Look for words such as </a:t>
            </a:r>
            <a:r>
              <a:rPr lang="en-US" i="1" dirty="0" smtClean="0"/>
              <a:t>but,</a:t>
            </a:r>
            <a:r>
              <a:rPr lang="en-US" dirty="0" smtClean="0"/>
              <a:t> and </a:t>
            </a:r>
            <a:r>
              <a:rPr lang="en-US" i="1" dirty="0" smtClean="0"/>
              <a:t>in contrast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28600"/>
            <a:ext cx="4041775" cy="639762"/>
          </a:xfrm>
        </p:spPr>
        <p:txBody>
          <a:bodyPr/>
          <a:lstStyle/>
          <a:p>
            <a:r>
              <a:rPr lang="en-US" dirty="0" smtClean="0"/>
              <a:t>I do: compare and contrast school and home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</p:nvPr>
        </p:nvGraphicFramePr>
        <p:xfrm>
          <a:off x="3962400" y="990600"/>
          <a:ext cx="4953000" cy="54102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5811-7F14-5C41-88D2-201063DF81D9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4415-1704-9F4E-8585-5518ABBC780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324600" y="2819400"/>
            <a:ext cx="8645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Both</a:t>
            </a:r>
          </a:p>
          <a:p>
            <a:r>
              <a:rPr lang="en-US" dirty="0" smtClean="0"/>
              <a:t>Safe</a:t>
            </a:r>
          </a:p>
          <a:p>
            <a:r>
              <a:rPr lang="en-US" dirty="0" smtClean="0"/>
              <a:t>Chairs</a:t>
            </a:r>
          </a:p>
          <a:p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96000" y="1295400"/>
            <a:ext cx="1133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Contrast</a:t>
            </a:r>
            <a:endParaRPr lang="en-US" b="1" u="sng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5715000" y="1676400"/>
            <a:ext cx="6858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H="1">
            <a:off x="6896100" y="16383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096000" y="5334000"/>
            <a:ext cx="1185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Compare</a:t>
            </a:r>
            <a:endParaRPr lang="en-US" b="1" u="sng" dirty="0"/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6172200" y="48768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Graphic spid="10" grpId="0">
        <p:bldAsOne/>
      </p:bldGraphic>
      <p:bldP spid="11" grpId="0"/>
      <p:bldP spid="12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57200"/>
            <a:ext cx="4038600" cy="5791200"/>
          </a:xfrm>
        </p:spPr>
        <p:txBody>
          <a:bodyPr/>
          <a:lstStyle/>
          <a:p>
            <a:r>
              <a:rPr lang="en-US" b="1" u="sng" dirty="0" smtClean="0"/>
              <a:t>We do</a:t>
            </a:r>
            <a:r>
              <a:rPr lang="en-US" b="1" dirty="0" smtClean="0"/>
              <a:t>:</a:t>
            </a:r>
            <a:endParaRPr lang="en-US" dirty="0" smtClean="0"/>
          </a:p>
          <a:p>
            <a:r>
              <a:rPr lang="en-US" dirty="0" smtClean="0"/>
              <a:t>Let’s read pg. 395 to determine some similarities and differences between 2</a:t>
            </a:r>
            <a:r>
              <a:rPr lang="en-US" baseline="30000" dirty="0" smtClean="0"/>
              <a:t>nd</a:t>
            </a:r>
            <a:r>
              <a:rPr lang="en-US" dirty="0" smtClean="0"/>
              <a:t> Sister and 4</a:t>
            </a:r>
            <a:r>
              <a:rPr lang="en-US" baseline="30000" dirty="0" smtClean="0"/>
              <a:t>th</a:t>
            </a:r>
            <a:r>
              <a:rPr lang="en-US" dirty="0" smtClean="0"/>
              <a:t> Brother.</a:t>
            </a:r>
          </a:p>
          <a:p>
            <a:r>
              <a:rPr lang="en-US" dirty="0" smtClean="0"/>
              <a:t>Record the information on page 233 of your practice book.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57200"/>
            <a:ext cx="4038600" cy="5791200"/>
          </a:xfrm>
        </p:spPr>
        <p:txBody>
          <a:bodyPr/>
          <a:lstStyle/>
          <a:p>
            <a:r>
              <a:rPr lang="en-US" b="1" u="sng" dirty="0" smtClean="0"/>
              <a:t>Closure</a:t>
            </a:r>
            <a:r>
              <a:rPr lang="en-US" dirty="0" smtClean="0"/>
              <a:t>:</a:t>
            </a:r>
          </a:p>
          <a:p>
            <a:r>
              <a:rPr lang="en-US" dirty="0" smtClean="0"/>
              <a:t>What word means</a:t>
            </a:r>
            <a:r>
              <a:rPr lang="en-US" u="sng" dirty="0" smtClean="0"/>
              <a:t> </a:t>
            </a:r>
            <a:r>
              <a:rPr lang="en-US" dirty="0" smtClean="0"/>
              <a:t>telling </a:t>
            </a:r>
            <a:r>
              <a:rPr lang="en-US" dirty="0" smtClean="0"/>
              <a:t>how characters or events are </a:t>
            </a:r>
            <a:r>
              <a:rPr lang="en-US" b="1" dirty="0" smtClean="0"/>
              <a:t>alike?</a:t>
            </a:r>
            <a:endParaRPr lang="en-US" dirty="0" smtClean="0"/>
          </a:p>
          <a:p>
            <a:r>
              <a:rPr lang="en-US" dirty="0" smtClean="0"/>
              <a:t>What word means </a:t>
            </a:r>
            <a:r>
              <a:rPr lang="en-US" dirty="0" smtClean="0"/>
              <a:t>telling how characters or events are</a:t>
            </a:r>
            <a:r>
              <a:rPr lang="en-US" b="1" dirty="0" smtClean="0"/>
              <a:t> </a:t>
            </a:r>
            <a:r>
              <a:rPr lang="en-US" b="1" dirty="0" smtClean="0"/>
              <a:t>different</a:t>
            </a:r>
            <a:r>
              <a:rPr lang="en-US" dirty="0" smtClean="0"/>
              <a:t>?</a:t>
            </a:r>
          </a:p>
          <a:p>
            <a:r>
              <a:rPr lang="en-US" b="1" u="sng" dirty="0" smtClean="0"/>
              <a:t>Practice</a:t>
            </a:r>
          </a:p>
          <a:p>
            <a:pPr lvl="1"/>
            <a:r>
              <a:rPr lang="en-US" dirty="0" smtClean="0"/>
              <a:t>Continue filling in the Venn diagrams on practice book pg. 233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366A-9391-3446-8977-D7D73D9EE591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2C73-BF9E-0840-9E61-DAD236FE26E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257800" y="6488668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 mans agreed that </a:t>
            </a:r>
            <a:r>
              <a:rPr lang="en-US" dirty="0" err="1" smtClean="0"/>
              <a:t>swiming</a:t>
            </a:r>
            <a:r>
              <a:rPr lang="en-US" dirty="0" smtClean="0"/>
              <a:t> is good exercise.</a:t>
            </a:r>
          </a:p>
          <a:p>
            <a:endParaRPr lang="en-US" dirty="0" smtClean="0"/>
          </a:p>
          <a:p>
            <a:r>
              <a:rPr lang="en-US" dirty="0" smtClean="0"/>
              <a:t>Help I </a:t>
            </a:r>
            <a:r>
              <a:rPr lang="en-US" dirty="0" err="1" smtClean="0"/>
              <a:t>mixt</a:t>
            </a:r>
            <a:r>
              <a:rPr lang="en-US" dirty="0" smtClean="0"/>
              <a:t> up the dog’s pills.</a:t>
            </a:r>
          </a:p>
          <a:p>
            <a:endParaRPr lang="en-US" dirty="0" smtClean="0"/>
          </a:p>
          <a:p>
            <a:r>
              <a:rPr lang="en-US" dirty="0" smtClean="0"/>
              <a:t>Oops I forgot to tell Dad that I </a:t>
            </a:r>
            <a:r>
              <a:rPr lang="en-US" dirty="0" err="1" smtClean="0"/>
              <a:t>decideed</a:t>
            </a:r>
            <a:r>
              <a:rPr lang="en-US" dirty="0" smtClean="0"/>
              <a:t> not to go to the play.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AE07-C626-AF4F-920E-A0B4AE0BBBEA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2F1A-5D98-754F-8807-9A9B80F1C2E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66077" y="6459144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Interjections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4040188" cy="639762"/>
          </a:xfrm>
        </p:spPr>
        <p:txBody>
          <a:bodyPr/>
          <a:lstStyle/>
          <a:p>
            <a:r>
              <a:rPr lang="en-US" u="sng" dirty="0" smtClean="0"/>
              <a:t>Objective</a:t>
            </a:r>
            <a:r>
              <a:rPr lang="en-US" dirty="0" smtClean="0"/>
              <a:t>: We will identify, write, and punctuate interjections.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4040188" cy="3951288"/>
          </a:xfrm>
        </p:spPr>
        <p:txBody>
          <a:bodyPr/>
          <a:lstStyle/>
          <a:p>
            <a:r>
              <a:rPr lang="en-US" b="1" u="sng" dirty="0" smtClean="0"/>
              <a:t>Concept</a:t>
            </a:r>
          </a:p>
          <a:p>
            <a:r>
              <a:rPr lang="en-US" u="sng" dirty="0" smtClean="0"/>
              <a:t>Interjection</a:t>
            </a:r>
            <a:r>
              <a:rPr lang="en-US" dirty="0" smtClean="0"/>
              <a:t>: a word or words that expresses strong feeling.</a:t>
            </a:r>
          </a:p>
          <a:p>
            <a:r>
              <a:rPr lang="en-US" u="sng" dirty="0" smtClean="0"/>
              <a:t>Example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Oops, I just spilled some ketchup.</a:t>
            </a:r>
          </a:p>
          <a:p>
            <a:pPr lvl="1"/>
            <a:r>
              <a:rPr lang="en-US" dirty="0" smtClean="0"/>
              <a:t>Oh, no!  The tablecloth is ruined!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Interjections usually appear at the beginning of a sentence.</a:t>
            </a:r>
          </a:p>
          <a:p>
            <a:r>
              <a:rPr lang="en-US" dirty="0" smtClean="0"/>
              <a:t>It will be followed by either a comma or an exclamation point, depending on how strong a feeling is expressed.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5811-7F14-5C41-88D2-201063DF81D9}" type="datetime1">
              <a:rPr lang="en-US" smtClean="0"/>
              <a:pPr/>
              <a:t>12/5/10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4415-1704-9F4E-8585-5518ABBC780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theme/theme1.xml><?xml version="1.0" encoding="utf-8"?>
<a:theme xmlns:a="http://schemas.openxmlformats.org/drawingml/2006/main" name="TurmericWall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TurmericWall.pot</Template>
  <TotalTime>259</TotalTime>
  <Words>1742</Words>
  <Application>Microsoft Macintosh PowerPoint</Application>
  <PresentationFormat>On-screen Show (4:3)</PresentationFormat>
  <Paragraphs>319</Paragraphs>
  <Slides>26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TurmericWall</vt:lpstr>
      <vt:lpstr>Yang the Second and Her Secret Admirers</vt:lpstr>
      <vt:lpstr>Day 1 Schedule</vt:lpstr>
      <vt:lpstr>Vocabulary</vt:lpstr>
      <vt:lpstr>We will insert words where they best fit the context.</vt:lpstr>
      <vt:lpstr>Compare and Contrast</vt:lpstr>
      <vt:lpstr>Slide 6</vt:lpstr>
      <vt:lpstr>Slide 7</vt:lpstr>
      <vt:lpstr>Daily Language Practice</vt:lpstr>
      <vt:lpstr>Interjections</vt:lpstr>
      <vt:lpstr>Interjections</vt:lpstr>
      <vt:lpstr>Interjections</vt:lpstr>
      <vt:lpstr>Day 2 Schedule</vt:lpstr>
      <vt:lpstr>Daily Language Practice</vt:lpstr>
      <vt:lpstr>Day 3 Schedule</vt:lpstr>
      <vt:lpstr>Daily Language Practice</vt:lpstr>
      <vt:lpstr>Quotations</vt:lpstr>
      <vt:lpstr>Quotations</vt:lpstr>
      <vt:lpstr>Quotations</vt:lpstr>
      <vt:lpstr>Quotations</vt:lpstr>
      <vt:lpstr>Day 4 Schedule</vt:lpstr>
      <vt:lpstr>Prefixes</vt:lpstr>
      <vt:lpstr>Prefixes</vt:lpstr>
      <vt:lpstr>Prefixes</vt:lpstr>
      <vt:lpstr>Closure </vt:lpstr>
      <vt:lpstr>Daily Language Practice</vt:lpstr>
      <vt:lpstr>Day 5 Schedule</vt:lpstr>
    </vt:vector>
  </TitlesOfParts>
  <Company>Madera Unified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Yang the Second and Her Secret Admirers</dc:title>
  <dc:creator>Megan Kitt</dc:creator>
  <cp:lastModifiedBy>Megan Kitt</cp:lastModifiedBy>
  <cp:revision>3</cp:revision>
  <dcterms:created xsi:type="dcterms:W3CDTF">2010-12-05T21:49:43Z</dcterms:created>
  <dcterms:modified xsi:type="dcterms:W3CDTF">2010-12-05T23:46:59Z</dcterms:modified>
</cp:coreProperties>
</file>