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Layouts/slideLayout17.xml" ContentType="application/vnd.openxmlformats-officedocument.presentationml.slideLayout+xml"/>
  <Default Extension="gif" ContentType="image/gif"/>
  <Override PartName="/ppt/slides/slide16.xml" ContentType="application/vnd.openxmlformats-officedocument.presentationml.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62" r:id="rId4"/>
    <p:sldId id="263" r:id="rId5"/>
    <p:sldId id="264" r:id="rId6"/>
    <p:sldId id="269" r:id="rId7"/>
    <p:sldId id="270" r:id="rId8"/>
    <p:sldId id="271" r:id="rId9"/>
    <p:sldId id="272" r:id="rId10"/>
    <p:sldId id="273" r:id="rId11"/>
    <p:sldId id="274" r:id="rId12"/>
    <p:sldId id="275" r:id="rId13"/>
    <p:sldId id="258" r:id="rId14"/>
    <p:sldId id="276" r:id="rId15"/>
    <p:sldId id="277" r:id="rId16"/>
    <p:sldId id="279" r:id="rId17"/>
    <p:sldId id="280" r:id="rId18"/>
    <p:sldId id="281" r:id="rId19"/>
    <p:sldId id="259" r:id="rId20"/>
    <p:sldId id="282" r:id="rId21"/>
    <p:sldId id="283" r:id="rId22"/>
    <p:sldId id="284" r:id="rId23"/>
    <p:sldId id="285" r:id="rId24"/>
    <p:sldId id="286" r:id="rId25"/>
    <p:sldId id="287" r:id="rId26"/>
    <p:sldId id="288" r:id="rId27"/>
    <p:sldId id="289" r:id="rId28"/>
    <p:sldId id="260" r:id="rId29"/>
    <p:sldId id="290" r:id="rId30"/>
    <p:sldId id="291" r:id="rId31"/>
    <p:sldId id="292" r:id="rId32"/>
    <p:sldId id="293" r:id="rId33"/>
    <p:sldId id="261"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614568EF-A701-C741-8423-15CD12E69CBA}" type="datetimeFigureOut">
              <a:rPr lang="en-US" smtClean="0"/>
              <a:pPr/>
              <a:t>10/13/10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14568EF-A701-C741-8423-15CD12E69CBA}" type="datetimeFigureOut">
              <a:rPr lang="en-US" smtClean="0"/>
              <a:pPr/>
              <a:t>10/13/10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FF5C31-6286-7342-AE2E-071F8233FA5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614568EF-A701-C741-8423-15CD12E69CBA}" type="datetimeFigureOut">
              <a:rPr lang="en-US" smtClean="0"/>
              <a:pPr/>
              <a:t>10/13/10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FF5C31-6286-7342-AE2E-071F8233FA5A}"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14568EF-A701-C741-8423-15CD12E69CBA}" type="datetimeFigureOut">
              <a:rPr lang="en-US" smtClean="0"/>
              <a:pPr/>
              <a:t>10/13/10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5C31-6286-7342-AE2E-071F8233FA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14568EF-A701-C741-8423-15CD12E69CBA}" type="datetimeFigureOut">
              <a:rPr lang="en-US" smtClean="0"/>
              <a:pPr/>
              <a:t>10/13/10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5C31-6286-7342-AE2E-071F8233FA5A}"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14568EF-A701-C741-8423-15CD12E69CBA}" type="datetimeFigureOut">
              <a:rPr lang="en-US" smtClean="0"/>
              <a:pPr/>
              <a:t>10/13/10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5C31-6286-7342-AE2E-071F8233FA5A}"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14568EF-A701-C741-8423-15CD12E69CBA}" type="datetimeFigureOut">
              <a:rPr lang="en-US" smtClean="0"/>
              <a:pPr/>
              <a:t>10/13/10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5C31-6286-7342-AE2E-071F8233FA5A}"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614568EF-A701-C741-8423-15CD12E69CBA}" type="datetimeFigureOut">
              <a:rPr lang="en-US" smtClean="0"/>
              <a:pPr/>
              <a:t>10/13/10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614568EF-A701-C741-8423-15CD12E69CBA}" type="datetimeFigureOut">
              <a:rPr lang="en-US" smtClean="0"/>
              <a:pPr/>
              <a:t>10/13/10</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91FF5C31-6286-7342-AE2E-071F8233FA5A}"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614568EF-A701-C741-8423-15CD12E69CBA}" type="datetimeFigureOut">
              <a:rPr lang="en-US" smtClean="0"/>
              <a:pPr/>
              <a:t>10/13/10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FF5C31-6286-7342-AE2E-071F8233FA5A}"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91FF5C31-6286-7342-AE2E-071F8233FA5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614568EF-A701-C741-8423-15CD12E69CBA}" type="datetimeFigureOut">
              <a:rPr lang="en-US" smtClean="0"/>
              <a:pPr/>
              <a:t>10/13/10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F5C31-6286-7342-AE2E-071F8233FA5A}"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614568EF-A701-C741-8423-15CD12E69CBA}" type="datetimeFigureOut">
              <a:rPr lang="en-US" smtClean="0"/>
              <a:pPr/>
              <a:t>10/13/10</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91FF5C31-6286-7342-AE2E-071F8233FA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3.xml"/><Relationship Id="rId4" Type="http://schemas.openxmlformats.org/officeDocument/2006/relationships/slide" Target="slide19.xml"/><Relationship Id="rId5" Type="http://schemas.openxmlformats.org/officeDocument/2006/relationships/slide" Target="slide28.xml"/><Relationship Id="rId6" Type="http://schemas.openxmlformats.org/officeDocument/2006/relationships/slide" Target="slide33.xml"/><Relationship Id="rId7" Type="http://schemas.openxmlformats.org/officeDocument/2006/relationships/image" Target="../media/image1.gif"/><Relationship Id="rId1" Type="http://schemas.openxmlformats.org/officeDocument/2006/relationships/slideLayout" Target="../slideLayouts/slideLayout6.xml"/><Relationship Id="rId2" Type="http://schemas.openxmlformats.org/officeDocument/2006/relationships/slide" Target="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slide" Target="slide18.xml"/><Relationship Id="rId4" Type="http://schemas.openxmlformats.org/officeDocument/2006/relationships/slide" Target="slide1.xml"/><Relationship Id="rId1" Type="http://schemas.openxmlformats.org/officeDocument/2006/relationships/slideLayout" Target="../slideLayouts/slideLayout6.xml"/><Relationship Id="rId2" Type="http://schemas.openxmlformats.org/officeDocument/2006/relationships/slide" Target="slide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3.xml"/></Relationships>
</file>

<file path=ppt/slides/_rels/slide19.xml.rels><?xml version="1.0" encoding="UTF-8" standalone="yes"?>
<Relationships xmlns="http://schemas.openxmlformats.org/package/2006/relationships"><Relationship Id="rId3" Type="http://schemas.openxmlformats.org/officeDocument/2006/relationships/slide" Target="slide23.xml"/><Relationship Id="rId4" Type="http://schemas.openxmlformats.org/officeDocument/2006/relationships/slide" Target="slide1.xml"/><Relationship Id="rId1" Type="http://schemas.openxmlformats.org/officeDocument/2006/relationships/slideLayout" Target="../slideLayouts/slideLayout6.xml"/><Relationship Id="rId2" Type="http://schemas.openxmlformats.org/officeDocument/2006/relationships/slide" Target="slide20.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4" Type="http://schemas.openxmlformats.org/officeDocument/2006/relationships/slide" Target="slide8.xml"/><Relationship Id="rId5" Type="http://schemas.openxmlformats.org/officeDocument/2006/relationships/slide" Target="slide9.xml"/><Relationship Id="rId6" Type="http://schemas.openxmlformats.org/officeDocument/2006/relationships/slide" Target="slide1.xml"/><Relationship Id="rId1" Type="http://schemas.openxmlformats.org/officeDocument/2006/relationships/slideLayout" Target="../slideLayouts/slideLayout6.xml"/><Relationship Id="rId2"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 Target="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19.xml"/></Relationships>
</file>

<file path=ppt/slides/_rels/slide28.xml.rels><?xml version="1.0" encoding="UTF-8" standalone="yes"?>
<Relationships xmlns="http://schemas.openxmlformats.org/package/2006/relationships"><Relationship Id="rId3" Type="http://schemas.openxmlformats.org/officeDocument/2006/relationships/slide" Target="slide32.xml"/><Relationship Id="rId4" Type="http://schemas.openxmlformats.org/officeDocument/2006/relationships/slide" Target="slide1.xml"/><Relationship Id="rId1" Type="http://schemas.openxmlformats.org/officeDocument/2006/relationships/slideLayout" Target="../slideLayouts/slideLayout6.xml"/><Relationship Id="rId2" Type="http://schemas.openxmlformats.org/officeDocument/2006/relationships/slide" Target="slide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5400" dirty="0" smtClean="0"/>
              <a:t>Katie’s Trunk</a:t>
            </a:r>
            <a:endParaRPr lang="en-US" sz="5400" dirty="0"/>
          </a:p>
        </p:txBody>
      </p:sp>
      <p:sp>
        <p:nvSpPr>
          <p:cNvPr id="5" name="Content Placeholder 4"/>
          <p:cNvSpPr>
            <a:spLocks noGrp="1"/>
          </p:cNvSpPr>
          <p:nvPr>
            <p:ph sz="half" idx="1"/>
          </p:nvPr>
        </p:nvSpPr>
        <p:spPr/>
        <p:txBody>
          <a:bodyPr>
            <a:normAutofit fontScale="70000" lnSpcReduction="20000"/>
          </a:bodyPr>
          <a:lstStyle/>
          <a:p>
            <a:r>
              <a:rPr lang="en-US" sz="2400" u="sng" dirty="0" smtClean="0"/>
              <a:t>Author</a:t>
            </a:r>
            <a:r>
              <a:rPr lang="en-US" sz="2400" dirty="0" smtClean="0"/>
              <a:t>:  Ann Turner</a:t>
            </a:r>
          </a:p>
          <a:p>
            <a:r>
              <a:rPr lang="en-US" sz="2400" u="sng" dirty="0" smtClean="0"/>
              <a:t>Illustrator</a:t>
            </a:r>
            <a:r>
              <a:rPr lang="en-US" sz="2400" dirty="0" smtClean="0"/>
              <a:t>:  Ron </a:t>
            </a:r>
            <a:r>
              <a:rPr lang="en-US" sz="2400" dirty="0" err="1" smtClean="0"/>
              <a:t>Himler</a:t>
            </a:r>
            <a:endParaRPr lang="en-US" sz="2400" dirty="0" smtClean="0"/>
          </a:p>
          <a:p>
            <a:r>
              <a:rPr lang="en-US" sz="2400" u="sng" dirty="0" smtClean="0"/>
              <a:t>Genre</a:t>
            </a:r>
            <a:r>
              <a:rPr lang="en-US" sz="2400" dirty="0" smtClean="0"/>
              <a:t>:  Historical Fiction ~ real settings are combined with fictional events and characters.</a:t>
            </a:r>
          </a:p>
          <a:p>
            <a:r>
              <a:rPr lang="en-US" sz="2400" dirty="0" smtClean="0">
                <a:hlinkClick r:id="rId2" action="ppaction://hlinksldjump"/>
              </a:rPr>
              <a:t>Day 1</a:t>
            </a:r>
            <a:endParaRPr lang="en-US" sz="2400" dirty="0" smtClean="0"/>
          </a:p>
          <a:p>
            <a:r>
              <a:rPr lang="en-US" sz="2400" dirty="0" smtClean="0">
                <a:hlinkClick r:id="rId3" action="ppaction://hlinksldjump"/>
              </a:rPr>
              <a:t>Day 2</a:t>
            </a:r>
            <a:endParaRPr lang="en-US" sz="2400" dirty="0" smtClean="0"/>
          </a:p>
          <a:p>
            <a:r>
              <a:rPr lang="en-US" sz="2400" dirty="0" smtClean="0">
                <a:hlinkClick r:id="rId4" action="ppaction://hlinksldjump"/>
              </a:rPr>
              <a:t>Day 3</a:t>
            </a:r>
            <a:endParaRPr lang="en-US" sz="2400" dirty="0" smtClean="0"/>
          </a:p>
          <a:p>
            <a:r>
              <a:rPr lang="en-US" sz="2400" dirty="0" smtClean="0">
                <a:hlinkClick r:id="rId5" action="ppaction://hlinksldjump"/>
              </a:rPr>
              <a:t>Day 4</a:t>
            </a:r>
            <a:endParaRPr lang="en-US" sz="2400" dirty="0" smtClean="0"/>
          </a:p>
          <a:p>
            <a:r>
              <a:rPr lang="en-US" sz="2400" dirty="0" smtClean="0">
                <a:hlinkClick r:id="rId6" action="ppaction://hlinksldjump"/>
              </a:rPr>
              <a:t>Day 5</a:t>
            </a:r>
            <a:endParaRPr lang="en-US" sz="2400" dirty="0" smtClean="0"/>
          </a:p>
        </p:txBody>
      </p:sp>
      <p:pic>
        <p:nvPicPr>
          <p:cNvPr id="9" name="Content Placeholder 8" descr="jpg.gif"/>
          <p:cNvPicPr>
            <a:picLocks noGrp="1" noChangeAspect="1"/>
          </p:cNvPicPr>
          <p:nvPr>
            <p:ph sz="half" idx="2"/>
          </p:nvPr>
        </p:nvPicPr>
        <p:blipFill>
          <a:blip r:embed="rId7"/>
          <a:srcRect l="-5436" r="-5436"/>
          <a:stretch>
            <a:fillRect/>
          </a:stretch>
        </p:blipFill>
        <p:spPr>
          <a:xfrm>
            <a:off x="4397187" y="1985963"/>
            <a:ext cx="3657600" cy="4140200"/>
          </a:xfrm>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 We will write verb phrases that begin with forms of </a:t>
            </a:r>
            <a:r>
              <a:rPr lang="en-US" i="1" dirty="0" smtClean="0"/>
              <a:t>have</a:t>
            </a:r>
            <a:endParaRPr lang="en-US" dirty="0"/>
          </a:p>
        </p:txBody>
      </p:sp>
      <p:sp>
        <p:nvSpPr>
          <p:cNvPr id="3" name="Content Placeholder 2"/>
          <p:cNvSpPr>
            <a:spLocks noGrp="1"/>
          </p:cNvSpPr>
          <p:nvPr>
            <p:ph sz="half" idx="1"/>
          </p:nvPr>
        </p:nvSpPr>
        <p:spPr/>
        <p:txBody>
          <a:bodyPr>
            <a:normAutofit/>
          </a:bodyPr>
          <a:lstStyle/>
          <a:p>
            <a:r>
              <a:rPr lang="en-US" dirty="0" smtClean="0"/>
              <a:t>I do:</a:t>
            </a:r>
          </a:p>
          <a:p>
            <a:pPr lvl="1"/>
            <a:r>
              <a:rPr lang="en-US" dirty="0" smtClean="0"/>
              <a:t>Our parents </a:t>
            </a:r>
            <a:r>
              <a:rPr lang="en-US" u="sng" dirty="0" smtClean="0"/>
              <a:t>		</a:t>
            </a:r>
            <a:r>
              <a:rPr lang="en-US" dirty="0" smtClean="0"/>
              <a:t> talked to us last week.</a:t>
            </a:r>
          </a:p>
          <a:p>
            <a:pPr lvl="1"/>
            <a:r>
              <a:rPr lang="en-US" dirty="0" smtClean="0"/>
              <a:t>Subject: parents ~ plural</a:t>
            </a:r>
          </a:p>
          <a:p>
            <a:pPr lvl="1"/>
            <a:r>
              <a:rPr lang="en-US" dirty="0" smtClean="0"/>
              <a:t>Tense: past ~ last week</a:t>
            </a:r>
          </a:p>
          <a:p>
            <a:pPr lvl="1">
              <a:buNone/>
            </a:pPr>
            <a:endParaRPr lang="en-US" dirty="0"/>
          </a:p>
        </p:txBody>
      </p:sp>
      <p:sp>
        <p:nvSpPr>
          <p:cNvPr id="4" name="Content Placeholder 3"/>
          <p:cNvSpPr>
            <a:spLocks noGrp="1"/>
          </p:cNvSpPr>
          <p:nvPr>
            <p:ph sz="half" idx="15"/>
          </p:nvPr>
        </p:nvSpPr>
        <p:spPr/>
        <p:txBody>
          <a:bodyPr/>
          <a:lstStyle/>
          <a:p>
            <a:pPr marL="342900" indent="-342900">
              <a:buAutoNum type="arabicPeriod"/>
            </a:pPr>
            <a:r>
              <a:rPr lang="en-US" dirty="0" smtClean="0"/>
              <a:t>Identify the subject.</a:t>
            </a:r>
          </a:p>
          <a:p>
            <a:pPr marL="342900" indent="-342900">
              <a:buAutoNum type="arabicPeriod"/>
            </a:pPr>
            <a:r>
              <a:rPr lang="en-US" dirty="0" smtClean="0"/>
              <a:t>Use </a:t>
            </a:r>
            <a:r>
              <a:rPr lang="en-US" b="1" dirty="0" smtClean="0"/>
              <a:t>has </a:t>
            </a:r>
            <a:r>
              <a:rPr lang="en-US" dirty="0" smtClean="0"/>
              <a:t> with singular subjects</a:t>
            </a:r>
          </a:p>
          <a:p>
            <a:pPr marL="342900" indent="-342900">
              <a:buAutoNum type="arabicPeriod"/>
            </a:pPr>
            <a:r>
              <a:rPr lang="en-US" dirty="0" smtClean="0"/>
              <a:t>Use </a:t>
            </a:r>
            <a:r>
              <a:rPr lang="en-US" b="1" dirty="0" smtClean="0"/>
              <a:t>have</a:t>
            </a:r>
            <a:r>
              <a:rPr lang="en-US" dirty="0" smtClean="0"/>
              <a:t> with plural subjects  (and I or you)</a:t>
            </a:r>
          </a:p>
          <a:p>
            <a:pPr marL="342900" indent="-342900">
              <a:buAutoNum type="arabicPeriod"/>
            </a:pPr>
            <a:r>
              <a:rPr lang="en-US" dirty="0" smtClean="0"/>
              <a:t>Use </a:t>
            </a:r>
            <a:r>
              <a:rPr lang="en-US" b="1" dirty="0" smtClean="0"/>
              <a:t>had</a:t>
            </a:r>
            <a:r>
              <a:rPr lang="en-US" dirty="0" smtClean="0"/>
              <a:t> with either singular or plural subjects </a:t>
            </a:r>
            <a:endParaRPr lang="en-US" dirty="0"/>
          </a:p>
        </p:txBody>
      </p:sp>
      <p:sp>
        <p:nvSpPr>
          <p:cNvPr id="5" name="Content Placeholder 4"/>
          <p:cNvSpPr>
            <a:spLocks noGrp="1"/>
          </p:cNvSpPr>
          <p:nvPr>
            <p:ph sz="half" idx="16"/>
          </p:nvPr>
        </p:nvSpPr>
        <p:spPr/>
        <p:txBody>
          <a:bodyPr/>
          <a:lstStyle/>
          <a:p>
            <a:r>
              <a:rPr lang="en-US" dirty="0" smtClean="0"/>
              <a:t>We do:</a:t>
            </a:r>
          </a:p>
          <a:p>
            <a:pPr lvl="1"/>
            <a:r>
              <a:rPr lang="en-US" dirty="0" smtClean="0"/>
              <a:t>They </a:t>
            </a:r>
            <a:r>
              <a:rPr lang="en-US" u="sng" dirty="0" smtClean="0"/>
              <a:t>	</a:t>
            </a:r>
            <a:r>
              <a:rPr lang="en-US" dirty="0" smtClean="0"/>
              <a:t> advised us to be careful last night.</a:t>
            </a:r>
          </a:p>
          <a:p>
            <a:pPr lvl="1"/>
            <a:r>
              <a:rPr lang="en-US" dirty="0" smtClean="0"/>
              <a:t>Subject: they ~ plural</a:t>
            </a:r>
          </a:p>
          <a:p>
            <a:pPr lvl="1"/>
            <a:r>
              <a:rPr lang="en-US" dirty="0" smtClean="0"/>
              <a:t>Tense: past ~ last night </a:t>
            </a:r>
            <a:endParaRPr lang="en-US" dirty="0"/>
          </a:p>
        </p:txBody>
      </p:sp>
      <p:sp>
        <p:nvSpPr>
          <p:cNvPr id="6" name="TextBox 5"/>
          <p:cNvSpPr txBox="1"/>
          <p:nvPr/>
        </p:nvSpPr>
        <p:spPr>
          <a:xfrm>
            <a:off x="6443200" y="2292454"/>
            <a:ext cx="569800" cy="369332"/>
          </a:xfrm>
          <a:prstGeom prst="rect">
            <a:avLst/>
          </a:prstGeom>
          <a:noFill/>
        </p:spPr>
        <p:txBody>
          <a:bodyPr wrap="none" rtlCol="0">
            <a:spAutoFit/>
          </a:bodyPr>
          <a:lstStyle/>
          <a:p>
            <a:r>
              <a:rPr lang="en-US" dirty="0" smtClean="0">
                <a:solidFill>
                  <a:srgbClr val="FF0000"/>
                </a:solidFill>
              </a:rPr>
              <a:t>had</a:t>
            </a:r>
            <a:endParaRPr lang="en-US" dirty="0">
              <a:solidFill>
                <a:srgbClr val="FF0000"/>
              </a:solidFill>
            </a:endParaRPr>
          </a:p>
        </p:txBody>
      </p:sp>
      <p:sp>
        <p:nvSpPr>
          <p:cNvPr id="7" name="TextBox 6"/>
          <p:cNvSpPr txBox="1"/>
          <p:nvPr/>
        </p:nvSpPr>
        <p:spPr>
          <a:xfrm>
            <a:off x="5622311" y="4445502"/>
            <a:ext cx="569800" cy="369332"/>
          </a:xfrm>
          <a:prstGeom prst="rect">
            <a:avLst/>
          </a:prstGeom>
          <a:noFill/>
        </p:spPr>
        <p:txBody>
          <a:bodyPr wrap="none" rtlCol="0">
            <a:spAutoFit/>
          </a:bodyPr>
          <a:lstStyle/>
          <a:p>
            <a:r>
              <a:rPr lang="en-US" dirty="0" smtClean="0">
                <a:solidFill>
                  <a:srgbClr val="FF0000"/>
                </a:solidFill>
              </a:rPr>
              <a:t>had</a:t>
            </a:r>
            <a:endParaRPr lang="en-US" dirty="0">
              <a:solidFill>
                <a:srgbClr val="FF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lide(fromBottom)">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ssolv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slide(fromBottom)">
                                      <p:cBhvr>
                                        <p:cTn id="30" dur="500"/>
                                        <p:tgtEl>
                                          <p:spTgt spid="5">
                                            <p:txEl>
                                              <p:pRg st="0" end="0"/>
                                            </p:txEl>
                                          </p:spTgt>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slide(fromBottom)">
                                      <p:cBhvr>
                                        <p:cTn id="33" dur="500"/>
                                        <p:tgtEl>
                                          <p:spTgt spid="5">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5">
                                            <p:txEl>
                                              <p:pRg st="2" end="2"/>
                                            </p:txEl>
                                          </p:spTgt>
                                        </p:tgtEl>
                                        <p:attrNameLst>
                                          <p:attrName>style.visibility</p:attrName>
                                        </p:attrNameLst>
                                      </p:cBhvr>
                                      <p:to>
                                        <p:strVal val="visible"/>
                                      </p:to>
                                    </p:set>
                                    <p:animEffect transition="in" filter="slide(fromBottom)">
                                      <p:cBhvr>
                                        <p:cTn id="38" dur="500"/>
                                        <p:tgtEl>
                                          <p:spTgt spid="5">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animEffect transition="in" filter="slide(fromBottom)">
                                      <p:cBhvr>
                                        <p:cTn id="43" dur="500"/>
                                        <p:tgtEl>
                                          <p:spTgt spid="5">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dissolve">
                                      <p:cBhvr>
                                        <p:cTn id="4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p:bldP spid="7"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do</a:t>
            </a:r>
            <a:endParaRPr lang="en-US" dirty="0"/>
          </a:p>
        </p:txBody>
      </p:sp>
      <p:sp>
        <p:nvSpPr>
          <p:cNvPr id="3" name="Content Placeholder 2"/>
          <p:cNvSpPr>
            <a:spLocks noGrp="1"/>
          </p:cNvSpPr>
          <p:nvPr>
            <p:ph sz="half" idx="1"/>
          </p:nvPr>
        </p:nvSpPr>
        <p:spPr/>
        <p:txBody>
          <a:bodyPr/>
          <a:lstStyle/>
          <a:p>
            <a:pPr marL="342900" indent="-342900">
              <a:buAutoNum type="arabicPeriod"/>
            </a:pPr>
            <a:r>
              <a:rPr lang="en-US" dirty="0" smtClean="0"/>
              <a:t>Identify the subject.</a:t>
            </a:r>
          </a:p>
          <a:p>
            <a:pPr marL="342900" indent="-342900">
              <a:buAutoNum type="arabicPeriod"/>
            </a:pPr>
            <a:r>
              <a:rPr lang="en-US" dirty="0" smtClean="0"/>
              <a:t>Use </a:t>
            </a:r>
            <a:r>
              <a:rPr lang="en-US" b="1" dirty="0" smtClean="0"/>
              <a:t>has </a:t>
            </a:r>
            <a:r>
              <a:rPr lang="en-US" dirty="0" smtClean="0"/>
              <a:t> with singular subjects </a:t>
            </a:r>
          </a:p>
          <a:p>
            <a:pPr marL="342900" indent="-342900">
              <a:buAutoNum type="arabicPeriod"/>
            </a:pPr>
            <a:r>
              <a:rPr lang="en-US" dirty="0" smtClean="0"/>
              <a:t>Use </a:t>
            </a:r>
            <a:r>
              <a:rPr lang="en-US" b="1" dirty="0" smtClean="0"/>
              <a:t>have</a:t>
            </a:r>
            <a:r>
              <a:rPr lang="en-US" dirty="0" smtClean="0"/>
              <a:t> with plural subjects  (and I or you) </a:t>
            </a:r>
          </a:p>
          <a:p>
            <a:pPr marL="342900" indent="-342900">
              <a:buAutoNum type="arabicPeriod"/>
            </a:pPr>
            <a:r>
              <a:rPr lang="en-US" dirty="0" smtClean="0"/>
              <a:t>Use </a:t>
            </a:r>
            <a:r>
              <a:rPr lang="en-US" b="1" dirty="0" smtClean="0"/>
              <a:t>had</a:t>
            </a:r>
            <a:r>
              <a:rPr lang="en-US" dirty="0" smtClean="0"/>
              <a:t> with either singular or plural subjects </a:t>
            </a:r>
          </a:p>
          <a:p>
            <a:endParaRPr lang="en-US" dirty="0"/>
          </a:p>
        </p:txBody>
      </p:sp>
      <p:sp>
        <p:nvSpPr>
          <p:cNvPr id="4" name="Content Placeholder 3"/>
          <p:cNvSpPr>
            <a:spLocks noGrp="1"/>
          </p:cNvSpPr>
          <p:nvPr>
            <p:ph sz="half" idx="2"/>
          </p:nvPr>
        </p:nvSpPr>
        <p:spPr/>
        <p:txBody>
          <a:bodyPr/>
          <a:lstStyle/>
          <a:p>
            <a:r>
              <a:rPr lang="en-US" dirty="0" smtClean="0"/>
              <a:t>The commander of the British soldiers </a:t>
            </a:r>
            <a:r>
              <a:rPr lang="en-US" u="sng" dirty="0" smtClean="0"/>
              <a:t>	</a:t>
            </a:r>
            <a:r>
              <a:rPr lang="en-US" dirty="0" smtClean="0"/>
              <a:t> issued an order.</a:t>
            </a:r>
          </a:p>
          <a:p>
            <a:r>
              <a:rPr lang="en-US" dirty="0" smtClean="0"/>
              <a:t>The soldiers </a:t>
            </a:r>
            <a:r>
              <a:rPr lang="en-US" u="sng" dirty="0" smtClean="0"/>
              <a:t>		</a:t>
            </a:r>
            <a:r>
              <a:rPr lang="en-US" dirty="0" smtClean="0"/>
              <a:t> started a house-by-house search.</a:t>
            </a:r>
          </a:p>
          <a:p>
            <a:r>
              <a:rPr lang="en-US" dirty="0" smtClean="0"/>
              <a:t>Our neighbors </a:t>
            </a:r>
            <a:r>
              <a:rPr lang="en-US" u="sng" dirty="0" smtClean="0"/>
              <a:t>		</a:t>
            </a:r>
            <a:r>
              <a:rPr lang="en-US" dirty="0" smtClean="0"/>
              <a:t> opened their door.</a:t>
            </a:r>
          </a:p>
          <a:p>
            <a:r>
              <a:rPr lang="en-US" dirty="0" smtClean="0"/>
              <a:t>A soldier </a:t>
            </a:r>
            <a:r>
              <a:rPr lang="en-US" u="sng" dirty="0" smtClean="0"/>
              <a:t>	</a:t>
            </a:r>
            <a:r>
              <a:rPr lang="en-US" dirty="0" smtClean="0"/>
              <a:t> entered the house.</a:t>
            </a:r>
            <a:endParaRPr lang="en-US"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idx="1"/>
          </p:nvPr>
        </p:nvSpPr>
        <p:spPr/>
        <p:txBody>
          <a:bodyPr/>
          <a:lstStyle/>
          <a:p>
            <a:r>
              <a:rPr lang="en-US" dirty="0" smtClean="0"/>
              <a:t>What do we call a helping verb connected with a main verb?</a:t>
            </a:r>
          </a:p>
          <a:p>
            <a:r>
              <a:rPr lang="en-US" dirty="0" smtClean="0"/>
              <a:t>What must we identify to determine whether we use </a:t>
            </a:r>
            <a:r>
              <a:rPr lang="en-US" i="1" dirty="0" smtClean="0"/>
              <a:t>have</a:t>
            </a:r>
            <a:r>
              <a:rPr lang="en-US" dirty="0" smtClean="0"/>
              <a:t> or </a:t>
            </a:r>
            <a:r>
              <a:rPr lang="en-US" i="1" dirty="0" smtClean="0"/>
              <a:t>has</a:t>
            </a:r>
            <a:r>
              <a:rPr lang="en-US" dirty="0" smtClean="0"/>
              <a:t>?</a:t>
            </a:r>
          </a:p>
          <a:p>
            <a:r>
              <a:rPr lang="en-US" dirty="0" smtClean="0"/>
              <a:t>Two of the soldiers </a:t>
            </a:r>
            <a:r>
              <a:rPr lang="en-US" u="sng" dirty="0" smtClean="0"/>
              <a:t>		</a:t>
            </a:r>
            <a:r>
              <a:rPr lang="en-US" dirty="0" smtClean="0"/>
              <a:t> walked to the rear of the house.</a:t>
            </a:r>
          </a:p>
          <a:p>
            <a:pPr marL="571500" lvl="1" indent="-342900">
              <a:buAutoNum type="alphaLcParenR"/>
            </a:pPr>
            <a:r>
              <a:rPr lang="en-US" dirty="0" smtClean="0"/>
              <a:t>have</a:t>
            </a:r>
          </a:p>
          <a:p>
            <a:pPr marL="571500" lvl="1" indent="-342900">
              <a:buAutoNum type="alphaLcParenR"/>
            </a:pPr>
            <a:r>
              <a:rPr lang="en-US" dirty="0" smtClean="0"/>
              <a:t>has</a:t>
            </a:r>
          </a:p>
          <a:p>
            <a:pPr>
              <a:buNone/>
            </a:pPr>
            <a:endParaRPr lang="en-US" u="sng" dirty="0" smtClean="0"/>
          </a:p>
          <a:p>
            <a:endParaRPr lang="en-US" u="sng" dirty="0" smtClean="0"/>
          </a:p>
          <a:p>
            <a:pPr marL="571500" lvl="1" indent="-342900">
              <a:buNone/>
            </a:pPr>
            <a:endParaRPr lang="en-US" dirty="0"/>
          </a:p>
        </p:txBody>
      </p:sp>
      <p:sp>
        <p:nvSpPr>
          <p:cNvPr id="4" name="TextBox 3"/>
          <p:cNvSpPr txBox="1"/>
          <p:nvPr/>
        </p:nvSpPr>
        <p:spPr>
          <a:xfrm>
            <a:off x="5808173" y="6536592"/>
            <a:ext cx="2648306" cy="369332"/>
          </a:xfrm>
          <a:prstGeom prst="rect">
            <a:avLst/>
          </a:prstGeom>
          <a:noFill/>
        </p:spPr>
        <p:txBody>
          <a:bodyPr wrap="non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 Schedule</a:t>
            </a:r>
            <a:endParaRPr lang="en-US" dirty="0"/>
          </a:p>
        </p:txBody>
      </p:sp>
      <p:sp>
        <p:nvSpPr>
          <p:cNvPr id="3" name="Content Placeholder 2"/>
          <p:cNvSpPr>
            <a:spLocks noGrp="1"/>
          </p:cNvSpPr>
          <p:nvPr>
            <p:ph sz="half" idx="1"/>
          </p:nvPr>
        </p:nvSpPr>
        <p:spPr/>
        <p:txBody>
          <a:bodyPr>
            <a:normAutofit fontScale="92500" lnSpcReduction="10000"/>
          </a:bodyPr>
          <a:lstStyle/>
          <a:p>
            <a:r>
              <a:rPr lang="en-US" u="sng" dirty="0" smtClean="0"/>
              <a:t>Reading</a:t>
            </a:r>
          </a:p>
          <a:p>
            <a:pPr lvl="1"/>
            <a:r>
              <a:rPr lang="en-US" dirty="0" smtClean="0"/>
              <a:t>Segment 2 (300-303)</a:t>
            </a:r>
          </a:p>
          <a:p>
            <a:pPr lvl="1"/>
            <a:r>
              <a:rPr lang="en-US" dirty="0" smtClean="0"/>
              <a:t>Cause and Effect</a:t>
            </a:r>
          </a:p>
          <a:p>
            <a:pPr lvl="2"/>
            <a:r>
              <a:rPr lang="en-US" dirty="0" smtClean="0"/>
              <a:t>Practice book pg. 160</a:t>
            </a:r>
          </a:p>
          <a:p>
            <a:pPr lvl="1"/>
            <a:r>
              <a:rPr lang="en-US" dirty="0" smtClean="0"/>
              <a:t>Comprehension questions (304)</a:t>
            </a:r>
          </a:p>
          <a:p>
            <a:pPr lvl="2"/>
            <a:r>
              <a:rPr lang="en-US" dirty="0" smtClean="0"/>
              <a:t>Practice book pg. 161</a:t>
            </a:r>
          </a:p>
          <a:p>
            <a:pPr lvl="1"/>
            <a:r>
              <a:rPr lang="en-US" dirty="0" smtClean="0"/>
              <a:t>Vocabulary</a:t>
            </a:r>
          </a:p>
          <a:p>
            <a:pPr lvl="2"/>
            <a:r>
              <a:rPr lang="en-US" dirty="0" smtClean="0"/>
              <a:t>Practice book pg. 159</a:t>
            </a:r>
          </a:p>
          <a:p>
            <a:r>
              <a:rPr lang="en-US" u="sng" dirty="0" smtClean="0"/>
              <a:t>Word Work</a:t>
            </a:r>
          </a:p>
          <a:p>
            <a:pPr lvl="1"/>
            <a:r>
              <a:rPr lang="en-US" dirty="0" smtClean="0">
                <a:hlinkClick r:id="rId2" action="ppaction://hlinksldjump"/>
              </a:rPr>
              <a:t>Syllabication</a:t>
            </a:r>
            <a:endParaRPr lang="en-US" dirty="0" smtClean="0"/>
          </a:p>
          <a:p>
            <a:pPr lvl="1"/>
            <a:r>
              <a:rPr lang="en-US" dirty="0" smtClean="0"/>
              <a:t>Spelling</a:t>
            </a:r>
          </a:p>
          <a:p>
            <a:pPr lvl="2"/>
            <a:r>
              <a:rPr lang="en-US" dirty="0" smtClean="0"/>
              <a:t>Practice book pg. 165</a:t>
            </a:r>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hlinkClick r:id="rId3" action="ppaction://hlinksldjump"/>
              </a:rPr>
              <a:t>Daily Language Practice</a:t>
            </a:r>
            <a:endParaRPr lang="en-US" dirty="0" smtClean="0"/>
          </a:p>
          <a:p>
            <a:pPr lvl="1"/>
            <a:r>
              <a:rPr lang="en-US" dirty="0" smtClean="0"/>
              <a:t>Grammar</a:t>
            </a:r>
          </a:p>
          <a:p>
            <a:pPr lvl="2"/>
            <a:r>
              <a:rPr lang="en-US" dirty="0" smtClean="0"/>
              <a:t>Practice book pg. 169</a:t>
            </a:r>
            <a:endParaRPr lang="en-US" dirty="0"/>
          </a:p>
        </p:txBody>
      </p:sp>
      <p:sp>
        <p:nvSpPr>
          <p:cNvPr id="5" name="TextBox 4"/>
          <p:cNvSpPr txBox="1"/>
          <p:nvPr/>
        </p:nvSpPr>
        <p:spPr>
          <a:xfrm>
            <a:off x="5870127" y="6211669"/>
            <a:ext cx="2351926" cy="646331"/>
          </a:xfrm>
          <a:prstGeom prst="rect">
            <a:avLst/>
          </a:prstGeom>
          <a:noFill/>
        </p:spPr>
        <p:txBody>
          <a:bodyPr wrap="none" rtlCol="0">
            <a:spAutoFit/>
          </a:bodyPr>
          <a:lstStyle/>
          <a:p>
            <a:r>
              <a:rPr lang="en-US" dirty="0" smtClean="0">
                <a:hlinkClick r:id="rId4" action="ppaction://hlinksldjump"/>
              </a:rPr>
              <a:t>Back to Katie’s Trunk</a:t>
            </a:r>
            <a:endParaRPr lang="en-US" dirty="0" smtClean="0"/>
          </a:p>
          <a:p>
            <a:endParaRPr lang="en-US"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Syllabication:</a:t>
            </a:r>
            <a:br>
              <a:rPr lang="en-US" dirty="0" smtClean="0"/>
            </a:br>
            <a:r>
              <a:rPr lang="en-US" sz="2800" dirty="0" smtClean="0"/>
              <a:t>We will break words with VCCV and VCV patterns into syllables</a:t>
            </a:r>
            <a:endParaRPr lang="en-US" dirty="0"/>
          </a:p>
        </p:txBody>
      </p:sp>
      <p:sp>
        <p:nvSpPr>
          <p:cNvPr id="3" name="Content Placeholder 2"/>
          <p:cNvSpPr>
            <a:spLocks noGrp="1"/>
          </p:cNvSpPr>
          <p:nvPr>
            <p:ph sz="half" idx="2"/>
          </p:nvPr>
        </p:nvSpPr>
        <p:spPr/>
        <p:txBody>
          <a:bodyPr/>
          <a:lstStyle/>
          <a:p>
            <a:r>
              <a:rPr lang="en-US" dirty="0" smtClean="0"/>
              <a:t>How many syllables are in cat?</a:t>
            </a:r>
          </a:p>
          <a:p>
            <a:r>
              <a:rPr lang="en-US" dirty="0" smtClean="0"/>
              <a:t>How many syllables are in Katie?</a:t>
            </a:r>
          </a:p>
          <a:p>
            <a:r>
              <a:rPr lang="en-US" dirty="0" smtClean="0"/>
              <a:t>How many syllables are in Washington?</a:t>
            </a:r>
            <a:endParaRPr lang="en-US" dirty="0"/>
          </a:p>
        </p:txBody>
      </p:sp>
      <p:sp>
        <p:nvSpPr>
          <p:cNvPr id="4" name="Content Placeholder 3"/>
          <p:cNvSpPr>
            <a:spLocks noGrp="1"/>
          </p:cNvSpPr>
          <p:nvPr>
            <p:ph sz="quarter" idx="4"/>
          </p:nvPr>
        </p:nvSpPr>
        <p:spPr/>
        <p:txBody>
          <a:bodyPr>
            <a:normAutofit fontScale="85000" lnSpcReduction="10000"/>
          </a:bodyPr>
          <a:lstStyle/>
          <a:p>
            <a:r>
              <a:rPr lang="en-US" u="sng" dirty="0" smtClean="0"/>
              <a:t>Syllable</a:t>
            </a:r>
            <a:r>
              <a:rPr lang="en-US" dirty="0" smtClean="0"/>
              <a:t>:  a unit of spoken language consisting of a single uninterrupted sound (must contain a vowel sound)</a:t>
            </a:r>
          </a:p>
          <a:p>
            <a:pPr lvl="1">
              <a:buNone/>
            </a:pPr>
            <a:r>
              <a:rPr lang="en-US" dirty="0" smtClean="0"/>
              <a:t>cat = 1 syllable</a:t>
            </a:r>
          </a:p>
          <a:p>
            <a:r>
              <a:rPr lang="en-US" u="sng" dirty="0" smtClean="0"/>
              <a:t>VCCV</a:t>
            </a:r>
            <a:r>
              <a:rPr lang="en-US" dirty="0" smtClean="0"/>
              <a:t>: a syllable pattern with a Vowel Consonant Consonant Vowel</a:t>
            </a:r>
          </a:p>
          <a:p>
            <a:pPr lvl="1"/>
            <a:r>
              <a:rPr lang="en-US" dirty="0" smtClean="0"/>
              <a:t>s</a:t>
            </a:r>
            <a:r>
              <a:rPr lang="en-US" u="sng" dirty="0" smtClean="0"/>
              <a:t>udde</a:t>
            </a:r>
            <a:r>
              <a:rPr lang="en-US" dirty="0" smtClean="0"/>
              <a:t>nly = </a:t>
            </a:r>
            <a:r>
              <a:rPr lang="en-US" dirty="0" err="1" smtClean="0"/>
              <a:t>vccv</a:t>
            </a:r>
            <a:endParaRPr lang="en-US" dirty="0" smtClean="0"/>
          </a:p>
          <a:p>
            <a:pPr lvl="1"/>
            <a:r>
              <a:rPr lang="en-US" dirty="0" smtClean="0"/>
              <a:t>Non-example = washer (the “</a:t>
            </a:r>
            <a:r>
              <a:rPr lang="en-US" dirty="0" err="1" smtClean="0"/>
              <a:t>sh</a:t>
            </a:r>
            <a:r>
              <a:rPr lang="en-US" dirty="0" smtClean="0"/>
              <a:t>” makes one sound)</a:t>
            </a:r>
          </a:p>
          <a:p>
            <a:r>
              <a:rPr lang="en-US" u="sng" dirty="0" smtClean="0"/>
              <a:t>VCV</a:t>
            </a:r>
            <a:r>
              <a:rPr lang="en-US" dirty="0" smtClean="0"/>
              <a:t>: a syllable pattern with a Vowel Consonant Vowel </a:t>
            </a:r>
          </a:p>
          <a:p>
            <a:pPr lvl="1"/>
            <a:r>
              <a:rPr lang="en-US" dirty="0" smtClean="0"/>
              <a:t>s</a:t>
            </a:r>
            <a:r>
              <a:rPr lang="en-US" u="sng" dirty="0" smtClean="0"/>
              <a:t>ofa</a:t>
            </a:r>
            <a:r>
              <a:rPr lang="en-US" dirty="0" smtClean="0"/>
              <a:t> = </a:t>
            </a:r>
            <a:r>
              <a:rPr lang="en-US" dirty="0" err="1" smtClean="0"/>
              <a:t>vcv</a:t>
            </a:r>
            <a:endParaRPr lang="en-US" dirty="0" smtClean="0"/>
          </a:p>
          <a:p>
            <a:pPr lvl="1"/>
            <a:endParaRPr lang="en-US" u="sng" dirty="0"/>
          </a:p>
        </p:txBody>
      </p:sp>
      <p:sp>
        <p:nvSpPr>
          <p:cNvPr id="5" name="Text Placeholder 4"/>
          <p:cNvSpPr>
            <a:spLocks noGrp="1"/>
          </p:cNvSpPr>
          <p:nvPr>
            <p:ph type="body" idx="1"/>
          </p:nvPr>
        </p:nvSpPr>
        <p:spPr/>
        <p:txBody>
          <a:bodyPr/>
          <a:lstStyle/>
          <a:p>
            <a:r>
              <a:rPr lang="en-US" dirty="0" smtClean="0"/>
              <a:t>Prior Knowledge</a:t>
            </a:r>
            <a:endParaRPr lang="en-US" dirty="0"/>
          </a:p>
        </p:txBody>
      </p:sp>
      <p:sp>
        <p:nvSpPr>
          <p:cNvPr id="6" name="Text Placeholder 5"/>
          <p:cNvSpPr>
            <a:spLocks noGrp="1"/>
          </p:cNvSpPr>
          <p:nvPr>
            <p:ph type="body" sz="quarter" idx="3"/>
          </p:nvPr>
        </p:nvSpPr>
        <p:spPr/>
        <p:txBody>
          <a:bodyPr/>
          <a:lstStyle/>
          <a:p>
            <a:r>
              <a:rPr lang="en-US" dirty="0" smtClean="0"/>
              <a:t>Concept</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slide(fromBottom)">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slide(fromBottom)">
                                      <p:cBhvr>
                                        <p:cTn id="15" dur="500"/>
                                        <p:tgtEl>
                                          <p:spTgt spid="4">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slide(fromBottom)">
                                      <p:cBhvr>
                                        <p:cTn id="18" dur="500"/>
                                        <p:tgtEl>
                                          <p:spTgt spid="4">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slide(fromBottom)">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slide(fromBottom)">
                                      <p:cBhvr>
                                        <p:cTn id="26" dur="500"/>
                                        <p:tgtEl>
                                          <p:spTgt spid="4">
                                            <p:txEl>
                                              <p:pRg st="5" end="5"/>
                                            </p:txEl>
                                          </p:spTgt>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slide(fromBottom)">
                                      <p:cBhvr>
                                        <p:cTn id="29"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a:t>
            </a:r>
            <a:br>
              <a:rPr lang="en-US" dirty="0" smtClean="0"/>
            </a:br>
            <a:r>
              <a:rPr lang="en-US" sz="2800" dirty="0" smtClean="0"/>
              <a:t>We will break words with VCCV and VCV patterns into syllables</a:t>
            </a:r>
            <a:endParaRPr lang="en-US" dirty="0"/>
          </a:p>
        </p:txBody>
      </p:sp>
      <p:sp>
        <p:nvSpPr>
          <p:cNvPr id="3" name="Content Placeholder 2"/>
          <p:cNvSpPr>
            <a:spLocks noGrp="1"/>
          </p:cNvSpPr>
          <p:nvPr>
            <p:ph sz="half" idx="1"/>
          </p:nvPr>
        </p:nvSpPr>
        <p:spPr/>
        <p:txBody>
          <a:bodyPr>
            <a:normAutofit/>
          </a:bodyPr>
          <a:lstStyle/>
          <a:p>
            <a:r>
              <a:rPr lang="en-US" sz="2400" u="sng" dirty="0" smtClean="0"/>
              <a:t>I do</a:t>
            </a:r>
            <a:r>
              <a:rPr lang="en-US" sz="2400" dirty="0" smtClean="0"/>
              <a:t>:</a:t>
            </a:r>
          </a:p>
          <a:p>
            <a:r>
              <a:rPr lang="en-US" sz="2400" dirty="0" smtClean="0"/>
              <a:t>silver </a:t>
            </a:r>
          </a:p>
          <a:p>
            <a:pPr lvl="1"/>
            <a:r>
              <a:rPr lang="en-US" sz="2400" dirty="0" smtClean="0"/>
              <a:t>(</a:t>
            </a:r>
            <a:r>
              <a:rPr lang="en-US" sz="2400" dirty="0" err="1" smtClean="0"/>
              <a:t>vccv</a:t>
            </a:r>
            <a:r>
              <a:rPr lang="en-US" sz="2400" dirty="0" smtClean="0"/>
              <a:t>) = </a:t>
            </a:r>
            <a:r>
              <a:rPr lang="en-US" sz="2400" dirty="0" err="1" smtClean="0"/>
              <a:t>sil/ver</a:t>
            </a:r>
            <a:endParaRPr lang="en-US" sz="2400" dirty="0" smtClean="0"/>
          </a:p>
        </p:txBody>
      </p:sp>
      <p:sp>
        <p:nvSpPr>
          <p:cNvPr id="4" name="Content Placeholder 3"/>
          <p:cNvSpPr>
            <a:spLocks noGrp="1"/>
          </p:cNvSpPr>
          <p:nvPr>
            <p:ph sz="half" idx="15"/>
          </p:nvPr>
        </p:nvSpPr>
        <p:spPr/>
        <p:txBody>
          <a:bodyPr>
            <a:normAutofit fontScale="92500" lnSpcReduction="10000"/>
          </a:bodyPr>
          <a:lstStyle/>
          <a:p>
            <a:pPr marL="342900" indent="-342900">
              <a:buAutoNum type="arabicPeriod"/>
            </a:pPr>
            <a:r>
              <a:rPr lang="en-US" dirty="0" smtClean="0"/>
              <a:t>Determine whether the word is a VCCV or VCV word</a:t>
            </a:r>
          </a:p>
          <a:p>
            <a:pPr marL="342900" indent="-342900">
              <a:buAutoNum type="arabicPeriod"/>
            </a:pPr>
            <a:r>
              <a:rPr lang="en-US" dirty="0" smtClean="0"/>
              <a:t>Words with VCCV patterns break between the consonants.</a:t>
            </a:r>
          </a:p>
          <a:p>
            <a:pPr marL="342900" indent="-342900">
              <a:buAutoNum type="arabicPeriod"/>
            </a:pPr>
            <a:r>
              <a:rPr lang="en-US" dirty="0" smtClean="0"/>
              <a:t>Words with VCV patterns </a:t>
            </a:r>
          </a:p>
          <a:p>
            <a:pPr marL="571500" lvl="1" indent="-342900">
              <a:buAutoNum type="arabicPeriod"/>
            </a:pPr>
            <a:r>
              <a:rPr lang="en-US" dirty="0" smtClean="0"/>
              <a:t>If the vowel sound is long, then break right after the vowel (open syllable)</a:t>
            </a:r>
          </a:p>
          <a:p>
            <a:pPr marL="800100" lvl="2" indent="-342900">
              <a:buNone/>
            </a:pPr>
            <a:r>
              <a:rPr lang="en-US" dirty="0" smtClean="0"/>
              <a:t>	a) sofa = so/</a:t>
            </a:r>
            <a:r>
              <a:rPr lang="en-US" dirty="0" err="1" smtClean="0"/>
              <a:t>fa</a:t>
            </a:r>
            <a:endParaRPr lang="en-US" dirty="0" smtClean="0"/>
          </a:p>
          <a:p>
            <a:pPr marL="571500" lvl="1" indent="-342900">
              <a:buAutoNum type="arabicPeriod"/>
            </a:pPr>
            <a:r>
              <a:rPr lang="en-US" dirty="0" smtClean="0"/>
              <a:t>If the vowel sound is short, then break after the consonant (closed vowel)</a:t>
            </a:r>
          </a:p>
          <a:p>
            <a:pPr marL="800100" lvl="2" indent="-342900">
              <a:buNone/>
            </a:pPr>
            <a:r>
              <a:rPr lang="en-US" dirty="0" smtClean="0"/>
              <a:t>	a) cover = </a:t>
            </a:r>
            <a:r>
              <a:rPr lang="en-US" dirty="0" err="1" smtClean="0"/>
              <a:t>cov/er</a:t>
            </a:r>
            <a:endParaRPr lang="en-US" dirty="0"/>
          </a:p>
        </p:txBody>
      </p:sp>
      <p:sp>
        <p:nvSpPr>
          <p:cNvPr id="5" name="Content Placeholder 4"/>
          <p:cNvSpPr>
            <a:spLocks noGrp="1"/>
          </p:cNvSpPr>
          <p:nvPr>
            <p:ph sz="half" idx="16"/>
          </p:nvPr>
        </p:nvSpPr>
        <p:spPr/>
        <p:txBody>
          <a:bodyPr>
            <a:normAutofit/>
          </a:bodyPr>
          <a:lstStyle/>
          <a:p>
            <a:r>
              <a:rPr lang="en-US" sz="2400" u="sng" dirty="0" smtClean="0"/>
              <a:t>We do</a:t>
            </a:r>
            <a:r>
              <a:rPr lang="en-US" sz="2400" dirty="0" smtClean="0"/>
              <a:t>:</a:t>
            </a:r>
          </a:p>
          <a:p>
            <a:r>
              <a:rPr lang="en-US" sz="2400" dirty="0" smtClean="0"/>
              <a:t>pilot </a:t>
            </a:r>
          </a:p>
          <a:p>
            <a:pPr lvl="1"/>
            <a:r>
              <a:rPr lang="en-US" sz="2400" dirty="0" err="1" smtClean="0"/>
              <a:t>vcv</a:t>
            </a:r>
            <a:endParaRPr lang="en-US" sz="2400" dirty="0" smtClean="0"/>
          </a:p>
          <a:p>
            <a:pPr lvl="1"/>
            <a:r>
              <a:rPr lang="en-US" sz="2400" dirty="0" smtClean="0"/>
              <a:t>pi/lot</a:t>
            </a:r>
            <a:endParaRPr lang="en-US" sz="2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slide(fromBottom)">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slide(fromBottom)">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sz="half" idx="1"/>
          </p:nvPr>
        </p:nvSpPr>
        <p:spPr/>
        <p:txBody>
          <a:bodyPr>
            <a:normAutofit/>
          </a:bodyPr>
          <a:lstStyle/>
          <a:p>
            <a:r>
              <a:rPr lang="en-US" sz="2400" u="sng" dirty="0" smtClean="0"/>
              <a:t>You do</a:t>
            </a:r>
            <a:endParaRPr lang="en-US" sz="2400" dirty="0" smtClean="0"/>
          </a:p>
          <a:p>
            <a:pPr lvl="1"/>
            <a:r>
              <a:rPr lang="en-US" sz="2400" dirty="0" smtClean="0"/>
              <a:t>manor</a:t>
            </a:r>
          </a:p>
          <a:p>
            <a:pPr lvl="1"/>
            <a:r>
              <a:rPr lang="en-US" sz="2400" dirty="0" smtClean="0"/>
              <a:t>rebels</a:t>
            </a:r>
          </a:p>
          <a:p>
            <a:pPr lvl="1"/>
            <a:r>
              <a:rPr lang="en-US" sz="2400" dirty="0" smtClean="0"/>
              <a:t>skirmish</a:t>
            </a:r>
          </a:p>
          <a:p>
            <a:pPr lvl="1"/>
            <a:endParaRPr lang="en-US" sz="2400" dirty="0" smtClean="0"/>
          </a:p>
          <a:p>
            <a:pPr lvl="1"/>
            <a:endParaRPr lang="en-US" sz="2400" dirty="0"/>
          </a:p>
        </p:txBody>
      </p:sp>
      <p:sp>
        <p:nvSpPr>
          <p:cNvPr id="4" name="Content Placeholder 3"/>
          <p:cNvSpPr>
            <a:spLocks noGrp="1"/>
          </p:cNvSpPr>
          <p:nvPr>
            <p:ph sz="half" idx="15"/>
          </p:nvPr>
        </p:nvSpPr>
        <p:spPr/>
        <p:txBody>
          <a:bodyPr>
            <a:normAutofit fontScale="92500" lnSpcReduction="10000"/>
          </a:bodyPr>
          <a:lstStyle/>
          <a:p>
            <a:pPr marL="342900" indent="-342900">
              <a:buAutoNum type="arabicPeriod"/>
            </a:pPr>
            <a:r>
              <a:rPr lang="en-US" dirty="0" smtClean="0"/>
              <a:t>Determine whether the word is a VCCV or VCV word</a:t>
            </a:r>
          </a:p>
          <a:p>
            <a:pPr marL="342900" indent="-342900">
              <a:buAutoNum type="arabicPeriod"/>
            </a:pPr>
            <a:r>
              <a:rPr lang="en-US" dirty="0" smtClean="0"/>
              <a:t>Words with VCCV patterns break between the consonants.</a:t>
            </a:r>
          </a:p>
          <a:p>
            <a:pPr marL="342900" indent="-342900">
              <a:buAutoNum type="arabicPeriod"/>
            </a:pPr>
            <a:r>
              <a:rPr lang="en-US" dirty="0" smtClean="0"/>
              <a:t>Words with VCV patterns </a:t>
            </a:r>
          </a:p>
          <a:p>
            <a:pPr marL="571500" lvl="1" indent="-342900">
              <a:buAutoNum type="arabicPeriod"/>
            </a:pPr>
            <a:r>
              <a:rPr lang="en-US" dirty="0" smtClean="0"/>
              <a:t>If the vowel sound is long, then break right after the vowel (open syllable)</a:t>
            </a:r>
          </a:p>
          <a:p>
            <a:pPr marL="800100" lvl="2" indent="-342900">
              <a:buNone/>
            </a:pPr>
            <a:r>
              <a:rPr lang="en-US" dirty="0" smtClean="0"/>
              <a:t>	a) sofa = so/</a:t>
            </a:r>
            <a:r>
              <a:rPr lang="en-US" dirty="0" err="1" smtClean="0"/>
              <a:t>fa</a:t>
            </a:r>
            <a:endParaRPr lang="en-US" dirty="0" smtClean="0"/>
          </a:p>
          <a:p>
            <a:pPr marL="571500" lvl="1" indent="-342900">
              <a:buAutoNum type="arabicPeriod"/>
            </a:pPr>
            <a:r>
              <a:rPr lang="en-US" dirty="0" smtClean="0"/>
              <a:t>If the vowel sound is short, then break after the consonant (closed vowel)</a:t>
            </a:r>
          </a:p>
          <a:p>
            <a:pPr marL="800100" lvl="2" indent="-342900">
              <a:buNone/>
            </a:pPr>
            <a:r>
              <a:rPr lang="en-US" dirty="0" smtClean="0"/>
              <a:t>	a) cover = </a:t>
            </a:r>
            <a:r>
              <a:rPr lang="en-US" dirty="0" err="1" smtClean="0"/>
              <a:t>cov/er</a:t>
            </a:r>
            <a:endParaRPr lang="en-US" dirty="0" smtClean="0"/>
          </a:p>
          <a:p>
            <a:endParaRPr lang="en-US" dirty="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sz="half" idx="1"/>
          </p:nvPr>
        </p:nvSpPr>
        <p:spPr/>
        <p:txBody>
          <a:bodyPr/>
          <a:lstStyle/>
          <a:p>
            <a:r>
              <a:rPr lang="en-US" dirty="0" smtClean="0"/>
              <a:t>What do we call a small unit of sound containing one vowel?</a:t>
            </a:r>
          </a:p>
          <a:p>
            <a:r>
              <a:rPr lang="en-US" dirty="0" smtClean="0"/>
              <a:t>Break the following into syllables:</a:t>
            </a:r>
          </a:p>
          <a:p>
            <a:pPr lvl="1"/>
            <a:r>
              <a:rPr lang="en-US" dirty="0" smtClean="0"/>
              <a:t>skittish</a:t>
            </a:r>
          </a:p>
          <a:p>
            <a:pPr lvl="2"/>
            <a:r>
              <a:rPr lang="en-US" dirty="0" smtClean="0"/>
              <a:t>skit/</a:t>
            </a:r>
            <a:r>
              <a:rPr lang="en-US" dirty="0" err="1" smtClean="0"/>
              <a:t>tish</a:t>
            </a:r>
            <a:endParaRPr lang="en-US" dirty="0" smtClean="0"/>
          </a:p>
          <a:p>
            <a:pPr lvl="2"/>
            <a:r>
              <a:rPr lang="en-US" dirty="0" err="1" smtClean="0"/>
              <a:t>skitt/ish</a:t>
            </a:r>
            <a:endParaRPr lang="en-US" dirty="0" smtClean="0"/>
          </a:p>
          <a:p>
            <a:pPr lvl="1"/>
            <a:r>
              <a:rPr lang="en-US" dirty="0" smtClean="0"/>
              <a:t>Reading</a:t>
            </a:r>
          </a:p>
          <a:p>
            <a:pPr lvl="2"/>
            <a:r>
              <a:rPr lang="en-US" dirty="0" smtClean="0"/>
              <a:t>read/</a:t>
            </a:r>
            <a:r>
              <a:rPr lang="en-US" dirty="0" err="1" smtClean="0"/>
              <a:t>ing</a:t>
            </a:r>
            <a:endParaRPr lang="en-US" dirty="0" smtClean="0"/>
          </a:p>
          <a:p>
            <a:pPr lvl="2"/>
            <a:r>
              <a:rPr lang="en-US" dirty="0" err="1" smtClean="0"/>
              <a:t>rea</a:t>
            </a:r>
            <a:r>
              <a:rPr lang="en-US" dirty="0" smtClean="0"/>
              <a:t>/ding</a:t>
            </a:r>
            <a:endParaRPr lang="en-US" dirty="0"/>
          </a:p>
        </p:txBody>
      </p:sp>
      <p:sp>
        <p:nvSpPr>
          <p:cNvPr id="4" name="Content Placeholder 3"/>
          <p:cNvSpPr>
            <a:spLocks noGrp="1"/>
          </p:cNvSpPr>
          <p:nvPr>
            <p:ph sz="half" idx="2"/>
          </p:nvPr>
        </p:nvSpPr>
        <p:spPr/>
        <p:txBody>
          <a:bodyPr/>
          <a:lstStyle/>
          <a:p>
            <a:r>
              <a:rPr lang="en-US" u="sng" dirty="0" smtClean="0"/>
              <a:t>Independent Practice</a:t>
            </a:r>
          </a:p>
          <a:p>
            <a:pPr lvl="1"/>
            <a:r>
              <a:rPr lang="en-US" dirty="0" smtClean="0"/>
              <a:t>Practice book pg. 164 (only do the syllabication part of each question)</a:t>
            </a:r>
            <a:endParaRPr lang="en-US" dirty="0"/>
          </a:p>
        </p:txBody>
      </p:sp>
      <p:sp>
        <p:nvSpPr>
          <p:cNvPr id="5" name="TextBox 4"/>
          <p:cNvSpPr txBox="1"/>
          <p:nvPr/>
        </p:nvSpPr>
        <p:spPr>
          <a:xfrm>
            <a:off x="5409172" y="6488668"/>
            <a:ext cx="2648306" cy="369332"/>
          </a:xfrm>
          <a:prstGeom prst="rect">
            <a:avLst/>
          </a:prstGeom>
          <a:noFill/>
        </p:spPr>
        <p:txBody>
          <a:bodyPr wrap="none" rtlCol="0">
            <a:spAutoFit/>
          </a:bodyPr>
          <a:lstStyle/>
          <a:p>
            <a:r>
              <a:rPr lang="en-US" dirty="0" smtClean="0">
                <a:hlinkClick r:id="rId2" action="ppaction://hlinksldjump"/>
              </a:rPr>
              <a:t>Back to Day 2 Schedule</a:t>
            </a:r>
            <a:endParaRPr lang="en-US" dirty="0"/>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Language Practice</a:t>
            </a:r>
            <a:br>
              <a:rPr lang="en-US" dirty="0" smtClean="0"/>
            </a:br>
            <a:r>
              <a:rPr lang="en-US" sz="2800" dirty="0" smtClean="0"/>
              <a:t>We will proofread and correct sentences with grammar and spelling errors.</a:t>
            </a:r>
            <a:endParaRPr lang="en-US" dirty="0"/>
          </a:p>
        </p:txBody>
      </p:sp>
      <p:sp>
        <p:nvSpPr>
          <p:cNvPr id="3" name="Content Placeholder 2"/>
          <p:cNvSpPr>
            <a:spLocks noGrp="1"/>
          </p:cNvSpPr>
          <p:nvPr>
            <p:ph idx="1"/>
          </p:nvPr>
        </p:nvSpPr>
        <p:spPr/>
        <p:txBody>
          <a:bodyPr>
            <a:normAutofit/>
          </a:bodyPr>
          <a:lstStyle/>
          <a:p>
            <a:r>
              <a:rPr lang="en-US" sz="2800" dirty="0" err="1" smtClean="0"/>
              <a:t>Prehaps</a:t>
            </a:r>
            <a:r>
              <a:rPr lang="en-US" sz="2800" dirty="0" smtClean="0"/>
              <a:t> we could take a walk in the rain</a:t>
            </a:r>
          </a:p>
          <a:p>
            <a:endParaRPr lang="en-US" sz="2800" dirty="0" smtClean="0"/>
          </a:p>
          <a:p>
            <a:r>
              <a:rPr lang="en-US" sz="2800" dirty="0" smtClean="0"/>
              <a:t>When did Jan learn you how to draw a </a:t>
            </a:r>
            <a:r>
              <a:rPr lang="en-US" sz="2800" dirty="0" err="1" smtClean="0"/>
              <a:t>toolip</a:t>
            </a:r>
            <a:r>
              <a:rPr lang="en-US" sz="2800" dirty="0" smtClean="0"/>
              <a:t>?</a:t>
            </a:r>
            <a:endParaRPr lang="en-US" sz="2800" dirty="0"/>
          </a:p>
        </p:txBody>
      </p:sp>
      <p:sp>
        <p:nvSpPr>
          <p:cNvPr id="4" name="TextBox 3"/>
          <p:cNvSpPr txBox="1"/>
          <p:nvPr/>
        </p:nvSpPr>
        <p:spPr>
          <a:xfrm>
            <a:off x="6102454" y="6552081"/>
            <a:ext cx="2648306" cy="369332"/>
          </a:xfrm>
          <a:prstGeom prst="rect">
            <a:avLst/>
          </a:prstGeom>
          <a:noFill/>
        </p:spPr>
        <p:txBody>
          <a:bodyPr wrap="none" rtlCol="0">
            <a:spAutoFit/>
          </a:bodyPr>
          <a:lstStyle/>
          <a:p>
            <a:r>
              <a:rPr lang="en-US" dirty="0" smtClean="0">
                <a:hlinkClick r:id="rId2" action="ppaction://hlinksldjump"/>
              </a:rPr>
              <a:t>Back to Day 2 Schedule</a:t>
            </a:r>
            <a:endParaRPr lang="en-US" dirty="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 Schedule</a:t>
            </a:r>
            <a:endParaRPr lang="en-US" dirty="0"/>
          </a:p>
        </p:txBody>
      </p:sp>
      <p:sp>
        <p:nvSpPr>
          <p:cNvPr id="3" name="Content Placeholder 2"/>
          <p:cNvSpPr>
            <a:spLocks noGrp="1"/>
          </p:cNvSpPr>
          <p:nvPr>
            <p:ph sz="half" idx="1"/>
          </p:nvPr>
        </p:nvSpPr>
        <p:spPr/>
        <p:txBody>
          <a:bodyPr/>
          <a:lstStyle/>
          <a:p>
            <a:r>
              <a:rPr lang="en-US" u="sng" dirty="0" smtClean="0"/>
              <a:t>Reading</a:t>
            </a:r>
          </a:p>
          <a:p>
            <a:pPr lvl="1"/>
            <a:r>
              <a:rPr lang="en-US" dirty="0" smtClean="0"/>
              <a:t>Partner Read</a:t>
            </a:r>
          </a:p>
          <a:p>
            <a:pPr lvl="1"/>
            <a:r>
              <a:rPr lang="en-US" dirty="0" smtClean="0"/>
              <a:t>Cause and Effect</a:t>
            </a:r>
          </a:p>
          <a:p>
            <a:pPr lvl="2"/>
            <a:r>
              <a:rPr lang="en-US" dirty="0" smtClean="0"/>
              <a:t>Practice book pg. 162-163</a:t>
            </a:r>
          </a:p>
          <a:p>
            <a:r>
              <a:rPr lang="en-US" u="sng" dirty="0" smtClean="0"/>
              <a:t>Word work</a:t>
            </a:r>
            <a:endParaRPr lang="en-US" u="sng" dirty="0" smtClean="0"/>
          </a:p>
          <a:p>
            <a:pPr lvl="1"/>
            <a:r>
              <a:rPr lang="en-US" dirty="0" smtClean="0">
                <a:hlinkClick r:id="rId2" action="ppaction://hlinksldjump"/>
              </a:rPr>
              <a:t>Greek</a:t>
            </a:r>
            <a:r>
              <a:rPr lang="en-US" dirty="0" smtClean="0">
                <a:hlinkClick r:id="rId2" action="ppaction://hlinksldjump"/>
              </a:rPr>
              <a:t> root </a:t>
            </a:r>
            <a:r>
              <a:rPr lang="en-US" i="1" dirty="0" smtClean="0">
                <a:hlinkClick r:id="rId2" action="ppaction://hlinksldjump"/>
              </a:rPr>
              <a:t>geo</a:t>
            </a:r>
            <a:endParaRPr lang="en-US" dirty="0" smtClean="0"/>
          </a:p>
          <a:p>
            <a:pPr lvl="1"/>
            <a:r>
              <a:rPr lang="en-US" dirty="0" smtClean="0"/>
              <a:t>Spelling</a:t>
            </a:r>
          </a:p>
          <a:p>
            <a:pPr lvl="2"/>
            <a:r>
              <a:rPr lang="en-US" dirty="0" smtClean="0"/>
              <a:t>Practice book pg. 166</a:t>
            </a:r>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hlinkClick r:id="rId3" action="ppaction://hlinksldjump"/>
              </a:rPr>
              <a:t>Daily Language Practice</a:t>
            </a:r>
            <a:endParaRPr lang="en-US" dirty="0" smtClean="0"/>
          </a:p>
          <a:p>
            <a:pPr lvl="1"/>
            <a:r>
              <a:rPr lang="en-US" dirty="0" smtClean="0"/>
              <a:t>Grammar (309L)</a:t>
            </a:r>
            <a:endParaRPr lang="en-US" dirty="0"/>
          </a:p>
        </p:txBody>
      </p:sp>
      <p:sp>
        <p:nvSpPr>
          <p:cNvPr id="5" name="Rectangle 4"/>
          <p:cNvSpPr/>
          <p:nvPr/>
        </p:nvSpPr>
        <p:spPr>
          <a:xfrm>
            <a:off x="6060052" y="6126163"/>
            <a:ext cx="2351926" cy="369332"/>
          </a:xfrm>
          <a:prstGeom prst="rect">
            <a:avLst/>
          </a:prstGeom>
        </p:spPr>
        <p:txBody>
          <a:bodyPr wrap="none">
            <a:spAutoFit/>
          </a:bodyPr>
          <a:lstStyle/>
          <a:p>
            <a:r>
              <a:rPr lang="en-US" dirty="0" smtClean="0">
                <a:hlinkClick r:id="rId4" action="ppaction://hlinksldjump"/>
              </a:rPr>
              <a:t>Back to Katie’s Trunk</a:t>
            </a:r>
            <a:endParaRPr lang="en-US"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 Schedule</a:t>
            </a:r>
            <a:endParaRPr lang="en-US" dirty="0"/>
          </a:p>
        </p:txBody>
      </p:sp>
      <p:sp>
        <p:nvSpPr>
          <p:cNvPr id="3" name="Content Placeholder 2"/>
          <p:cNvSpPr>
            <a:spLocks noGrp="1"/>
          </p:cNvSpPr>
          <p:nvPr>
            <p:ph sz="half" idx="1"/>
          </p:nvPr>
        </p:nvSpPr>
        <p:spPr/>
        <p:txBody>
          <a:bodyPr/>
          <a:lstStyle/>
          <a:p>
            <a:r>
              <a:rPr lang="en-US" u="sng" dirty="0" smtClean="0"/>
              <a:t>Reading</a:t>
            </a:r>
          </a:p>
          <a:p>
            <a:pPr lvl="1"/>
            <a:r>
              <a:rPr lang="en-US" dirty="0" smtClean="0">
                <a:hlinkClick r:id="rId2" action="ppaction://hlinksldjump"/>
              </a:rPr>
              <a:t>Vocabulary</a:t>
            </a:r>
            <a:endParaRPr lang="en-US" dirty="0" smtClean="0"/>
          </a:p>
          <a:p>
            <a:pPr lvl="1"/>
            <a:r>
              <a:rPr lang="en-US" dirty="0" smtClean="0">
                <a:hlinkClick r:id="rId3" action="ppaction://hlinksldjump"/>
              </a:rPr>
              <a:t>Cause and Effect</a:t>
            </a:r>
            <a:endParaRPr lang="en-US" dirty="0" smtClean="0"/>
          </a:p>
          <a:p>
            <a:pPr lvl="1"/>
            <a:r>
              <a:rPr lang="en-US" dirty="0" smtClean="0"/>
              <a:t>Read Segment 1 (293-299)</a:t>
            </a:r>
          </a:p>
          <a:p>
            <a:r>
              <a:rPr lang="en-US" u="sng" dirty="0" smtClean="0"/>
              <a:t>Word Work</a:t>
            </a:r>
          </a:p>
          <a:p>
            <a:pPr lvl="1"/>
            <a:r>
              <a:rPr lang="en-US" dirty="0" smtClean="0"/>
              <a:t>Spelling pretest (309g)</a:t>
            </a:r>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hlinkClick r:id="rId4" action="ppaction://hlinksldjump"/>
              </a:rPr>
              <a:t>Daily Language Practice</a:t>
            </a:r>
            <a:endParaRPr lang="en-US" dirty="0" smtClean="0"/>
          </a:p>
          <a:p>
            <a:pPr lvl="1"/>
            <a:r>
              <a:rPr lang="en-US" dirty="0" smtClean="0">
                <a:hlinkClick r:id="rId5" action="ppaction://hlinksldjump"/>
              </a:rPr>
              <a:t>Verb Phrases</a:t>
            </a:r>
            <a:endParaRPr lang="en-US" dirty="0"/>
          </a:p>
        </p:txBody>
      </p:sp>
      <p:sp>
        <p:nvSpPr>
          <p:cNvPr id="5" name="TextBox 4"/>
          <p:cNvSpPr txBox="1"/>
          <p:nvPr/>
        </p:nvSpPr>
        <p:spPr>
          <a:xfrm>
            <a:off x="6272827" y="6398394"/>
            <a:ext cx="2351926" cy="369332"/>
          </a:xfrm>
          <a:prstGeom prst="rect">
            <a:avLst/>
          </a:prstGeom>
          <a:noFill/>
        </p:spPr>
        <p:txBody>
          <a:bodyPr wrap="none" rtlCol="0">
            <a:spAutoFit/>
          </a:bodyPr>
          <a:lstStyle/>
          <a:p>
            <a:r>
              <a:rPr lang="en-US" dirty="0" smtClean="0">
                <a:hlinkClick r:id="rId6" action="ppaction://hlinksldjump"/>
              </a:rPr>
              <a:t>Back to Katie’s Trunk</a:t>
            </a:r>
            <a:endParaRPr lang="en-US" dirty="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Greek Root ~ </a:t>
            </a:r>
            <a:r>
              <a:rPr lang="en-US" i="1" dirty="0" smtClean="0"/>
              <a:t>geo</a:t>
            </a:r>
            <a:br>
              <a:rPr lang="en-US" i="1" dirty="0" smtClean="0"/>
            </a:br>
            <a:r>
              <a:rPr lang="en-US" sz="2800" u="sng" dirty="0" smtClean="0"/>
              <a:t>Objective</a:t>
            </a:r>
            <a:r>
              <a:rPr lang="en-US" sz="2800" dirty="0" smtClean="0"/>
              <a:t>: We will analyze the meaning of </a:t>
            </a:r>
            <a:r>
              <a:rPr lang="en-US" sz="2800" i="1" dirty="0" smtClean="0"/>
              <a:t>geo</a:t>
            </a:r>
            <a:r>
              <a:rPr lang="en-US" sz="2800" dirty="0" smtClean="0"/>
              <a:t>, and generate a list of words with this root.</a:t>
            </a:r>
            <a:endParaRPr lang="en-US" dirty="0"/>
          </a:p>
        </p:txBody>
      </p:sp>
      <p:sp>
        <p:nvSpPr>
          <p:cNvPr id="3" name="Content Placeholder 2"/>
          <p:cNvSpPr>
            <a:spLocks noGrp="1"/>
          </p:cNvSpPr>
          <p:nvPr>
            <p:ph sz="half" idx="2"/>
          </p:nvPr>
        </p:nvSpPr>
        <p:spPr/>
        <p:txBody>
          <a:bodyPr/>
          <a:lstStyle/>
          <a:p>
            <a:r>
              <a:rPr lang="en-US" i="1" u="sng" dirty="0" smtClean="0"/>
              <a:t>Geo</a:t>
            </a:r>
            <a:r>
              <a:rPr lang="en-US" dirty="0" smtClean="0"/>
              <a:t>: a Greek root meaning “earth”</a:t>
            </a:r>
          </a:p>
          <a:p>
            <a:r>
              <a:rPr lang="en-US" u="sng" dirty="0" smtClean="0"/>
              <a:t>Example</a:t>
            </a:r>
            <a:r>
              <a:rPr lang="en-US" dirty="0" smtClean="0"/>
              <a:t>: </a:t>
            </a:r>
          </a:p>
          <a:p>
            <a:pPr lvl="1"/>
            <a:r>
              <a:rPr lang="en-US" dirty="0" smtClean="0"/>
              <a:t>I love to look at pictures of our country’s </a:t>
            </a:r>
            <a:r>
              <a:rPr lang="en-US" u="sng" dirty="0" smtClean="0"/>
              <a:t>geography</a:t>
            </a:r>
            <a:r>
              <a:rPr lang="en-US" dirty="0" smtClean="0"/>
              <a:t>.</a:t>
            </a:r>
          </a:p>
          <a:p>
            <a:pPr lvl="2"/>
            <a:r>
              <a:rPr lang="en-US" u="sng" dirty="0" smtClean="0"/>
              <a:t>Geo</a:t>
            </a:r>
            <a:r>
              <a:rPr lang="en-US" dirty="0" smtClean="0"/>
              <a:t>graphy means “study of the earth”</a:t>
            </a:r>
            <a:endParaRPr lang="en-US" u="sng" dirty="0" smtClean="0"/>
          </a:p>
        </p:txBody>
      </p:sp>
      <p:sp>
        <p:nvSpPr>
          <p:cNvPr id="4" name="Content Placeholder 3"/>
          <p:cNvSpPr>
            <a:spLocks noGrp="1"/>
          </p:cNvSpPr>
          <p:nvPr>
            <p:ph sz="quarter" idx="4"/>
          </p:nvPr>
        </p:nvSpPr>
        <p:spPr/>
        <p:txBody>
          <a:bodyPr/>
          <a:lstStyle/>
          <a:p>
            <a:r>
              <a:rPr lang="en-US" dirty="0" smtClean="0"/>
              <a:t>Recognizing word roots can help you figure out the meaning of words you do not recognize.</a:t>
            </a:r>
            <a:endParaRPr lang="en-US" dirty="0"/>
          </a:p>
        </p:txBody>
      </p:sp>
      <p:sp>
        <p:nvSpPr>
          <p:cNvPr id="5" name="Text Placeholder 4"/>
          <p:cNvSpPr>
            <a:spLocks noGrp="1"/>
          </p:cNvSpPr>
          <p:nvPr>
            <p:ph type="body" idx="1"/>
          </p:nvPr>
        </p:nvSpPr>
        <p:spPr/>
        <p:txBody>
          <a:bodyPr/>
          <a:lstStyle/>
          <a:p>
            <a:r>
              <a:rPr lang="en-US" dirty="0" smtClean="0"/>
              <a:t>Concept</a:t>
            </a:r>
            <a:endParaRPr lang="en-US" dirty="0"/>
          </a:p>
        </p:txBody>
      </p:sp>
      <p:sp>
        <p:nvSpPr>
          <p:cNvPr id="6" name="Text Placeholder 5"/>
          <p:cNvSpPr>
            <a:spLocks noGrp="1"/>
          </p:cNvSpPr>
          <p:nvPr>
            <p:ph type="body" sz="quarter" idx="3"/>
          </p:nvPr>
        </p:nvSpPr>
        <p:spPr/>
        <p:txBody>
          <a:bodyPr/>
          <a:lstStyle/>
          <a:p>
            <a:r>
              <a:rPr lang="en-US" dirty="0" smtClean="0"/>
              <a:t>Importance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slide(fromBottom)">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Greek Root </a:t>
            </a:r>
            <a:r>
              <a:rPr lang="en-US" i="1" dirty="0" smtClean="0"/>
              <a:t>geo</a:t>
            </a:r>
            <a:endParaRPr lang="en-US" dirty="0"/>
          </a:p>
        </p:txBody>
      </p:sp>
      <p:sp>
        <p:nvSpPr>
          <p:cNvPr id="3" name="Content Placeholder 2"/>
          <p:cNvSpPr>
            <a:spLocks noGrp="1"/>
          </p:cNvSpPr>
          <p:nvPr>
            <p:ph sz="half" idx="2"/>
          </p:nvPr>
        </p:nvSpPr>
        <p:spPr/>
        <p:txBody>
          <a:bodyPr/>
          <a:lstStyle/>
          <a:p>
            <a:r>
              <a:rPr lang="en-US" dirty="0" smtClean="0"/>
              <a:t>Highlight the word root</a:t>
            </a:r>
          </a:p>
          <a:p>
            <a:r>
              <a:rPr lang="en-US" dirty="0" smtClean="0"/>
              <a:t>Look at the remainder of the word</a:t>
            </a:r>
          </a:p>
          <a:p>
            <a:pPr lvl="1"/>
            <a:r>
              <a:rPr lang="en-US" dirty="0" smtClean="0"/>
              <a:t>What does the prefix mean</a:t>
            </a:r>
          </a:p>
          <a:p>
            <a:pPr lvl="1"/>
            <a:r>
              <a:rPr lang="en-US" dirty="0" smtClean="0"/>
              <a:t>What does the suffix mean</a:t>
            </a:r>
          </a:p>
          <a:p>
            <a:r>
              <a:rPr lang="en-US" dirty="0" smtClean="0"/>
              <a:t>Use context clues to help define the word.</a:t>
            </a:r>
            <a:endParaRPr lang="en-US" dirty="0"/>
          </a:p>
        </p:txBody>
      </p:sp>
      <p:sp>
        <p:nvSpPr>
          <p:cNvPr id="4" name="Content Placeholder 3"/>
          <p:cNvSpPr>
            <a:spLocks noGrp="1"/>
          </p:cNvSpPr>
          <p:nvPr>
            <p:ph sz="quarter" idx="4"/>
          </p:nvPr>
        </p:nvSpPr>
        <p:spPr/>
        <p:txBody>
          <a:bodyPr>
            <a:normAutofit fontScale="92500" lnSpcReduction="10000"/>
          </a:bodyPr>
          <a:lstStyle/>
          <a:p>
            <a:r>
              <a:rPr lang="en-US" u="sng" dirty="0" smtClean="0"/>
              <a:t>I do</a:t>
            </a:r>
          </a:p>
          <a:p>
            <a:pPr lvl="1"/>
            <a:r>
              <a:rPr lang="en-US" dirty="0" smtClean="0"/>
              <a:t>The professor identified the </a:t>
            </a:r>
            <a:r>
              <a:rPr lang="en-US" u="sng" dirty="0" smtClean="0"/>
              <a:t>geographical</a:t>
            </a:r>
            <a:r>
              <a:rPr lang="en-US" dirty="0" smtClean="0"/>
              <a:t> location of the enormous volcano.</a:t>
            </a:r>
          </a:p>
          <a:p>
            <a:r>
              <a:rPr lang="en-US" u="sng" dirty="0" smtClean="0"/>
              <a:t>We do</a:t>
            </a:r>
          </a:p>
          <a:p>
            <a:pPr lvl="1"/>
            <a:r>
              <a:rPr lang="en-US" dirty="0" smtClean="0"/>
              <a:t>The </a:t>
            </a:r>
            <a:r>
              <a:rPr lang="en-US" u="sng" dirty="0" smtClean="0"/>
              <a:t>geologist</a:t>
            </a:r>
            <a:r>
              <a:rPr lang="en-US" dirty="0" smtClean="0"/>
              <a:t> tried to determine the age of the skeleton by studying the rocks around it.</a:t>
            </a:r>
          </a:p>
          <a:p>
            <a:r>
              <a:rPr lang="en-US" u="sng" dirty="0" smtClean="0"/>
              <a:t>You do</a:t>
            </a:r>
          </a:p>
          <a:p>
            <a:pPr lvl="1"/>
            <a:r>
              <a:rPr lang="en-US" dirty="0" smtClean="0"/>
              <a:t>Yesterday a </a:t>
            </a:r>
            <a:r>
              <a:rPr lang="en-US" u="sng" dirty="0" smtClean="0"/>
              <a:t>geographer</a:t>
            </a:r>
            <a:r>
              <a:rPr lang="en-US" dirty="0" smtClean="0"/>
              <a:t> discovered a new type of plant.</a:t>
            </a:r>
            <a:endParaRPr lang="en-US" dirty="0"/>
          </a:p>
        </p:txBody>
      </p:sp>
      <p:sp>
        <p:nvSpPr>
          <p:cNvPr id="5" name="Text Placeholder 4"/>
          <p:cNvSpPr>
            <a:spLocks noGrp="1"/>
          </p:cNvSpPr>
          <p:nvPr>
            <p:ph type="body" idx="1"/>
          </p:nvPr>
        </p:nvSpPr>
        <p:spPr/>
        <p:txBody>
          <a:bodyPr/>
          <a:lstStyle/>
          <a:p>
            <a:r>
              <a:rPr lang="en-US" dirty="0" smtClean="0"/>
              <a:t>Skill</a:t>
            </a:r>
            <a:endParaRPr lang="en-US" dirty="0"/>
          </a:p>
        </p:txBody>
      </p:sp>
      <p:sp>
        <p:nvSpPr>
          <p:cNvPr id="6" name="Text Placeholder 5"/>
          <p:cNvSpPr>
            <a:spLocks noGrp="1"/>
          </p:cNvSpPr>
          <p:nvPr>
            <p:ph type="body" sz="quarter" idx="3"/>
          </p:nvPr>
        </p:nvSpPr>
        <p:spPr/>
        <p:txBody>
          <a:bodyPr/>
          <a:lstStyle/>
          <a:p>
            <a:r>
              <a:rPr lang="en-US" dirty="0" smtClean="0"/>
              <a:t>Practice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slide(fromBottom)">
                                      <p:cBhvr>
                                        <p:cTn id="7" dur="500"/>
                                        <p:tgtEl>
                                          <p:spTgt spid="4">
                                            <p:txEl>
                                              <p:pRg st="1" end="1"/>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slide(fromBottom)">
                                      <p:cBhvr>
                                        <p:cTn id="10" dur="500"/>
                                        <p:tgtEl>
                                          <p:spTgt spid="4">
                                            <p:txEl>
                                              <p:pRg st="3" end="3"/>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slide(fromBottom)">
                                      <p:cBhvr>
                                        <p:cTn id="13"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Greek Root </a:t>
            </a:r>
            <a:r>
              <a:rPr lang="en-US" i="1" dirty="0" smtClean="0"/>
              <a:t>geo</a:t>
            </a:r>
            <a:endParaRPr lang="en-US" dirty="0"/>
          </a:p>
        </p:txBody>
      </p:sp>
      <p:sp>
        <p:nvSpPr>
          <p:cNvPr id="3" name="Content Placeholder 2"/>
          <p:cNvSpPr>
            <a:spLocks noGrp="1"/>
          </p:cNvSpPr>
          <p:nvPr>
            <p:ph idx="1"/>
          </p:nvPr>
        </p:nvSpPr>
        <p:spPr/>
        <p:txBody>
          <a:bodyPr/>
          <a:lstStyle/>
          <a:p>
            <a:r>
              <a:rPr lang="en-US" dirty="0" smtClean="0"/>
              <a:t>What is the meaning of the root </a:t>
            </a:r>
            <a:r>
              <a:rPr lang="en-US" i="1" dirty="0" smtClean="0"/>
              <a:t>geo</a:t>
            </a:r>
            <a:r>
              <a:rPr lang="en-US" dirty="0" smtClean="0"/>
              <a:t>?</a:t>
            </a:r>
          </a:p>
          <a:p>
            <a:r>
              <a:rPr lang="en-US" dirty="0" smtClean="0"/>
              <a:t>How do we determine the meaning a word containing a Greek/Latin root?</a:t>
            </a:r>
          </a:p>
          <a:p>
            <a:r>
              <a:rPr lang="en-US" dirty="0" smtClean="0"/>
              <a:t>Which word means “the study of the history of the earth”?</a:t>
            </a:r>
          </a:p>
          <a:p>
            <a:pPr marL="571500" lvl="1" indent="-342900">
              <a:buAutoNum type="alphaLcParenR"/>
            </a:pPr>
            <a:r>
              <a:rPr lang="en-US" dirty="0" smtClean="0"/>
              <a:t>geometry</a:t>
            </a:r>
          </a:p>
          <a:p>
            <a:pPr marL="571500" lvl="1" indent="-342900">
              <a:buAutoNum type="alphaLcParenR"/>
            </a:pPr>
            <a:r>
              <a:rPr lang="en-US" dirty="0" smtClean="0"/>
              <a:t>geology</a:t>
            </a:r>
          </a:p>
          <a:p>
            <a:r>
              <a:rPr lang="en-US" u="sng" dirty="0" smtClean="0"/>
              <a:t>Independent Practice</a:t>
            </a:r>
          </a:p>
          <a:p>
            <a:pPr lvl="1"/>
            <a:r>
              <a:rPr lang="en-US" dirty="0" smtClean="0"/>
              <a:t>What other words can you think of containing the root </a:t>
            </a:r>
            <a:r>
              <a:rPr lang="en-US" i="1" dirty="0" smtClean="0"/>
              <a:t>geo</a:t>
            </a:r>
            <a:r>
              <a:rPr lang="en-US" dirty="0" smtClean="0"/>
              <a:t>?</a:t>
            </a:r>
          </a:p>
          <a:p>
            <a:pPr lvl="1"/>
            <a:r>
              <a:rPr lang="en-US" dirty="0" smtClean="0"/>
              <a:t>What do each of these words mean?</a:t>
            </a:r>
          </a:p>
        </p:txBody>
      </p:sp>
      <p:sp>
        <p:nvSpPr>
          <p:cNvPr id="4" name="Text Placeholder 3"/>
          <p:cNvSpPr>
            <a:spLocks noGrp="1"/>
          </p:cNvSpPr>
          <p:nvPr>
            <p:ph type="body" sz="half" idx="2"/>
          </p:nvPr>
        </p:nvSpPr>
        <p:spPr/>
        <p:txBody>
          <a:bodyPr/>
          <a:lstStyle/>
          <a:p>
            <a:r>
              <a:rPr lang="en-US" dirty="0" smtClean="0"/>
              <a:t>Closure</a:t>
            </a:r>
            <a:endParaRPr lang="en-US" dirty="0"/>
          </a:p>
        </p:txBody>
      </p:sp>
      <p:sp>
        <p:nvSpPr>
          <p:cNvPr id="5" name="TextBox 4"/>
          <p:cNvSpPr txBox="1"/>
          <p:nvPr/>
        </p:nvSpPr>
        <p:spPr>
          <a:xfrm>
            <a:off x="6396734" y="6521102"/>
            <a:ext cx="2648306" cy="369332"/>
          </a:xfrm>
          <a:prstGeom prst="rect">
            <a:avLst/>
          </a:prstGeom>
          <a:noFill/>
        </p:spPr>
        <p:txBody>
          <a:bodyPr wrap="none" rtlCol="0">
            <a:spAutoFit/>
          </a:bodyPr>
          <a:lstStyle/>
          <a:p>
            <a:r>
              <a:rPr lang="en-US" dirty="0" smtClean="0">
                <a:hlinkClick r:id="rId2" action="ppaction://hlinksldjump"/>
              </a:rPr>
              <a:t>Back to Day 3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lide(fromBottom)">
                                      <p:cBhvr>
                                        <p:cTn id="20" dur="500"/>
                                        <p:tgtEl>
                                          <p:spTgt spid="3">
                                            <p:txEl>
                                              <p:pRg st="3" end="3"/>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lide(fromBottom)">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slide(fromBottom)">
                                      <p:cBhvr>
                                        <p:cTn id="28" dur="500"/>
                                        <p:tgtEl>
                                          <p:spTgt spid="3">
                                            <p:txEl>
                                              <p:pRg st="5" end="5"/>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slide(fromBottom)">
                                      <p:cBhvr>
                                        <p:cTn id="31" dur="500"/>
                                        <p:tgtEl>
                                          <p:spTgt spid="3">
                                            <p:txEl>
                                              <p:pRg st="6" end="6"/>
                                            </p:txEl>
                                          </p:spTgt>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slide(fromBottom)">
                                      <p:cBhvr>
                                        <p:cTn id="34" dur="500"/>
                                        <p:tgtEl>
                                          <p:spTgt spid="3">
                                            <p:txEl>
                                              <p:pRg st="7" end="7"/>
                                            </p:txEl>
                                          </p:spTgt>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slide(fromBottom)">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Language Practice</a:t>
            </a:r>
            <a:br>
              <a:rPr lang="en-US" dirty="0" smtClean="0"/>
            </a:br>
            <a:r>
              <a:rPr lang="en-US" sz="2800" dirty="0" smtClean="0"/>
              <a:t>We will proofread and correct sentences with spelling and grammar errors.</a:t>
            </a:r>
            <a:endParaRPr lang="en-US" dirty="0"/>
          </a:p>
        </p:txBody>
      </p:sp>
      <p:sp>
        <p:nvSpPr>
          <p:cNvPr id="3" name="Content Placeholder 2"/>
          <p:cNvSpPr>
            <a:spLocks noGrp="1"/>
          </p:cNvSpPr>
          <p:nvPr>
            <p:ph idx="1"/>
          </p:nvPr>
        </p:nvSpPr>
        <p:spPr/>
        <p:txBody>
          <a:bodyPr>
            <a:normAutofit/>
          </a:bodyPr>
          <a:lstStyle/>
          <a:p>
            <a:r>
              <a:rPr lang="en-US" sz="2800" dirty="0" smtClean="0"/>
              <a:t>She have carried her backpack on her left </a:t>
            </a:r>
            <a:r>
              <a:rPr lang="en-US" sz="2800" dirty="0" err="1" smtClean="0"/>
              <a:t>shulder</a:t>
            </a:r>
            <a:r>
              <a:rPr lang="en-US" sz="2800" dirty="0" smtClean="0"/>
              <a:t> all day.</a:t>
            </a:r>
          </a:p>
          <a:p>
            <a:endParaRPr lang="en-US" sz="2800" dirty="0" smtClean="0"/>
          </a:p>
          <a:p>
            <a:r>
              <a:rPr lang="en-US" sz="2800" dirty="0" smtClean="0"/>
              <a:t>Please leave me help you paint the </a:t>
            </a:r>
            <a:r>
              <a:rPr lang="en-US" sz="2800" dirty="0" err="1" smtClean="0"/>
              <a:t>clozit</a:t>
            </a:r>
            <a:r>
              <a:rPr lang="en-US" sz="2800" dirty="0" smtClean="0"/>
              <a:t>.</a:t>
            </a:r>
          </a:p>
          <a:p>
            <a:endParaRPr lang="en-US" sz="2800" dirty="0" smtClean="0"/>
          </a:p>
          <a:p>
            <a:r>
              <a:rPr lang="en-US" sz="2800" dirty="0" smtClean="0"/>
              <a:t>Julie and </a:t>
            </a:r>
            <a:r>
              <a:rPr lang="en-US" sz="2800" dirty="0" err="1" smtClean="0"/>
              <a:t>sam</a:t>
            </a:r>
            <a:r>
              <a:rPr lang="en-US" sz="2800" dirty="0" smtClean="0"/>
              <a:t> </a:t>
            </a:r>
            <a:r>
              <a:rPr lang="en-US" sz="2800" dirty="0" err="1" smtClean="0"/>
              <a:t>colleckt</a:t>
            </a:r>
            <a:r>
              <a:rPr lang="en-US" sz="2800" dirty="0" smtClean="0"/>
              <a:t> stamps from Africa.</a:t>
            </a:r>
            <a:endParaRPr lang="en-US" sz="2800" dirty="0"/>
          </a:p>
        </p:txBody>
      </p:sp>
      <p:sp>
        <p:nvSpPr>
          <p:cNvPr id="4" name="TextBox 3"/>
          <p:cNvSpPr txBox="1"/>
          <p:nvPr/>
        </p:nvSpPr>
        <p:spPr>
          <a:xfrm>
            <a:off x="6055988" y="6490123"/>
            <a:ext cx="2648306" cy="369332"/>
          </a:xfrm>
          <a:prstGeom prst="rect">
            <a:avLst/>
          </a:prstGeom>
          <a:noFill/>
        </p:spPr>
        <p:txBody>
          <a:bodyPr wrap="none" rtlCol="0">
            <a:spAutoFit/>
          </a:bodyPr>
          <a:lstStyle/>
          <a:p>
            <a:r>
              <a:rPr lang="en-US" dirty="0" smtClean="0">
                <a:hlinkClick r:id="rId2" action="ppaction://hlinksldjump"/>
              </a:rPr>
              <a:t>Back to Day 3 Schedule</a:t>
            </a:r>
            <a:endParaRPr lang="en-US" dirty="0"/>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u="sng" dirty="0" smtClean="0"/>
              <a:t>Language Conventions 1.2</a:t>
            </a:r>
            <a:r>
              <a:rPr lang="en-US" sz="2400" u="sng" dirty="0" smtClean="0"/>
              <a:t/>
            </a:r>
            <a:br>
              <a:rPr lang="en-US" sz="2400" u="sng" dirty="0" smtClean="0"/>
            </a:br>
            <a:r>
              <a:rPr lang="en-US" sz="2400" u="sng" dirty="0" smtClean="0"/>
              <a:t>Objective</a:t>
            </a:r>
            <a:r>
              <a:rPr lang="en-US" sz="2400" dirty="0" smtClean="0"/>
              <a:t>: we will identify and correctly use verbs that are often misused.</a:t>
            </a:r>
            <a:endParaRPr lang="en-US" sz="2400" u="sng" dirty="0"/>
          </a:p>
        </p:txBody>
      </p:sp>
      <p:sp>
        <p:nvSpPr>
          <p:cNvPr id="3" name="Content Placeholder 2"/>
          <p:cNvSpPr>
            <a:spLocks noGrp="1"/>
          </p:cNvSpPr>
          <p:nvPr>
            <p:ph sz="half" idx="2"/>
          </p:nvPr>
        </p:nvSpPr>
        <p:spPr/>
        <p:txBody>
          <a:bodyPr>
            <a:normAutofit fontScale="92500" lnSpcReduction="10000"/>
          </a:bodyPr>
          <a:lstStyle/>
          <a:p>
            <a:r>
              <a:rPr lang="en-US" dirty="0" smtClean="0"/>
              <a:t>Lee will </a:t>
            </a:r>
            <a:r>
              <a:rPr lang="en-US" u="sng" dirty="0" smtClean="0"/>
              <a:t>teach</a:t>
            </a:r>
            <a:r>
              <a:rPr lang="en-US" dirty="0" smtClean="0"/>
              <a:t> you how to knit.  I </a:t>
            </a:r>
            <a:r>
              <a:rPr lang="en-US" u="sng" dirty="0" smtClean="0"/>
              <a:t>learned</a:t>
            </a:r>
            <a:r>
              <a:rPr lang="en-US" dirty="0" smtClean="0"/>
              <a:t> how to knit last year.</a:t>
            </a:r>
          </a:p>
          <a:p>
            <a:r>
              <a:rPr lang="en-US" u="sng" dirty="0" smtClean="0"/>
              <a:t>Let</a:t>
            </a:r>
            <a:r>
              <a:rPr lang="en-US" dirty="0" smtClean="0"/>
              <a:t> me go with you to town.  We should </a:t>
            </a:r>
            <a:r>
              <a:rPr lang="en-US" u="sng" dirty="0" smtClean="0"/>
              <a:t>leave</a:t>
            </a:r>
            <a:r>
              <a:rPr lang="en-US" dirty="0" smtClean="0"/>
              <a:t> before dawn.</a:t>
            </a:r>
          </a:p>
          <a:p>
            <a:r>
              <a:rPr lang="en-US" u="sng" dirty="0" smtClean="0"/>
              <a:t>Sit</a:t>
            </a:r>
            <a:r>
              <a:rPr lang="en-US" dirty="0" smtClean="0"/>
              <a:t> on the bench.  </a:t>
            </a:r>
            <a:r>
              <a:rPr lang="en-US" u="sng" dirty="0" smtClean="0"/>
              <a:t>Set</a:t>
            </a:r>
            <a:r>
              <a:rPr lang="en-US" dirty="0" smtClean="0"/>
              <a:t> your yarn and needles on the table.</a:t>
            </a:r>
          </a:p>
          <a:p>
            <a:r>
              <a:rPr lang="en-US" i="1" u="sng" dirty="0" smtClean="0"/>
              <a:t> </a:t>
            </a:r>
            <a:r>
              <a:rPr lang="en-US" dirty="0" smtClean="0"/>
              <a:t>I </a:t>
            </a:r>
            <a:r>
              <a:rPr lang="en-US" u="sng" dirty="0" smtClean="0"/>
              <a:t>can</a:t>
            </a:r>
            <a:r>
              <a:rPr lang="en-US" dirty="0" smtClean="0"/>
              <a:t> knit sweaters.  Yes, you </a:t>
            </a:r>
            <a:r>
              <a:rPr lang="en-US" u="sng" dirty="0" smtClean="0"/>
              <a:t>may</a:t>
            </a:r>
            <a:r>
              <a:rPr lang="en-US" dirty="0" smtClean="0"/>
              <a:t> watch me knit.</a:t>
            </a:r>
          </a:p>
          <a:p>
            <a:r>
              <a:rPr lang="en-US" dirty="0" smtClean="0"/>
              <a:t>Each of the above sentences contains commonly confused verbs.</a:t>
            </a:r>
            <a:endParaRPr lang="en-US" dirty="0"/>
          </a:p>
        </p:txBody>
      </p:sp>
      <p:sp>
        <p:nvSpPr>
          <p:cNvPr id="4" name="Content Placeholder 3"/>
          <p:cNvSpPr>
            <a:spLocks noGrp="1"/>
          </p:cNvSpPr>
          <p:nvPr>
            <p:ph sz="quarter" idx="4"/>
          </p:nvPr>
        </p:nvSpPr>
        <p:spPr/>
        <p:txBody>
          <a:bodyPr/>
          <a:lstStyle/>
          <a:p>
            <a:pPr>
              <a:buNone/>
            </a:pPr>
            <a:endParaRPr lang="en-US" u="sng" dirty="0" smtClean="0"/>
          </a:p>
          <a:p>
            <a:endParaRPr lang="en-US" u="sng" dirty="0"/>
          </a:p>
        </p:txBody>
      </p:sp>
      <p:sp>
        <p:nvSpPr>
          <p:cNvPr id="5" name="Text Placeholder 4"/>
          <p:cNvSpPr>
            <a:spLocks noGrp="1"/>
          </p:cNvSpPr>
          <p:nvPr>
            <p:ph type="body" idx="1"/>
          </p:nvPr>
        </p:nvSpPr>
        <p:spPr/>
        <p:txBody>
          <a:bodyPr/>
          <a:lstStyle/>
          <a:p>
            <a:r>
              <a:rPr lang="en-US" dirty="0" smtClean="0"/>
              <a:t>Prior Knowledge</a:t>
            </a:r>
            <a:endParaRPr lang="en-US" dirty="0"/>
          </a:p>
        </p:txBody>
      </p:sp>
      <p:sp>
        <p:nvSpPr>
          <p:cNvPr id="6" name="Text Placeholder 5"/>
          <p:cNvSpPr>
            <a:spLocks noGrp="1"/>
          </p:cNvSpPr>
          <p:nvPr>
            <p:ph type="body" sz="quarter" idx="3"/>
          </p:nvPr>
        </p:nvSpPr>
        <p:spPr/>
        <p:txBody>
          <a:bodyPr/>
          <a:lstStyle/>
          <a:p>
            <a:r>
              <a:rPr lang="en-US" dirty="0" smtClean="0"/>
              <a:t>Concept</a:t>
            </a:r>
            <a:endParaRPr lang="en-US" dirty="0"/>
          </a:p>
        </p:txBody>
      </p:sp>
      <p:graphicFrame>
        <p:nvGraphicFramePr>
          <p:cNvPr id="7" name="Table 6"/>
          <p:cNvGraphicFramePr>
            <a:graphicFrameLocks noGrp="1"/>
          </p:cNvGraphicFramePr>
          <p:nvPr/>
        </p:nvGraphicFramePr>
        <p:xfrm>
          <a:off x="4155141" y="2648714"/>
          <a:ext cx="4162162" cy="3845559"/>
        </p:xfrm>
        <a:graphic>
          <a:graphicData uri="http://schemas.openxmlformats.org/drawingml/2006/table">
            <a:tbl>
              <a:tblPr firstRow="1" bandRow="1">
                <a:tableStyleId>{69CF1AB2-1976-4502-BF36-3FF5EA218861}</a:tableStyleId>
              </a:tblPr>
              <a:tblGrid>
                <a:gridCol w="2081081"/>
                <a:gridCol w="2081081"/>
              </a:tblGrid>
              <a:tr h="370840">
                <a:tc>
                  <a:txBody>
                    <a:bodyPr/>
                    <a:lstStyle/>
                    <a:p>
                      <a:r>
                        <a:rPr lang="en-US" dirty="0" smtClean="0"/>
                        <a:t>Teach</a:t>
                      </a:r>
                      <a:r>
                        <a:rPr lang="en-US" b="0" dirty="0" smtClean="0"/>
                        <a:t>: to instruct</a:t>
                      </a:r>
                      <a:endParaRPr lang="en-US" b="0" dirty="0"/>
                    </a:p>
                  </a:txBody>
                  <a:tcPr/>
                </a:tc>
                <a:tc>
                  <a:txBody>
                    <a:bodyPr/>
                    <a:lstStyle/>
                    <a:p>
                      <a:r>
                        <a:rPr lang="en-US" dirty="0" smtClean="0"/>
                        <a:t>Learn</a:t>
                      </a:r>
                      <a:r>
                        <a:rPr lang="en-US" b="0" dirty="0" smtClean="0"/>
                        <a:t>: to be instructed</a:t>
                      </a:r>
                      <a:endParaRPr lang="en-US" b="0" dirty="0"/>
                    </a:p>
                  </a:txBody>
                  <a:tcPr/>
                </a:tc>
              </a:tr>
              <a:tr h="370840">
                <a:tc>
                  <a:txBody>
                    <a:bodyPr/>
                    <a:lstStyle/>
                    <a:p>
                      <a:r>
                        <a:rPr lang="en-US" b="1" dirty="0" smtClean="0"/>
                        <a:t>Let: </a:t>
                      </a:r>
                      <a:r>
                        <a:rPr lang="en-US" dirty="0" smtClean="0"/>
                        <a:t>to allow</a:t>
                      </a:r>
                      <a:endParaRPr lang="en-US" dirty="0"/>
                    </a:p>
                  </a:txBody>
                  <a:tcPr/>
                </a:tc>
                <a:tc>
                  <a:txBody>
                    <a:bodyPr/>
                    <a:lstStyle/>
                    <a:p>
                      <a:r>
                        <a:rPr lang="en-US" b="1" dirty="0" smtClean="0"/>
                        <a:t>Leave</a:t>
                      </a:r>
                      <a:r>
                        <a:rPr lang="en-US" dirty="0" smtClean="0"/>
                        <a:t>: to go away</a:t>
                      </a:r>
                      <a:endParaRPr lang="en-US" dirty="0"/>
                    </a:p>
                  </a:txBody>
                  <a:tcPr/>
                </a:tc>
              </a:tr>
              <a:tr h="370840">
                <a:tc>
                  <a:txBody>
                    <a:bodyPr/>
                    <a:lstStyle/>
                    <a:p>
                      <a:r>
                        <a:rPr lang="en-US" b="1" dirty="0" smtClean="0"/>
                        <a:t>Sit</a:t>
                      </a:r>
                      <a:r>
                        <a:rPr lang="en-US" dirty="0" smtClean="0"/>
                        <a:t>: to rest or stay in one place</a:t>
                      </a:r>
                      <a:endParaRPr lang="en-US" dirty="0"/>
                    </a:p>
                  </a:txBody>
                  <a:tcPr/>
                </a:tc>
                <a:tc>
                  <a:txBody>
                    <a:bodyPr/>
                    <a:lstStyle/>
                    <a:p>
                      <a:r>
                        <a:rPr lang="en-US" b="1" dirty="0" smtClean="0"/>
                        <a:t>Set</a:t>
                      </a:r>
                      <a:r>
                        <a:rPr lang="en-US" dirty="0" smtClean="0"/>
                        <a:t>: to put</a:t>
                      </a:r>
                      <a:endParaRPr lang="en-US" dirty="0"/>
                    </a:p>
                  </a:txBody>
                  <a:tcPr/>
                </a:tc>
              </a:tr>
              <a:tr h="370840">
                <a:tc>
                  <a:txBody>
                    <a:bodyPr/>
                    <a:lstStyle/>
                    <a:p>
                      <a:r>
                        <a:rPr lang="en-US" b="1" dirty="0" smtClean="0"/>
                        <a:t>Can</a:t>
                      </a:r>
                      <a:r>
                        <a:rPr lang="en-US" dirty="0" smtClean="0"/>
                        <a:t>: to have</a:t>
                      </a:r>
                      <a:r>
                        <a:rPr lang="en-US" baseline="0" dirty="0" smtClean="0"/>
                        <a:t> the ability to</a:t>
                      </a:r>
                      <a:endParaRPr lang="en-US" dirty="0"/>
                    </a:p>
                  </a:txBody>
                  <a:tcPr/>
                </a:tc>
                <a:tc>
                  <a:txBody>
                    <a:bodyPr/>
                    <a:lstStyle/>
                    <a:p>
                      <a:r>
                        <a:rPr lang="en-US" b="1" dirty="0" smtClean="0"/>
                        <a:t>May</a:t>
                      </a:r>
                      <a:r>
                        <a:rPr lang="en-US" dirty="0" smtClean="0"/>
                        <a:t>: to have permission</a:t>
                      </a:r>
                      <a:r>
                        <a:rPr lang="en-US" baseline="0" dirty="0" smtClean="0"/>
                        <a:t> to, or might possibly</a:t>
                      </a:r>
                      <a:endParaRPr lang="en-US" dirty="0"/>
                    </a:p>
                  </a:txBody>
                  <a:tcPr/>
                </a:tc>
              </a:tr>
              <a:tr h="370840">
                <a:tc>
                  <a:txBody>
                    <a:bodyPr/>
                    <a:lstStyle/>
                    <a:p>
                      <a:r>
                        <a:rPr lang="en-US" b="1" dirty="0" smtClean="0"/>
                        <a:t>Lie</a:t>
                      </a:r>
                      <a:r>
                        <a:rPr lang="en-US" dirty="0" smtClean="0"/>
                        <a:t>: to recline or rest flat</a:t>
                      </a:r>
                      <a:endParaRPr lang="en-US" dirty="0"/>
                    </a:p>
                  </a:txBody>
                  <a:tcPr/>
                </a:tc>
                <a:tc>
                  <a:txBody>
                    <a:bodyPr/>
                    <a:lstStyle/>
                    <a:p>
                      <a:r>
                        <a:rPr lang="en-US" b="1" dirty="0" smtClean="0"/>
                        <a:t>Lay</a:t>
                      </a:r>
                      <a:r>
                        <a:rPr lang="en-US" dirty="0" smtClean="0"/>
                        <a:t>: to put down</a:t>
                      </a:r>
                      <a:endParaRPr lang="en-US" dirty="0"/>
                    </a:p>
                  </a:txBody>
                  <a:tcPr/>
                </a:tc>
              </a:tr>
              <a:tr h="370840">
                <a:tc>
                  <a:txBody>
                    <a:bodyPr/>
                    <a:lstStyle/>
                    <a:p>
                      <a:r>
                        <a:rPr lang="en-US" b="1" dirty="0" smtClean="0"/>
                        <a:t>Rise</a:t>
                      </a:r>
                      <a:r>
                        <a:rPr lang="en-US" dirty="0" smtClean="0"/>
                        <a:t>: to get up</a:t>
                      </a:r>
                      <a:endParaRPr lang="en-US" dirty="0"/>
                    </a:p>
                  </a:txBody>
                  <a:tcPr/>
                </a:tc>
                <a:tc>
                  <a:txBody>
                    <a:bodyPr/>
                    <a:lstStyle/>
                    <a:p>
                      <a:r>
                        <a:rPr lang="en-US" b="1" dirty="0" smtClean="0"/>
                        <a:t>Raise</a:t>
                      </a:r>
                      <a:r>
                        <a:rPr lang="en-US" dirty="0" smtClean="0"/>
                        <a:t>: to lift</a:t>
                      </a:r>
                      <a:r>
                        <a:rPr lang="en-US" baseline="0" dirty="0" smtClean="0"/>
                        <a:t> to a higher position</a:t>
                      </a:r>
                      <a:endParaRPr lang="en-US" dirty="0"/>
                    </a:p>
                  </a:txBody>
                  <a:tcPr/>
                </a:tc>
              </a:tr>
            </a:tbl>
          </a:graphicData>
        </a:graphic>
      </p:graphicFrame>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Conventions 1.2</a:t>
            </a:r>
            <a:endParaRPr lang="en-US" dirty="0"/>
          </a:p>
        </p:txBody>
      </p:sp>
      <p:sp>
        <p:nvSpPr>
          <p:cNvPr id="3" name="Content Placeholder 2"/>
          <p:cNvSpPr>
            <a:spLocks noGrp="1"/>
          </p:cNvSpPr>
          <p:nvPr>
            <p:ph sz="half" idx="1"/>
          </p:nvPr>
        </p:nvSpPr>
        <p:spPr/>
        <p:txBody>
          <a:bodyPr/>
          <a:lstStyle/>
          <a:p>
            <a:r>
              <a:rPr lang="en-US" dirty="0" smtClean="0"/>
              <a:t>I do</a:t>
            </a:r>
          </a:p>
          <a:p>
            <a:pPr lvl="1"/>
            <a:r>
              <a:rPr lang="en-US" dirty="0" smtClean="0"/>
              <a:t>My grandmother (teaches, learns) people how to quilt.</a:t>
            </a:r>
          </a:p>
          <a:p>
            <a:pPr lvl="1"/>
            <a:r>
              <a:rPr lang="en-US" dirty="0" smtClean="0"/>
              <a:t>My grandmother </a:t>
            </a:r>
            <a:r>
              <a:rPr lang="en-US" b="1" dirty="0" smtClean="0"/>
              <a:t>teaches</a:t>
            </a:r>
            <a:r>
              <a:rPr lang="en-US" dirty="0" smtClean="0"/>
              <a:t> people how to quilt.</a:t>
            </a:r>
          </a:p>
        </p:txBody>
      </p:sp>
      <p:sp>
        <p:nvSpPr>
          <p:cNvPr id="4" name="Content Placeholder 3"/>
          <p:cNvSpPr>
            <a:spLocks noGrp="1"/>
          </p:cNvSpPr>
          <p:nvPr>
            <p:ph sz="half" idx="15"/>
          </p:nvPr>
        </p:nvSpPr>
        <p:spPr/>
        <p:txBody>
          <a:bodyPr/>
          <a:lstStyle/>
          <a:p>
            <a:r>
              <a:rPr lang="en-US" dirty="0" smtClean="0"/>
              <a:t>Skill</a:t>
            </a:r>
          </a:p>
          <a:p>
            <a:pPr marL="571500" lvl="1" indent="-342900">
              <a:buAutoNum type="arabicParenR"/>
            </a:pPr>
            <a:r>
              <a:rPr lang="en-US" dirty="0" smtClean="0"/>
              <a:t>Read the sentence</a:t>
            </a:r>
          </a:p>
          <a:p>
            <a:pPr marL="571500" lvl="1" indent="-342900">
              <a:buAutoNum type="arabicParenR"/>
            </a:pPr>
            <a:r>
              <a:rPr lang="en-US" dirty="0" smtClean="0"/>
              <a:t>Use context clues to help you determine which verb to use.</a:t>
            </a:r>
          </a:p>
          <a:p>
            <a:pPr marL="571500" lvl="1" indent="-342900">
              <a:buAutoNum type="arabicParenR"/>
            </a:pPr>
            <a:r>
              <a:rPr lang="en-US" dirty="0" smtClean="0"/>
              <a:t>Try each verb’s definition in the missing space.</a:t>
            </a:r>
            <a:endParaRPr lang="en-US" dirty="0"/>
          </a:p>
        </p:txBody>
      </p:sp>
      <p:sp>
        <p:nvSpPr>
          <p:cNvPr id="5" name="Content Placeholder 4"/>
          <p:cNvSpPr>
            <a:spLocks noGrp="1"/>
          </p:cNvSpPr>
          <p:nvPr>
            <p:ph sz="half" idx="16"/>
          </p:nvPr>
        </p:nvSpPr>
        <p:spPr/>
        <p:txBody>
          <a:bodyPr/>
          <a:lstStyle/>
          <a:p>
            <a:r>
              <a:rPr lang="en-US" dirty="0" smtClean="0"/>
              <a:t>We do</a:t>
            </a:r>
          </a:p>
          <a:p>
            <a:pPr lvl="1"/>
            <a:r>
              <a:rPr lang="en-US" dirty="0" smtClean="0"/>
              <a:t>The librarian (lets, leaves) us talk quietly.</a:t>
            </a:r>
          </a:p>
          <a:p>
            <a:pPr lvl="1"/>
            <a:r>
              <a:rPr lang="en-US" dirty="0" smtClean="0"/>
              <a:t>The librarian </a:t>
            </a:r>
            <a:r>
              <a:rPr lang="en-US" b="1" dirty="0" smtClean="0"/>
              <a:t>lets</a:t>
            </a:r>
            <a:r>
              <a:rPr lang="en-US" dirty="0" smtClean="0"/>
              <a:t> us talk quietly.</a:t>
            </a:r>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Conventions 1.2</a:t>
            </a:r>
            <a:endParaRPr lang="en-US" dirty="0"/>
          </a:p>
        </p:txBody>
      </p:sp>
      <p:sp>
        <p:nvSpPr>
          <p:cNvPr id="3" name="Content Placeholder 2"/>
          <p:cNvSpPr>
            <a:spLocks noGrp="1"/>
          </p:cNvSpPr>
          <p:nvPr>
            <p:ph sz="half" idx="1"/>
          </p:nvPr>
        </p:nvSpPr>
        <p:spPr/>
        <p:txBody>
          <a:bodyPr/>
          <a:lstStyle/>
          <a:p>
            <a:r>
              <a:rPr lang="en-US" dirty="0" smtClean="0"/>
              <a:t>Skill</a:t>
            </a:r>
          </a:p>
          <a:p>
            <a:pPr marL="571500" lvl="1" indent="-342900">
              <a:buAutoNum type="arabicParenR"/>
            </a:pPr>
            <a:r>
              <a:rPr lang="en-US" dirty="0" smtClean="0"/>
              <a:t>Read the sentence</a:t>
            </a:r>
          </a:p>
          <a:p>
            <a:pPr marL="571500" lvl="1" indent="-342900">
              <a:buAutoNum type="arabicParenR"/>
            </a:pPr>
            <a:r>
              <a:rPr lang="en-US" dirty="0" smtClean="0"/>
              <a:t>Use context clues to help you determine which verb to use.</a:t>
            </a:r>
          </a:p>
          <a:p>
            <a:pPr marL="571500" lvl="1" indent="-342900">
              <a:buAutoNum type="arabicParenR"/>
            </a:pPr>
            <a:r>
              <a:rPr lang="en-US" dirty="0" smtClean="0"/>
              <a:t>Try each verb’s definition in the missing space.</a:t>
            </a:r>
          </a:p>
          <a:p>
            <a:endParaRPr lang="en-US" dirty="0"/>
          </a:p>
        </p:txBody>
      </p:sp>
      <p:sp>
        <p:nvSpPr>
          <p:cNvPr id="4" name="Content Placeholder 3"/>
          <p:cNvSpPr>
            <a:spLocks noGrp="1"/>
          </p:cNvSpPr>
          <p:nvPr>
            <p:ph sz="half" idx="2"/>
          </p:nvPr>
        </p:nvSpPr>
        <p:spPr/>
        <p:txBody>
          <a:bodyPr/>
          <a:lstStyle/>
          <a:p>
            <a:r>
              <a:rPr lang="en-US" dirty="0" smtClean="0"/>
              <a:t>You do:</a:t>
            </a:r>
          </a:p>
          <a:p>
            <a:pPr lvl="1"/>
            <a:r>
              <a:rPr lang="en-US" dirty="0" smtClean="0"/>
              <a:t>We usually (sit, set) in the chairs by the window.</a:t>
            </a:r>
          </a:p>
          <a:p>
            <a:pPr lvl="1"/>
            <a:r>
              <a:rPr lang="en-US" dirty="0" smtClean="0"/>
              <a:t>Who (can, may) reach the jar on the top shelf for me?</a:t>
            </a:r>
          </a:p>
          <a:p>
            <a:pPr lvl="1"/>
            <a:r>
              <a:rPr lang="en-US" dirty="0" smtClean="0"/>
              <a:t>Pat (teaches, learns) by reading books.</a:t>
            </a:r>
          </a:p>
          <a:p>
            <a:pPr lvl="1"/>
            <a:r>
              <a:rPr lang="en-US" dirty="0" smtClean="0"/>
              <a:t>When we talk too loudly, she asks us to (let, leave).</a:t>
            </a:r>
          </a:p>
          <a:p>
            <a:pPr lvl="1"/>
            <a:r>
              <a:rPr lang="en-US" dirty="0" smtClean="0"/>
              <a:t>Sometimes we help her (sit, set) books on display stands.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slide(fromBottom)">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slide(fromBottom)">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slide(fromBottom)">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slide(fromBottom)">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Conventions 1.2</a:t>
            </a:r>
            <a:endParaRPr lang="en-US" dirty="0"/>
          </a:p>
        </p:txBody>
      </p:sp>
      <p:sp>
        <p:nvSpPr>
          <p:cNvPr id="3" name="Content Placeholder 2"/>
          <p:cNvSpPr>
            <a:spLocks noGrp="1"/>
          </p:cNvSpPr>
          <p:nvPr>
            <p:ph sz="half" idx="1"/>
          </p:nvPr>
        </p:nvSpPr>
        <p:spPr>
          <a:xfrm>
            <a:off x="498518" y="1600200"/>
            <a:ext cx="3657600" cy="4874433"/>
          </a:xfrm>
        </p:spPr>
        <p:txBody>
          <a:bodyPr>
            <a:normAutofit fontScale="92500" lnSpcReduction="10000"/>
          </a:bodyPr>
          <a:lstStyle/>
          <a:p>
            <a:r>
              <a:rPr lang="en-US" dirty="0" smtClean="0"/>
              <a:t>What word means to instruct?</a:t>
            </a:r>
          </a:p>
          <a:p>
            <a:pPr lvl="1"/>
            <a:r>
              <a:rPr lang="en-US" dirty="0" smtClean="0"/>
              <a:t>Learn</a:t>
            </a:r>
          </a:p>
          <a:p>
            <a:pPr lvl="1"/>
            <a:r>
              <a:rPr lang="en-US" dirty="0" smtClean="0"/>
              <a:t>teach</a:t>
            </a:r>
          </a:p>
          <a:p>
            <a:r>
              <a:rPr lang="en-US" dirty="0" smtClean="0"/>
              <a:t>What word means to go away?</a:t>
            </a:r>
          </a:p>
          <a:p>
            <a:pPr lvl="1"/>
            <a:r>
              <a:rPr lang="en-US" dirty="0" smtClean="0"/>
              <a:t>Let</a:t>
            </a:r>
          </a:p>
          <a:p>
            <a:pPr lvl="1"/>
            <a:r>
              <a:rPr lang="en-US" dirty="0" smtClean="0"/>
              <a:t>leave</a:t>
            </a:r>
          </a:p>
          <a:p>
            <a:r>
              <a:rPr lang="en-US" dirty="0" smtClean="0"/>
              <a:t>What word means to put?</a:t>
            </a:r>
          </a:p>
          <a:p>
            <a:pPr lvl="1"/>
            <a:r>
              <a:rPr lang="en-US" dirty="0" smtClean="0"/>
              <a:t>Set</a:t>
            </a:r>
          </a:p>
          <a:p>
            <a:pPr lvl="1"/>
            <a:r>
              <a:rPr lang="en-US" dirty="0" smtClean="0"/>
              <a:t>Sit</a:t>
            </a:r>
          </a:p>
          <a:p>
            <a:r>
              <a:rPr lang="en-US" dirty="0" smtClean="0"/>
              <a:t>How do you know which verb to use?</a:t>
            </a:r>
          </a:p>
          <a:p>
            <a:r>
              <a:rPr lang="en-US" dirty="0" smtClean="0"/>
              <a:t>You (can, may) borrow my binoculars if you promise to keep them dry.</a:t>
            </a:r>
            <a:endParaRPr lang="en-US" dirty="0"/>
          </a:p>
        </p:txBody>
      </p:sp>
      <p:sp>
        <p:nvSpPr>
          <p:cNvPr id="4" name="Content Placeholder 3"/>
          <p:cNvSpPr>
            <a:spLocks noGrp="1"/>
          </p:cNvSpPr>
          <p:nvPr>
            <p:ph sz="half" idx="2"/>
          </p:nvPr>
        </p:nvSpPr>
        <p:spPr>
          <a:xfrm>
            <a:off x="4399878" y="1600200"/>
            <a:ext cx="3657600" cy="4525963"/>
          </a:xfrm>
        </p:spPr>
        <p:txBody>
          <a:bodyPr/>
          <a:lstStyle/>
          <a:p>
            <a:r>
              <a:rPr lang="en-US" u="sng" dirty="0" smtClean="0"/>
              <a:t>Independent practice</a:t>
            </a:r>
          </a:p>
          <a:p>
            <a:pPr lvl="1"/>
            <a:r>
              <a:rPr lang="en-US" dirty="0" smtClean="0"/>
              <a:t>Practice book pg. 170</a:t>
            </a:r>
            <a:endParaRPr lang="en-US" dirty="0"/>
          </a:p>
        </p:txBody>
      </p:sp>
      <p:sp>
        <p:nvSpPr>
          <p:cNvPr id="5" name="TextBox 4"/>
          <p:cNvSpPr txBox="1"/>
          <p:nvPr/>
        </p:nvSpPr>
        <p:spPr>
          <a:xfrm>
            <a:off x="6117942" y="6474634"/>
            <a:ext cx="2648306" cy="369332"/>
          </a:xfrm>
          <a:prstGeom prst="rect">
            <a:avLst/>
          </a:prstGeom>
          <a:noFill/>
        </p:spPr>
        <p:txBody>
          <a:bodyPr wrap="none" rtlCol="0">
            <a:spAutoFit/>
          </a:bodyPr>
          <a:lstStyle/>
          <a:p>
            <a:r>
              <a:rPr lang="en-US" dirty="0" smtClean="0">
                <a:hlinkClick r:id="rId2" action="ppaction://hlinksldjump"/>
              </a:rPr>
              <a:t>Back to Day 3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lide(fromBottom)">
                                      <p:cBhvr>
                                        <p:cTn id="10" dur="500"/>
                                        <p:tgtEl>
                                          <p:spTgt spid="3">
                                            <p:txEl>
                                              <p:pRg st="4" end="4"/>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slide(fromBottom)">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slide(fromBottom)">
                                      <p:cBhvr>
                                        <p:cTn id="18" dur="500"/>
                                        <p:tgtEl>
                                          <p:spTgt spid="3">
                                            <p:txEl>
                                              <p:pRg st="6" end="6"/>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slide(fromBottom)">
                                      <p:cBhvr>
                                        <p:cTn id="21" dur="500"/>
                                        <p:tgtEl>
                                          <p:spTgt spid="3">
                                            <p:txEl>
                                              <p:pRg st="7" end="7"/>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slide(fromBottom)">
                                      <p:cBhvr>
                                        <p:cTn id="24" dur="500"/>
                                        <p:tgtEl>
                                          <p:spTgt spid="3">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slide(fromBottom)">
                                      <p:cBhvr>
                                        <p:cTn id="29" dur="500"/>
                                        <p:tgtEl>
                                          <p:spTgt spid="3">
                                            <p:txEl>
                                              <p:pRg st="9" end="9"/>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slide(fromBottom)">
                                      <p:cBhvr>
                                        <p:cTn id="34" dur="500"/>
                                        <p:tgtEl>
                                          <p:spTgt spid="3">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Effect transition="in" filter="slide(fromBottom)">
                                      <p:cBhvr>
                                        <p:cTn id="39" dur="500"/>
                                        <p:tgtEl>
                                          <p:spTgt spid="4">
                                            <p:txEl>
                                              <p:pRg st="0" end="0"/>
                                            </p:txEl>
                                          </p:spTgt>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slide(fromBottom)">
                                      <p:cBhvr>
                                        <p:cTn id="4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 Schedule</a:t>
            </a:r>
            <a:endParaRPr lang="en-US" dirty="0"/>
          </a:p>
        </p:txBody>
      </p:sp>
      <p:sp>
        <p:nvSpPr>
          <p:cNvPr id="3" name="Content Placeholder 2"/>
          <p:cNvSpPr>
            <a:spLocks noGrp="1"/>
          </p:cNvSpPr>
          <p:nvPr>
            <p:ph sz="half" idx="1"/>
          </p:nvPr>
        </p:nvSpPr>
        <p:spPr/>
        <p:txBody>
          <a:bodyPr/>
          <a:lstStyle/>
          <a:p>
            <a:r>
              <a:rPr lang="en-US" u="sng" dirty="0" smtClean="0"/>
              <a:t>Reading</a:t>
            </a:r>
          </a:p>
          <a:p>
            <a:pPr lvl="1"/>
            <a:r>
              <a:rPr lang="en-US" dirty="0" smtClean="0">
                <a:hlinkClick r:id="rId2" action="ppaction://hlinksldjump"/>
              </a:rPr>
              <a:t>Using Text Features</a:t>
            </a:r>
            <a:endParaRPr lang="en-US" dirty="0" smtClean="0"/>
          </a:p>
          <a:p>
            <a:pPr lvl="1"/>
            <a:r>
              <a:rPr lang="en-US" dirty="0" smtClean="0"/>
              <a:t>“In Their Own Words” (306-309)</a:t>
            </a:r>
          </a:p>
          <a:p>
            <a:r>
              <a:rPr lang="en-US" u="sng" dirty="0" smtClean="0"/>
              <a:t>Word Work</a:t>
            </a:r>
          </a:p>
          <a:p>
            <a:pPr lvl="1"/>
            <a:r>
              <a:rPr lang="en-US" dirty="0" smtClean="0"/>
              <a:t>Spelling</a:t>
            </a:r>
          </a:p>
          <a:p>
            <a:pPr lvl="2"/>
            <a:r>
              <a:rPr lang="en-US" dirty="0" smtClean="0"/>
              <a:t>Practice book pg. 167</a:t>
            </a:r>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hlinkClick r:id="rId3" action="ppaction://hlinksldjump"/>
              </a:rPr>
              <a:t>Daily Language </a:t>
            </a:r>
            <a:r>
              <a:rPr lang="en-US" dirty="0" smtClean="0">
                <a:hlinkClick r:id="rId3" action="ppaction://hlinksldjump"/>
              </a:rPr>
              <a:t>Practice</a:t>
            </a:r>
            <a:endParaRPr lang="en-US" dirty="0" smtClean="0"/>
          </a:p>
        </p:txBody>
      </p:sp>
      <p:sp>
        <p:nvSpPr>
          <p:cNvPr id="5" name="Rectangle 4"/>
          <p:cNvSpPr/>
          <p:nvPr/>
        </p:nvSpPr>
        <p:spPr>
          <a:xfrm>
            <a:off x="5702861" y="6126163"/>
            <a:ext cx="2351926" cy="369332"/>
          </a:xfrm>
          <a:prstGeom prst="rect">
            <a:avLst/>
          </a:prstGeom>
        </p:spPr>
        <p:txBody>
          <a:bodyPr wrap="none">
            <a:spAutoFit/>
          </a:bodyPr>
          <a:lstStyle/>
          <a:p>
            <a:r>
              <a:rPr lang="en-US" dirty="0" smtClean="0">
                <a:hlinkClick r:id="rId4" action="ppaction://hlinksldjump"/>
              </a:rPr>
              <a:t>Back to Katie’s Trunk</a:t>
            </a:r>
            <a:endParaRPr lang="en-US" dirty="0"/>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text features</a:t>
            </a:r>
            <a:br>
              <a:rPr lang="en-US" dirty="0" smtClean="0"/>
            </a:br>
            <a:endParaRPr lang="en-US" sz="2400" dirty="0"/>
          </a:p>
        </p:txBody>
      </p:sp>
      <p:sp>
        <p:nvSpPr>
          <p:cNvPr id="3" name="Content Placeholder 2"/>
          <p:cNvSpPr>
            <a:spLocks noGrp="1"/>
          </p:cNvSpPr>
          <p:nvPr>
            <p:ph sz="half" idx="2"/>
          </p:nvPr>
        </p:nvSpPr>
        <p:spPr/>
        <p:txBody>
          <a:bodyPr/>
          <a:lstStyle/>
          <a:p>
            <a:r>
              <a:rPr lang="en-US" dirty="0" smtClean="0"/>
              <a:t>What do we know about the Tories and the Patriots from reading </a:t>
            </a:r>
            <a:r>
              <a:rPr lang="en-US" i="1" dirty="0" smtClean="0"/>
              <a:t>Katie’s Trunk</a:t>
            </a:r>
            <a:r>
              <a:rPr lang="en-US" dirty="0" smtClean="0"/>
              <a:t>?</a:t>
            </a:r>
          </a:p>
          <a:p>
            <a:r>
              <a:rPr lang="en-US" b="1" u="sng" dirty="0" smtClean="0"/>
              <a:t>Objective</a:t>
            </a:r>
            <a:r>
              <a:rPr lang="en-US" dirty="0" smtClean="0"/>
              <a:t>: We will analyze text features to determine how people felt about the conflict in the colonies</a:t>
            </a:r>
            <a:endParaRPr lang="en-US" b="1" u="sng" dirty="0"/>
          </a:p>
        </p:txBody>
      </p:sp>
      <p:sp>
        <p:nvSpPr>
          <p:cNvPr id="4" name="Content Placeholder 3"/>
          <p:cNvSpPr>
            <a:spLocks noGrp="1"/>
          </p:cNvSpPr>
          <p:nvPr>
            <p:ph sz="quarter" idx="4"/>
          </p:nvPr>
        </p:nvSpPr>
        <p:spPr/>
        <p:txBody>
          <a:bodyPr/>
          <a:lstStyle/>
          <a:p>
            <a:r>
              <a:rPr lang="en-US" u="sng" dirty="0" smtClean="0"/>
              <a:t>Primary sources</a:t>
            </a:r>
            <a:r>
              <a:rPr lang="en-US" dirty="0" smtClean="0"/>
              <a:t>: writing done by the person experiencing the event </a:t>
            </a:r>
          </a:p>
          <a:p>
            <a:r>
              <a:rPr lang="en-US" u="sng" dirty="0" smtClean="0"/>
              <a:t>Example</a:t>
            </a:r>
            <a:r>
              <a:rPr lang="en-US" dirty="0" smtClean="0"/>
              <a:t>: a letter written by someone during the American Revolution</a:t>
            </a:r>
            <a:endParaRPr lang="en-US" u="sng" dirty="0"/>
          </a:p>
        </p:txBody>
      </p:sp>
      <p:sp>
        <p:nvSpPr>
          <p:cNvPr id="5" name="Text Placeholder 4"/>
          <p:cNvSpPr>
            <a:spLocks noGrp="1"/>
          </p:cNvSpPr>
          <p:nvPr>
            <p:ph type="body" idx="1"/>
          </p:nvPr>
        </p:nvSpPr>
        <p:spPr/>
        <p:txBody>
          <a:bodyPr/>
          <a:lstStyle/>
          <a:p>
            <a:r>
              <a:rPr lang="en-US" dirty="0" smtClean="0"/>
              <a:t>Prior Knowledge</a:t>
            </a:r>
            <a:endParaRPr lang="en-US" dirty="0"/>
          </a:p>
        </p:txBody>
      </p:sp>
      <p:sp>
        <p:nvSpPr>
          <p:cNvPr id="6" name="Text Placeholder 5"/>
          <p:cNvSpPr>
            <a:spLocks noGrp="1"/>
          </p:cNvSpPr>
          <p:nvPr>
            <p:ph type="body" sz="quarter" idx="3"/>
          </p:nvPr>
        </p:nvSpPr>
        <p:spPr/>
        <p:txBody>
          <a:bodyPr/>
          <a:lstStyle/>
          <a:p>
            <a:r>
              <a:rPr lang="en-US" dirty="0" smtClean="0"/>
              <a:t>Concept</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slide(fromBottom)">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slide(fromBottom)">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a:t>
            </a:r>
            <a:br>
              <a:rPr lang="en-US" dirty="0" smtClean="0"/>
            </a:br>
            <a:r>
              <a:rPr lang="en-US" sz="2400" dirty="0" smtClean="0"/>
              <a:t>We will define new vocabulary words.</a:t>
            </a:r>
            <a:endParaRPr lang="en-US" dirty="0"/>
          </a:p>
        </p:txBody>
      </p:sp>
      <p:sp>
        <p:nvSpPr>
          <p:cNvPr id="3" name="Content Placeholder 2"/>
          <p:cNvSpPr>
            <a:spLocks noGrp="1"/>
          </p:cNvSpPr>
          <p:nvPr>
            <p:ph sz="half" idx="1"/>
          </p:nvPr>
        </p:nvSpPr>
        <p:spPr/>
        <p:txBody>
          <a:bodyPr>
            <a:normAutofit/>
          </a:bodyPr>
          <a:lstStyle/>
          <a:p>
            <a:r>
              <a:rPr lang="en-US" u="sng" dirty="0" smtClean="0"/>
              <a:t>Arming</a:t>
            </a:r>
            <a:r>
              <a:rPr lang="en-US" dirty="0" smtClean="0"/>
              <a:t>: providing with weapons</a:t>
            </a:r>
          </a:p>
          <a:p>
            <a:r>
              <a:rPr lang="en-US" u="sng" dirty="0" smtClean="0"/>
              <a:t>Drilling</a:t>
            </a:r>
            <a:r>
              <a:rPr lang="en-US" dirty="0" smtClean="0"/>
              <a:t>: doing exercises to become efficient</a:t>
            </a:r>
          </a:p>
          <a:p>
            <a:r>
              <a:rPr lang="en-US" u="sng" dirty="0" smtClean="0"/>
              <a:t>Fierce</a:t>
            </a:r>
            <a:r>
              <a:rPr lang="en-US" dirty="0" smtClean="0"/>
              <a:t>: ferocious</a:t>
            </a:r>
          </a:p>
          <a:p>
            <a:r>
              <a:rPr lang="en-US" u="sng" dirty="0" smtClean="0"/>
              <a:t>Just</a:t>
            </a:r>
            <a:r>
              <a:rPr lang="en-US" dirty="0" smtClean="0"/>
              <a:t>: honorable and fair</a:t>
            </a:r>
          </a:p>
          <a:p>
            <a:r>
              <a:rPr lang="en-US" u="sng" dirty="0" smtClean="0"/>
              <a:t>Kin</a:t>
            </a:r>
            <a:r>
              <a:rPr lang="en-US" dirty="0" smtClean="0"/>
              <a:t>: people related by blood or marriage</a:t>
            </a:r>
          </a:p>
        </p:txBody>
      </p:sp>
      <p:sp>
        <p:nvSpPr>
          <p:cNvPr id="4" name="Content Placeholder 3"/>
          <p:cNvSpPr>
            <a:spLocks noGrp="1"/>
          </p:cNvSpPr>
          <p:nvPr>
            <p:ph sz="half" idx="2"/>
          </p:nvPr>
        </p:nvSpPr>
        <p:spPr/>
        <p:txBody>
          <a:bodyPr/>
          <a:lstStyle/>
          <a:p>
            <a:r>
              <a:rPr lang="en-US" u="sng" dirty="0" smtClean="0"/>
              <a:t>Peered</a:t>
            </a:r>
            <a:r>
              <a:rPr lang="en-US" dirty="0" smtClean="0"/>
              <a:t>: looked at with concentration</a:t>
            </a:r>
          </a:p>
          <a:p>
            <a:r>
              <a:rPr lang="en-US" u="sng" dirty="0" smtClean="0"/>
              <a:t>Rebels</a:t>
            </a:r>
            <a:r>
              <a:rPr lang="en-US" dirty="0" smtClean="0"/>
              <a:t>: people who oppose or defy the government that exists</a:t>
            </a:r>
          </a:p>
          <a:p>
            <a:r>
              <a:rPr lang="en-US" u="sng" dirty="0" smtClean="0"/>
              <a:t>Skirmish</a:t>
            </a:r>
            <a:r>
              <a:rPr lang="en-US" dirty="0" smtClean="0"/>
              <a:t>: a small, short fight between enemies</a:t>
            </a:r>
          </a:p>
          <a:p>
            <a:r>
              <a:rPr lang="en-US" u="sng" dirty="0" smtClean="0"/>
              <a:t>Skittish</a:t>
            </a:r>
            <a:r>
              <a:rPr lang="en-US" dirty="0" smtClean="0"/>
              <a:t>: nervous and jumpy</a:t>
            </a:r>
            <a:endParaRPr lang="en-US" u="sng" dirty="0" smtClean="0"/>
          </a:p>
          <a:p>
            <a:endParaRPr lang="en-US" dirty="0"/>
          </a:p>
        </p:txBody>
      </p:sp>
      <p:pic>
        <p:nvPicPr>
          <p:cNvPr id="5" name="Picture 4" descr="arming.jpg"/>
          <p:cNvPicPr>
            <a:picLocks noChangeAspect="1"/>
          </p:cNvPicPr>
          <p:nvPr/>
        </p:nvPicPr>
        <p:blipFill>
          <a:blip r:embed="rId2"/>
          <a:srcRect r="14754" b="27826"/>
          <a:stretch>
            <a:fillRect/>
          </a:stretch>
        </p:blipFill>
        <p:spPr>
          <a:xfrm>
            <a:off x="1758283" y="2414175"/>
            <a:ext cx="2641595" cy="1897392"/>
          </a:xfrm>
          <a:prstGeom prst="rect">
            <a:avLst/>
          </a:prstGeom>
        </p:spPr>
      </p:pic>
      <p:pic>
        <p:nvPicPr>
          <p:cNvPr id="6" name="Picture 5" descr="drilling.jpg"/>
          <p:cNvPicPr>
            <a:picLocks noChangeAspect="1"/>
          </p:cNvPicPr>
          <p:nvPr/>
        </p:nvPicPr>
        <p:blipFill>
          <a:blip r:embed="rId3"/>
          <a:stretch>
            <a:fillRect/>
          </a:stretch>
        </p:blipFill>
        <p:spPr>
          <a:xfrm>
            <a:off x="2068512" y="3173162"/>
            <a:ext cx="2087606" cy="1386767"/>
          </a:xfrm>
          <a:prstGeom prst="rect">
            <a:avLst/>
          </a:prstGeom>
        </p:spPr>
      </p:pic>
      <p:pic>
        <p:nvPicPr>
          <p:cNvPr id="7" name="Picture 6" descr="just.jpg"/>
          <p:cNvPicPr>
            <a:picLocks noChangeAspect="1"/>
          </p:cNvPicPr>
          <p:nvPr/>
        </p:nvPicPr>
        <p:blipFill>
          <a:blip r:embed="rId4"/>
          <a:stretch>
            <a:fillRect/>
          </a:stretch>
        </p:blipFill>
        <p:spPr>
          <a:xfrm>
            <a:off x="1353224" y="4311567"/>
            <a:ext cx="1430575" cy="2245763"/>
          </a:xfrm>
          <a:prstGeom prst="rect">
            <a:avLst/>
          </a:prstGeom>
        </p:spPr>
      </p:pic>
      <p:pic>
        <p:nvPicPr>
          <p:cNvPr id="8" name="Picture 7" descr="skirmish.jpg"/>
          <p:cNvPicPr>
            <a:picLocks noChangeAspect="1"/>
          </p:cNvPicPr>
          <p:nvPr/>
        </p:nvPicPr>
        <p:blipFill>
          <a:blip r:embed="rId5"/>
          <a:stretch>
            <a:fillRect/>
          </a:stretch>
        </p:blipFill>
        <p:spPr>
          <a:xfrm>
            <a:off x="5162409" y="4241244"/>
            <a:ext cx="2895069" cy="1884919"/>
          </a:xfrm>
          <a:prstGeom prst="rect">
            <a:avLst/>
          </a:prstGeom>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1000"/>
                                        <p:tgtEl>
                                          <p:spTgt spid="5"/>
                                        </p:tgtEl>
                                      </p:cBhvr>
                                    </p:animEffect>
                                    <p:set>
                                      <p:cBhvr>
                                        <p:cTn id="16" dur="1" fill="hold">
                                          <p:stCondLst>
                                            <p:cond delay="999"/>
                                          </p:stCondLst>
                                        </p:cTn>
                                        <p:tgtEl>
                                          <p:spTgt spid="5"/>
                                        </p:tgtEl>
                                        <p:attrNameLst>
                                          <p:attrName>style.visibility</p:attrName>
                                        </p:attrNameLst>
                                      </p:cBhvr>
                                      <p:to>
                                        <p:strVal val="hidden"/>
                                      </p:to>
                                    </p:set>
                                  </p:childTnLst>
                                </p:cTn>
                              </p:par>
                              <p:par>
                                <p:cTn id="17" presetID="12" presetClass="entr" presetSubtype="4"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slide(fromBottom)">
                                      <p:cBhvr>
                                        <p:cTn id="19" dur="500"/>
                                        <p:tgtEl>
                                          <p:spTgt spid="3">
                                            <p:txEl>
                                              <p:pRg st="1" end="1"/>
                                            </p:txEl>
                                          </p:spTgt>
                                        </p:tgtEl>
                                      </p:cBhvr>
                                    </p:animEffect>
                                  </p:childTnLst>
                                </p:cTn>
                              </p:par>
                            </p:childTnLst>
                          </p:cTn>
                        </p:par>
                        <p:par>
                          <p:cTn id="20" fill="hold">
                            <p:stCondLst>
                              <p:cond delay="1000"/>
                            </p:stCondLst>
                            <p:childTnLst>
                              <p:par>
                                <p:cTn id="21" presetID="9" presetClass="entr" presetSubtype="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ssolv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1000"/>
                                        <p:tgtEl>
                                          <p:spTgt spid="6"/>
                                        </p:tgtEl>
                                      </p:cBhvr>
                                    </p:animEffect>
                                    <p:set>
                                      <p:cBhvr>
                                        <p:cTn id="28" dur="1" fill="hold">
                                          <p:stCondLst>
                                            <p:cond delay="999"/>
                                          </p:stCondLst>
                                        </p:cTn>
                                        <p:tgtEl>
                                          <p:spTgt spid="6"/>
                                        </p:tgtEl>
                                        <p:attrNameLst>
                                          <p:attrName>style.visibility</p:attrName>
                                        </p:attrNameLst>
                                      </p:cBhvr>
                                      <p:to>
                                        <p:strVal val="hidden"/>
                                      </p:to>
                                    </p:set>
                                  </p:childTnLst>
                                </p:cTn>
                              </p:par>
                              <p:par>
                                <p:cTn id="29" presetID="12" presetClass="entr" presetSubtype="4" fill="hold" grpId="0"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slide(fromBottom)">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slide(fromBottom)">
                                      <p:cBhvr>
                                        <p:cTn id="36" dur="500"/>
                                        <p:tgtEl>
                                          <p:spTgt spid="3">
                                            <p:txEl>
                                              <p:pRg st="3" end="3"/>
                                            </p:txEl>
                                          </p:spTgt>
                                        </p:tgtEl>
                                      </p:cBhvr>
                                    </p:animEffect>
                                  </p:childTnLst>
                                </p:cTn>
                              </p:par>
                            </p:childTnLst>
                          </p:cTn>
                        </p:par>
                        <p:par>
                          <p:cTn id="37" fill="hold">
                            <p:stCondLst>
                              <p:cond delay="500"/>
                            </p:stCondLst>
                            <p:childTnLst>
                              <p:par>
                                <p:cTn id="38" presetID="9"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dissolve">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nodeType="clickEffect">
                                  <p:stCondLst>
                                    <p:cond delay="0"/>
                                  </p:stCondLst>
                                  <p:childTnLst>
                                    <p:animEffect transition="out" filter="fade">
                                      <p:cBhvr>
                                        <p:cTn id="44" dur="1000"/>
                                        <p:tgtEl>
                                          <p:spTgt spid="7"/>
                                        </p:tgtEl>
                                      </p:cBhvr>
                                    </p:animEffect>
                                    <p:set>
                                      <p:cBhvr>
                                        <p:cTn id="45" dur="1" fill="hold">
                                          <p:stCondLst>
                                            <p:cond delay="999"/>
                                          </p:stCondLst>
                                        </p:cTn>
                                        <p:tgtEl>
                                          <p:spTgt spid="7"/>
                                        </p:tgtEl>
                                        <p:attrNameLst>
                                          <p:attrName>style.visibility</p:attrName>
                                        </p:attrNameLst>
                                      </p:cBhvr>
                                      <p:to>
                                        <p:strVal val="hidden"/>
                                      </p:to>
                                    </p:set>
                                  </p:childTnLst>
                                </p:cTn>
                              </p:par>
                              <p:par>
                                <p:cTn id="46" presetID="12" presetClass="entr" presetSubtype="4" fill="hold" grpId="0" nodeType="with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slide(fromBottom)">
                                      <p:cBhvr>
                                        <p:cTn id="48" dur="500"/>
                                        <p:tgtEl>
                                          <p:spTgt spid="3">
                                            <p:txEl>
                                              <p:pRg st="4" end="4"/>
                                            </p:txEl>
                                          </p:spTgt>
                                        </p:tgtEl>
                                      </p:cBhvr>
                                    </p:animEffect>
                                  </p:childTnLst>
                                </p:cTn>
                              </p:par>
                            </p:childTnLst>
                          </p:cTn>
                        </p:par>
                        <p:par>
                          <p:cTn id="49" fill="hold">
                            <p:stCondLst>
                              <p:cond delay="1000"/>
                            </p:stCondLst>
                            <p:childTnLst>
                              <p:par>
                                <p:cTn id="50" presetID="12" presetClass="entr" presetSubtype="4" fill="hold" grpId="0" nodeType="after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slide(fromBottom)">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slide(fromBottom)">
                                      <p:cBhvr>
                                        <p:cTn id="57" dur="500"/>
                                        <p:tgtEl>
                                          <p:spTgt spid="4">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Effect transition="in" filter="slide(fromBottom)">
                                      <p:cBhvr>
                                        <p:cTn id="62" dur="500"/>
                                        <p:tgtEl>
                                          <p:spTgt spid="4">
                                            <p:txEl>
                                              <p:pRg st="2" end="2"/>
                                            </p:txEl>
                                          </p:spTgt>
                                        </p:tgtEl>
                                      </p:cBhvr>
                                    </p:animEffect>
                                  </p:childTnLst>
                                </p:cTn>
                              </p:par>
                            </p:childTnLst>
                          </p:cTn>
                        </p:par>
                        <p:par>
                          <p:cTn id="63" fill="hold">
                            <p:stCondLst>
                              <p:cond delay="500"/>
                            </p:stCondLst>
                            <p:childTnLst>
                              <p:par>
                                <p:cTn id="64" presetID="9" presetClass="entr" presetSubtype="0" fill="hold" nodeType="after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dissolve">
                                      <p:cBhvr>
                                        <p:cTn id="66" dur="500"/>
                                        <p:tgtEl>
                                          <p:spTgt spid="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nodeType="clickEffect">
                                  <p:stCondLst>
                                    <p:cond delay="0"/>
                                  </p:stCondLst>
                                  <p:childTnLst>
                                    <p:animEffect transition="out" filter="fade">
                                      <p:cBhvr>
                                        <p:cTn id="70" dur="1000"/>
                                        <p:tgtEl>
                                          <p:spTgt spid="8"/>
                                        </p:tgtEl>
                                      </p:cBhvr>
                                    </p:animEffect>
                                    <p:set>
                                      <p:cBhvr>
                                        <p:cTn id="71" dur="1" fill="hold">
                                          <p:stCondLst>
                                            <p:cond delay="999"/>
                                          </p:stCondLst>
                                        </p:cTn>
                                        <p:tgtEl>
                                          <p:spTgt spid="8"/>
                                        </p:tgtEl>
                                        <p:attrNameLst>
                                          <p:attrName>style.visibility</p:attrName>
                                        </p:attrNameLst>
                                      </p:cBhvr>
                                      <p:to>
                                        <p:strVal val="hidden"/>
                                      </p:to>
                                    </p:set>
                                  </p:childTnLst>
                                </p:cTn>
                              </p:par>
                              <p:par>
                                <p:cTn id="72" presetID="12" presetClass="entr" presetSubtype="4" fill="hold" grpId="0" nodeType="withEffect">
                                  <p:stCondLst>
                                    <p:cond delay="0"/>
                                  </p:stCondLst>
                                  <p:childTnLst>
                                    <p:set>
                                      <p:cBhvr>
                                        <p:cTn id="73" dur="1" fill="hold">
                                          <p:stCondLst>
                                            <p:cond delay="0"/>
                                          </p:stCondLst>
                                        </p:cTn>
                                        <p:tgtEl>
                                          <p:spTgt spid="4">
                                            <p:txEl>
                                              <p:pRg st="3" end="3"/>
                                            </p:txEl>
                                          </p:spTgt>
                                        </p:tgtEl>
                                        <p:attrNameLst>
                                          <p:attrName>style.visibility</p:attrName>
                                        </p:attrNameLst>
                                      </p:cBhvr>
                                      <p:to>
                                        <p:strVal val="visible"/>
                                      </p:to>
                                    </p:set>
                                    <p:animEffect transition="in" filter="slide(fromBottom)">
                                      <p:cBhvr>
                                        <p:cTn id="74"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Text Features</a:t>
            </a:r>
            <a:endParaRPr lang="en-US" dirty="0"/>
          </a:p>
        </p:txBody>
      </p:sp>
      <p:sp>
        <p:nvSpPr>
          <p:cNvPr id="3" name="Content Placeholder 2"/>
          <p:cNvSpPr>
            <a:spLocks noGrp="1"/>
          </p:cNvSpPr>
          <p:nvPr>
            <p:ph sz="half" idx="1"/>
          </p:nvPr>
        </p:nvSpPr>
        <p:spPr>
          <a:xfrm>
            <a:off x="4410075" y="1985963"/>
            <a:ext cx="3657600" cy="4140200"/>
          </a:xfrm>
        </p:spPr>
        <p:txBody>
          <a:bodyPr>
            <a:normAutofit/>
          </a:bodyPr>
          <a:lstStyle/>
          <a:p>
            <a:r>
              <a:rPr lang="en-US" u="sng" dirty="0" smtClean="0"/>
              <a:t>We do</a:t>
            </a:r>
          </a:p>
          <a:p>
            <a:pPr lvl="1"/>
            <a:r>
              <a:rPr lang="en-US" dirty="0" smtClean="0"/>
              <a:t>Open your textbook to page 306</a:t>
            </a:r>
          </a:p>
          <a:p>
            <a:pPr lvl="1"/>
            <a:r>
              <a:rPr lang="en-US" dirty="0" smtClean="0"/>
              <a:t>Read pages 306-307</a:t>
            </a:r>
          </a:p>
          <a:p>
            <a:pPr lvl="1"/>
            <a:r>
              <a:rPr lang="en-US" dirty="0" smtClean="0"/>
              <a:t>What issue does the document talk about?</a:t>
            </a:r>
          </a:p>
          <a:p>
            <a:pPr lvl="1"/>
            <a:r>
              <a:rPr lang="en-US" dirty="0" smtClean="0"/>
              <a:t>Who wrote it?</a:t>
            </a:r>
          </a:p>
          <a:p>
            <a:pPr lvl="1"/>
            <a:r>
              <a:rPr lang="en-US" dirty="0" smtClean="0"/>
              <a:t>What is the writer’s point of view?</a:t>
            </a:r>
          </a:p>
          <a:p>
            <a:pPr lvl="1"/>
            <a:r>
              <a:rPr lang="en-US" dirty="0" smtClean="0"/>
              <a:t>What is the main idea of this notice?</a:t>
            </a:r>
          </a:p>
          <a:p>
            <a:pPr lvl="1">
              <a:buNone/>
            </a:pPr>
            <a:endParaRPr lang="en-US" dirty="0"/>
          </a:p>
        </p:txBody>
      </p:sp>
      <p:sp>
        <p:nvSpPr>
          <p:cNvPr id="4" name="Content Placeholder 3"/>
          <p:cNvSpPr>
            <a:spLocks noGrp="1"/>
          </p:cNvSpPr>
          <p:nvPr>
            <p:ph sz="half" idx="15"/>
          </p:nvPr>
        </p:nvSpPr>
        <p:spPr/>
        <p:txBody>
          <a:bodyPr/>
          <a:lstStyle/>
          <a:p>
            <a:r>
              <a:rPr lang="en-US" dirty="0" smtClean="0"/>
              <a:t>Before you read</a:t>
            </a:r>
          </a:p>
          <a:p>
            <a:pPr marL="571500" lvl="1" indent="-342900">
              <a:buAutoNum type="arabicParenR"/>
            </a:pPr>
            <a:r>
              <a:rPr lang="en-US" dirty="0" smtClean="0"/>
              <a:t>Ask yourself what </a:t>
            </a:r>
            <a:r>
              <a:rPr lang="en-US" b="1" dirty="0" smtClean="0"/>
              <a:t>event</a:t>
            </a:r>
            <a:r>
              <a:rPr lang="en-US" dirty="0" smtClean="0"/>
              <a:t> or issue does this document tell about?</a:t>
            </a:r>
          </a:p>
          <a:p>
            <a:pPr marL="571500" lvl="1" indent="-342900">
              <a:buAutoNum type="arabicParenR"/>
            </a:pPr>
            <a:r>
              <a:rPr lang="en-US" dirty="0" smtClean="0"/>
              <a:t>Who wrote it?</a:t>
            </a:r>
          </a:p>
          <a:p>
            <a:r>
              <a:rPr lang="en-US" dirty="0" smtClean="0"/>
              <a:t>While you read</a:t>
            </a:r>
          </a:p>
          <a:p>
            <a:pPr marL="571500" lvl="1" indent="-342900">
              <a:buAutoNum type="arabicParenR"/>
            </a:pPr>
            <a:r>
              <a:rPr lang="en-US" dirty="0" smtClean="0"/>
              <a:t>Ask yourself what is the writer’s point of view?</a:t>
            </a:r>
          </a:p>
          <a:p>
            <a:pPr marL="571500" lvl="1" indent="-342900">
              <a:buAutoNum type="arabicParenR"/>
            </a:pPr>
            <a:r>
              <a:rPr lang="en-US" dirty="0" smtClean="0"/>
              <a:t>Summarize the main idea of the passage.</a:t>
            </a:r>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idx="1"/>
          </p:nvPr>
        </p:nvSpPr>
        <p:spPr/>
        <p:txBody>
          <a:bodyPr>
            <a:normAutofit/>
          </a:bodyPr>
          <a:lstStyle/>
          <a:p>
            <a:r>
              <a:rPr lang="en-US" dirty="0" smtClean="0"/>
              <a:t>Together, read pages 308-309 and answer the following questions:</a:t>
            </a:r>
          </a:p>
          <a:p>
            <a:pPr lvl="1"/>
            <a:r>
              <a:rPr lang="en-US" dirty="0" smtClean="0"/>
              <a:t>What do we call information that comes straight from the person experiencing it?</a:t>
            </a:r>
          </a:p>
          <a:p>
            <a:pPr lvl="1"/>
            <a:r>
              <a:rPr lang="en-US" dirty="0" smtClean="0"/>
              <a:t>What opinion of the conflict does each writer have?</a:t>
            </a:r>
          </a:p>
          <a:p>
            <a:pPr lvl="1"/>
            <a:r>
              <a:rPr lang="en-US" dirty="0" smtClean="0"/>
              <a:t>Why do you think Hannah </a:t>
            </a:r>
            <a:r>
              <a:rPr lang="en-US" dirty="0" err="1" smtClean="0"/>
              <a:t>Ingraham</a:t>
            </a:r>
            <a:r>
              <a:rPr lang="en-US" dirty="0" smtClean="0"/>
              <a:t> writes about her family’s move, but not about the conflict between the British and the Yankees?</a:t>
            </a:r>
          </a:p>
          <a:p>
            <a:pPr lvl="1"/>
            <a:r>
              <a:rPr lang="en-US" dirty="0" smtClean="0"/>
              <a:t>Do you think Captain Evelyn’s description of the Yankees is accurate? Why or why not?</a:t>
            </a:r>
            <a:endParaRPr lang="en-US" dirty="0"/>
          </a:p>
        </p:txBody>
      </p:sp>
      <p:sp>
        <p:nvSpPr>
          <p:cNvPr id="4" name="TextBox 3"/>
          <p:cNvSpPr txBox="1"/>
          <p:nvPr/>
        </p:nvSpPr>
        <p:spPr>
          <a:xfrm>
            <a:off x="6086965" y="6428165"/>
            <a:ext cx="2648306" cy="369332"/>
          </a:xfrm>
          <a:prstGeom prst="rect">
            <a:avLst/>
          </a:prstGeom>
          <a:noFill/>
        </p:spPr>
        <p:txBody>
          <a:bodyPr wrap="none" rtlCol="0">
            <a:spAutoFit/>
          </a:bodyPr>
          <a:lstStyle/>
          <a:p>
            <a:r>
              <a:rPr lang="en-US" dirty="0" smtClean="0">
                <a:hlinkClick r:id="rId2" action="ppaction://hlinksldjump"/>
              </a:rPr>
              <a:t>Back to Day 4 Schedule</a:t>
            </a:r>
            <a:endParaRPr lang="en-US" dirty="0"/>
          </a:p>
        </p:txBody>
      </p:sp>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Language Practice</a:t>
            </a:r>
            <a:br>
              <a:rPr lang="en-US" dirty="0" smtClean="0"/>
            </a:br>
            <a:r>
              <a:rPr lang="en-US" sz="2400" dirty="0" smtClean="0"/>
              <a:t>We will proofread and correct sentences with spelling and grammar errors.</a:t>
            </a:r>
            <a:endParaRPr lang="en-US" dirty="0"/>
          </a:p>
        </p:txBody>
      </p:sp>
      <p:sp>
        <p:nvSpPr>
          <p:cNvPr id="3" name="Content Placeholder 2"/>
          <p:cNvSpPr>
            <a:spLocks noGrp="1"/>
          </p:cNvSpPr>
          <p:nvPr>
            <p:ph idx="1"/>
          </p:nvPr>
        </p:nvSpPr>
        <p:spPr/>
        <p:txBody>
          <a:bodyPr>
            <a:normAutofit/>
          </a:bodyPr>
          <a:lstStyle/>
          <a:p>
            <a:r>
              <a:rPr lang="en-US" sz="2800" dirty="0" smtClean="0"/>
              <a:t>When you are finished, sit your </a:t>
            </a:r>
            <a:r>
              <a:rPr lang="en-US" sz="2800" dirty="0" err="1" smtClean="0"/>
              <a:t>ezzay</a:t>
            </a:r>
            <a:r>
              <a:rPr lang="en-US" sz="2800" dirty="0" smtClean="0"/>
              <a:t> on my desk.</a:t>
            </a:r>
          </a:p>
          <a:p>
            <a:endParaRPr lang="en-US" sz="2800" dirty="0" smtClean="0"/>
          </a:p>
          <a:p>
            <a:r>
              <a:rPr lang="en-US" sz="2800" dirty="0" smtClean="0"/>
              <a:t>What kind of persons would </a:t>
            </a:r>
            <a:r>
              <a:rPr lang="en-US" sz="2800" dirty="0" err="1" smtClean="0"/>
              <a:t>beehave</a:t>
            </a:r>
            <a:r>
              <a:rPr lang="en-US" sz="2800" dirty="0" smtClean="0"/>
              <a:t> like that?</a:t>
            </a:r>
            <a:endParaRPr lang="en-US" sz="2800" dirty="0"/>
          </a:p>
        </p:txBody>
      </p:sp>
      <p:sp>
        <p:nvSpPr>
          <p:cNvPr id="4" name="TextBox 3"/>
          <p:cNvSpPr txBox="1"/>
          <p:nvPr/>
        </p:nvSpPr>
        <p:spPr>
          <a:xfrm>
            <a:off x="6102454" y="6413884"/>
            <a:ext cx="2648306" cy="369332"/>
          </a:xfrm>
          <a:prstGeom prst="rect">
            <a:avLst/>
          </a:prstGeom>
          <a:noFill/>
        </p:spPr>
        <p:txBody>
          <a:bodyPr wrap="none" rtlCol="0">
            <a:spAutoFit/>
          </a:bodyPr>
          <a:lstStyle/>
          <a:p>
            <a:r>
              <a:rPr lang="en-US" dirty="0" smtClean="0">
                <a:hlinkClick r:id="rId2" action="ppaction://hlinksldjump"/>
              </a:rPr>
              <a:t>Back to Day 4 Schedule</a:t>
            </a:r>
            <a:endParaRPr lang="en-US" dirty="0"/>
          </a:p>
        </p:txBody>
      </p:sp>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 Schedule</a:t>
            </a:r>
            <a:endParaRPr lang="en-US" dirty="0"/>
          </a:p>
        </p:txBody>
      </p:sp>
      <p:sp>
        <p:nvSpPr>
          <p:cNvPr id="3" name="Content Placeholder 2"/>
          <p:cNvSpPr>
            <a:spLocks noGrp="1"/>
          </p:cNvSpPr>
          <p:nvPr>
            <p:ph sz="half" idx="1"/>
          </p:nvPr>
        </p:nvSpPr>
        <p:spPr/>
        <p:txBody>
          <a:bodyPr/>
          <a:lstStyle/>
          <a:p>
            <a:r>
              <a:rPr lang="en-US" u="sng" dirty="0" smtClean="0"/>
              <a:t>Reading</a:t>
            </a:r>
          </a:p>
          <a:p>
            <a:pPr lvl="1"/>
            <a:r>
              <a:rPr lang="en-US" dirty="0" smtClean="0"/>
              <a:t>Comprehension Test</a:t>
            </a:r>
          </a:p>
          <a:p>
            <a:pPr lvl="1"/>
            <a:r>
              <a:rPr lang="en-US" dirty="0" smtClean="0"/>
              <a:t>Vocabulary Test</a:t>
            </a:r>
          </a:p>
          <a:p>
            <a:r>
              <a:rPr lang="en-US" u="sng" dirty="0" smtClean="0"/>
              <a:t>Word Work</a:t>
            </a:r>
          </a:p>
          <a:p>
            <a:pPr lvl="1"/>
            <a:r>
              <a:rPr lang="en-US" dirty="0" smtClean="0"/>
              <a:t>Spelling Test</a:t>
            </a:r>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t>Practice book pg. 171</a:t>
            </a:r>
            <a:endParaRPr lang="en-US" dirty="0"/>
          </a:p>
        </p:txBody>
      </p:sp>
      <p:sp>
        <p:nvSpPr>
          <p:cNvPr id="5" name="TextBox 4"/>
          <p:cNvSpPr txBox="1"/>
          <p:nvPr/>
        </p:nvSpPr>
        <p:spPr>
          <a:xfrm>
            <a:off x="5173146" y="6444863"/>
            <a:ext cx="2351926" cy="369332"/>
          </a:xfrm>
          <a:prstGeom prst="rect">
            <a:avLst/>
          </a:prstGeom>
          <a:noFill/>
        </p:spPr>
        <p:txBody>
          <a:bodyPr wrap="none" rtlCol="0">
            <a:spAutoFit/>
          </a:bodyPr>
          <a:lstStyle/>
          <a:p>
            <a:r>
              <a:rPr lang="en-US" dirty="0" smtClean="0">
                <a:hlinkClick r:id="rId2" action="ppaction://hlinksldjump"/>
              </a:rPr>
              <a:t>Back to Katie’s Trunk</a:t>
            </a:r>
            <a:endParaRPr lang="en-US" dirty="0"/>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0555" y="882905"/>
            <a:ext cx="3255264" cy="1162050"/>
          </a:xfrm>
        </p:spPr>
        <p:txBody>
          <a:bodyPr>
            <a:normAutofit fontScale="90000"/>
          </a:bodyPr>
          <a:lstStyle/>
          <a:p>
            <a:r>
              <a:rPr lang="en-US" dirty="0" smtClean="0"/>
              <a:t>Vocabulary</a:t>
            </a:r>
            <a:br>
              <a:rPr lang="en-US" dirty="0" smtClean="0"/>
            </a:br>
            <a:r>
              <a:rPr lang="en-US" sz="2222" dirty="0" smtClean="0"/>
              <a:t>We will insert words where they best fit the context.</a:t>
            </a:r>
            <a:endParaRPr lang="en-US" sz="2222" dirty="0"/>
          </a:p>
        </p:txBody>
      </p:sp>
      <p:sp>
        <p:nvSpPr>
          <p:cNvPr id="3" name="Content Placeholder 2"/>
          <p:cNvSpPr>
            <a:spLocks noGrp="1"/>
          </p:cNvSpPr>
          <p:nvPr>
            <p:ph idx="1"/>
          </p:nvPr>
        </p:nvSpPr>
        <p:spPr>
          <a:xfrm>
            <a:off x="3918581" y="273050"/>
            <a:ext cx="5225419" cy="5853113"/>
          </a:xfrm>
        </p:spPr>
        <p:txBody>
          <a:bodyPr>
            <a:normAutofit fontScale="85000" lnSpcReduction="10000"/>
          </a:bodyPr>
          <a:lstStyle/>
          <a:p>
            <a:r>
              <a:rPr lang="en-US" dirty="0" smtClean="0"/>
              <a:t>Dear Brother William,</a:t>
            </a:r>
          </a:p>
          <a:p>
            <a:pPr>
              <a:buNone/>
            </a:pPr>
            <a:r>
              <a:rPr lang="en-US" dirty="0" smtClean="0"/>
              <a:t>	     You cannot imagine the troubles we are having here in Massachusetts.  The (	             ) have joined forces and vowed to overthrow the British.  They claim that the British laws are not fair or (                      ) .  They say they are tired of British rule.  The rebels are (                           ) themselves with guns and swords.  Yesterday, I (                     ) over the fence in back of our house.  I saw a group of rebels (                       ) down by the mill pond.  They practice nearly every day, and I must admit that their small army looks quite (                    ).                   </a:t>
            </a:r>
          </a:p>
          <a:p>
            <a:pPr>
              <a:buNone/>
            </a:pPr>
            <a:r>
              <a:rPr lang="en-US" dirty="0" smtClean="0"/>
              <a:t>	      Last week, there was a brief (                  )between the rebels and the Loyalists.  Luckily, no one was hurt.  Father fought on the Loyalists’ side, of course, but Andrew did not take part in the battle.  Father fears he will join the rebels.  You can’t imagine the confusion that results when (              ) disagree about such important matters.  Every member of my family feels                  (                         ) and confused by the troubles.</a:t>
            </a:r>
          </a:p>
          <a:p>
            <a:pPr>
              <a:buNone/>
            </a:pPr>
            <a:r>
              <a:rPr lang="en-US" dirty="0" smtClean="0"/>
              <a:t>				Your sister,</a:t>
            </a:r>
          </a:p>
          <a:p>
            <a:pPr>
              <a:buNone/>
            </a:pPr>
            <a:r>
              <a:rPr lang="en-US" dirty="0" smtClean="0"/>
              <a:t>				Mary Masters</a:t>
            </a:r>
            <a:endParaRPr lang="en-US" dirty="0"/>
          </a:p>
        </p:txBody>
      </p:sp>
      <p:sp>
        <p:nvSpPr>
          <p:cNvPr id="4" name="Text Placeholder 3"/>
          <p:cNvSpPr>
            <a:spLocks noGrp="1"/>
          </p:cNvSpPr>
          <p:nvPr>
            <p:ph type="body" sz="half" idx="2"/>
          </p:nvPr>
        </p:nvSpPr>
        <p:spPr>
          <a:xfrm>
            <a:off x="381093" y="2044956"/>
            <a:ext cx="3255264" cy="4081208"/>
          </a:xfrm>
        </p:spPr>
        <p:txBody>
          <a:bodyPr>
            <a:normAutofit fontScale="92500" lnSpcReduction="20000"/>
          </a:bodyPr>
          <a:lstStyle/>
          <a:p>
            <a:r>
              <a:rPr lang="en-US" sz="1800" dirty="0" smtClean="0"/>
              <a:t>arming</a:t>
            </a:r>
          </a:p>
          <a:p>
            <a:r>
              <a:rPr lang="en-US" sz="1800" dirty="0" smtClean="0"/>
              <a:t>drilling</a:t>
            </a:r>
          </a:p>
          <a:p>
            <a:r>
              <a:rPr lang="en-US" sz="1800" dirty="0" smtClean="0"/>
              <a:t>fierce</a:t>
            </a:r>
          </a:p>
          <a:p>
            <a:r>
              <a:rPr lang="en-US" sz="1800" dirty="0" smtClean="0"/>
              <a:t>just</a:t>
            </a:r>
          </a:p>
          <a:p>
            <a:r>
              <a:rPr lang="en-US" sz="1800" dirty="0" smtClean="0"/>
              <a:t>kin</a:t>
            </a:r>
          </a:p>
          <a:p>
            <a:r>
              <a:rPr lang="en-US" sz="1800" dirty="0" smtClean="0"/>
              <a:t>peered</a:t>
            </a:r>
          </a:p>
          <a:p>
            <a:r>
              <a:rPr lang="en-US" sz="1800" dirty="0" smtClean="0"/>
              <a:t>rebels</a:t>
            </a:r>
          </a:p>
          <a:p>
            <a:r>
              <a:rPr lang="en-US" sz="1800" dirty="0" smtClean="0"/>
              <a:t>skirmish</a:t>
            </a:r>
          </a:p>
          <a:p>
            <a:r>
              <a:rPr lang="en-US" sz="1800" dirty="0" smtClean="0"/>
              <a:t>skittish</a:t>
            </a:r>
            <a:endParaRPr lang="en-US" sz="1800" dirty="0"/>
          </a:p>
        </p:txBody>
      </p:sp>
      <p:sp>
        <p:nvSpPr>
          <p:cNvPr id="43" name="TextBox 42"/>
          <p:cNvSpPr txBox="1"/>
          <p:nvPr/>
        </p:nvSpPr>
        <p:spPr>
          <a:xfrm>
            <a:off x="6495694" y="6444863"/>
            <a:ext cx="2648306" cy="369332"/>
          </a:xfrm>
          <a:prstGeom prst="rect">
            <a:avLst/>
          </a:prstGeom>
          <a:noFill/>
        </p:spPr>
        <p:txBody>
          <a:bodyPr wrap="non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32343"/>
            <a:ext cx="7556313" cy="1367857"/>
          </a:xfrm>
        </p:spPr>
        <p:txBody>
          <a:bodyPr/>
          <a:lstStyle/>
          <a:p>
            <a:r>
              <a:rPr lang="en-US" dirty="0" smtClean="0"/>
              <a:t>Cause and Effect</a:t>
            </a:r>
            <a:br>
              <a:rPr lang="en-US" dirty="0" smtClean="0"/>
            </a:br>
            <a:r>
              <a:rPr lang="en-US" sz="2800" u="sng" dirty="0" smtClean="0"/>
              <a:t>Objective</a:t>
            </a:r>
            <a:r>
              <a:rPr lang="en-US" sz="2800" dirty="0" smtClean="0"/>
              <a:t>:  We will identify cause and effect relationships</a:t>
            </a:r>
            <a:endParaRPr lang="en-US" sz="2800" dirty="0"/>
          </a:p>
        </p:txBody>
      </p:sp>
      <p:sp>
        <p:nvSpPr>
          <p:cNvPr id="3" name="Content Placeholder 2"/>
          <p:cNvSpPr>
            <a:spLocks noGrp="1"/>
          </p:cNvSpPr>
          <p:nvPr>
            <p:ph sz="half" idx="2"/>
          </p:nvPr>
        </p:nvSpPr>
        <p:spPr/>
        <p:txBody>
          <a:bodyPr>
            <a:normAutofit/>
          </a:bodyPr>
          <a:lstStyle/>
          <a:p>
            <a:r>
              <a:rPr lang="en-US" dirty="0" smtClean="0"/>
              <a:t>In “And Then What Happened, Paul Revere?”, the Sons of Liberty dumped three shiploads of tea into the sea.  </a:t>
            </a:r>
          </a:p>
          <a:p>
            <a:r>
              <a:rPr lang="en-US" dirty="0" smtClean="0"/>
              <a:t>Tell your partner why they did this.</a:t>
            </a:r>
          </a:p>
          <a:p>
            <a:r>
              <a:rPr lang="en-US" dirty="0" smtClean="0"/>
              <a:t>The reason you gave is the </a:t>
            </a:r>
            <a:r>
              <a:rPr lang="en-US" i="1" dirty="0" smtClean="0"/>
              <a:t>cause.</a:t>
            </a:r>
            <a:endParaRPr lang="en-US" dirty="0" smtClean="0"/>
          </a:p>
          <a:p>
            <a:endParaRPr lang="en-US" u="sng" dirty="0"/>
          </a:p>
        </p:txBody>
      </p:sp>
      <p:sp>
        <p:nvSpPr>
          <p:cNvPr id="4" name="Content Placeholder 3"/>
          <p:cNvSpPr>
            <a:spLocks noGrp="1"/>
          </p:cNvSpPr>
          <p:nvPr>
            <p:ph sz="quarter" idx="4"/>
          </p:nvPr>
        </p:nvSpPr>
        <p:spPr/>
        <p:txBody>
          <a:bodyPr/>
          <a:lstStyle/>
          <a:p>
            <a:r>
              <a:rPr lang="en-US" u="sng" dirty="0" smtClean="0"/>
              <a:t>Cause</a:t>
            </a:r>
            <a:r>
              <a:rPr lang="en-US" dirty="0" smtClean="0"/>
              <a:t>: the reason something happens</a:t>
            </a:r>
          </a:p>
          <a:p>
            <a:r>
              <a:rPr lang="en-US" u="sng" dirty="0" smtClean="0"/>
              <a:t>Effect</a:t>
            </a:r>
            <a:r>
              <a:rPr lang="en-US" dirty="0" smtClean="0"/>
              <a:t>: the event that happens as a result of the cause </a:t>
            </a:r>
          </a:p>
          <a:p>
            <a:r>
              <a:rPr lang="en-US" u="sng" dirty="0" smtClean="0"/>
              <a:t>Example</a:t>
            </a:r>
            <a:r>
              <a:rPr lang="en-US" dirty="0" smtClean="0"/>
              <a:t>:</a:t>
            </a:r>
          </a:p>
          <a:p>
            <a:pPr lvl="1"/>
            <a:r>
              <a:rPr lang="en-US" dirty="0" smtClean="0"/>
              <a:t>The war ended and Paul went back to silver-</a:t>
            </a:r>
            <a:r>
              <a:rPr lang="en-US" dirty="0" err="1" smtClean="0"/>
              <a:t>smithing</a:t>
            </a:r>
            <a:r>
              <a:rPr lang="en-US" dirty="0" smtClean="0"/>
              <a:t>.</a:t>
            </a:r>
          </a:p>
          <a:p>
            <a:pPr lvl="2"/>
            <a:r>
              <a:rPr lang="en-US" dirty="0" smtClean="0"/>
              <a:t>Cause: the war ended</a:t>
            </a:r>
          </a:p>
          <a:p>
            <a:pPr lvl="2"/>
            <a:r>
              <a:rPr lang="en-US" dirty="0" smtClean="0"/>
              <a:t>Effect: Paul went back to silver-</a:t>
            </a:r>
            <a:r>
              <a:rPr lang="en-US" dirty="0" err="1" smtClean="0"/>
              <a:t>smithing</a:t>
            </a:r>
            <a:endParaRPr lang="en-US" dirty="0"/>
          </a:p>
        </p:txBody>
      </p:sp>
      <p:sp>
        <p:nvSpPr>
          <p:cNvPr id="5" name="Text Placeholder 4"/>
          <p:cNvSpPr>
            <a:spLocks noGrp="1"/>
          </p:cNvSpPr>
          <p:nvPr>
            <p:ph type="body" idx="1"/>
          </p:nvPr>
        </p:nvSpPr>
        <p:spPr/>
        <p:txBody>
          <a:bodyPr/>
          <a:lstStyle/>
          <a:p>
            <a:r>
              <a:rPr lang="en-US" dirty="0" smtClean="0"/>
              <a:t>Prior Knowledge</a:t>
            </a:r>
            <a:endParaRPr lang="en-US" dirty="0"/>
          </a:p>
        </p:txBody>
      </p:sp>
      <p:sp>
        <p:nvSpPr>
          <p:cNvPr id="6" name="Text Placeholder 5"/>
          <p:cNvSpPr>
            <a:spLocks noGrp="1"/>
          </p:cNvSpPr>
          <p:nvPr>
            <p:ph type="body" sz="quarter" idx="3"/>
          </p:nvPr>
        </p:nvSpPr>
        <p:spPr/>
        <p:txBody>
          <a:bodyPr/>
          <a:lstStyle/>
          <a:p>
            <a:r>
              <a:rPr lang="en-US" dirty="0" smtClean="0"/>
              <a:t>Concept</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slide(fromBottom)">
                                      <p:cBhvr>
                                        <p:cTn id="20" dur="500"/>
                                        <p:tgtEl>
                                          <p:spTgt spid="4">
                                            <p:txEl>
                                              <p:pRg st="3" end="3"/>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slide(fromBottom)">
                                      <p:cBhvr>
                                        <p:cTn id="23" dur="500"/>
                                        <p:tgtEl>
                                          <p:spTgt spid="4">
                                            <p:txEl>
                                              <p:pRg st="4" end="4"/>
                                            </p:txEl>
                                          </p:spTgt>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slide(fromBottom)">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 We will identify cause and effect relationships </a:t>
            </a:r>
            <a:endParaRPr lang="en-US" dirty="0"/>
          </a:p>
        </p:txBody>
      </p:sp>
      <p:sp>
        <p:nvSpPr>
          <p:cNvPr id="3" name="Content Placeholder 2"/>
          <p:cNvSpPr>
            <a:spLocks noGrp="1"/>
          </p:cNvSpPr>
          <p:nvPr>
            <p:ph sz="half" idx="17"/>
          </p:nvPr>
        </p:nvSpPr>
        <p:spPr/>
        <p:txBody>
          <a:bodyPr/>
          <a:lstStyle/>
          <a:p>
            <a:pPr marL="342900" indent="-342900">
              <a:buAutoNum type="arabicPeriod"/>
            </a:pPr>
            <a:r>
              <a:rPr lang="en-US" dirty="0" smtClean="0"/>
              <a:t>To determine </a:t>
            </a:r>
            <a:r>
              <a:rPr lang="en-US" i="1" dirty="0" smtClean="0"/>
              <a:t>cause</a:t>
            </a:r>
            <a:r>
              <a:rPr lang="en-US" dirty="0" smtClean="0"/>
              <a:t>, ask “</a:t>
            </a:r>
            <a:r>
              <a:rPr lang="en-US" b="1" dirty="0" smtClean="0"/>
              <a:t>Why</a:t>
            </a:r>
            <a:r>
              <a:rPr lang="en-US" dirty="0" smtClean="0"/>
              <a:t> did this event happen?”</a:t>
            </a:r>
          </a:p>
          <a:p>
            <a:pPr marL="342900" indent="-342900">
              <a:buAutoNum type="arabicPeriod"/>
            </a:pPr>
            <a:r>
              <a:rPr lang="en-US" dirty="0" smtClean="0"/>
              <a:t>To determine </a:t>
            </a:r>
            <a:r>
              <a:rPr lang="en-US" i="1" dirty="0" smtClean="0"/>
              <a:t>effect</a:t>
            </a:r>
            <a:r>
              <a:rPr lang="en-US" dirty="0" smtClean="0"/>
              <a:t>, ask “</a:t>
            </a:r>
            <a:r>
              <a:rPr lang="en-US" b="1" dirty="0" smtClean="0"/>
              <a:t>What</a:t>
            </a:r>
            <a:r>
              <a:rPr lang="en-US" dirty="0" smtClean="0"/>
              <a:t> just happened?”  </a:t>
            </a:r>
            <a:endParaRPr lang="en-US" dirty="0"/>
          </a:p>
        </p:txBody>
      </p:sp>
      <p:sp>
        <p:nvSpPr>
          <p:cNvPr id="4" name="Content Placeholder 3"/>
          <p:cNvSpPr>
            <a:spLocks noGrp="1"/>
          </p:cNvSpPr>
          <p:nvPr>
            <p:ph sz="half" idx="18"/>
          </p:nvPr>
        </p:nvSpPr>
        <p:spPr/>
        <p:txBody>
          <a:bodyPr>
            <a:normAutofit fontScale="92500" lnSpcReduction="10000"/>
          </a:bodyPr>
          <a:lstStyle/>
          <a:p>
            <a:r>
              <a:rPr lang="en-US" u="sng" dirty="0" smtClean="0"/>
              <a:t>We do</a:t>
            </a:r>
          </a:p>
          <a:p>
            <a:pPr lvl="1"/>
            <a:r>
              <a:rPr lang="en-US" dirty="0" smtClean="0"/>
              <a:t>Because I forgot my homework I was not allowed to go to recess.</a:t>
            </a:r>
          </a:p>
          <a:p>
            <a:pPr lvl="2"/>
            <a:r>
              <a:rPr lang="en-US" b="1" dirty="0" smtClean="0"/>
              <a:t>Cause</a:t>
            </a:r>
            <a:r>
              <a:rPr lang="en-US" dirty="0" smtClean="0"/>
              <a:t>: I forgot my homework</a:t>
            </a:r>
          </a:p>
          <a:p>
            <a:pPr lvl="2"/>
            <a:r>
              <a:rPr lang="en-US" b="1" dirty="0" smtClean="0"/>
              <a:t>Effect</a:t>
            </a:r>
            <a:r>
              <a:rPr lang="en-US" dirty="0" smtClean="0"/>
              <a:t>: I missed my recess</a:t>
            </a:r>
            <a:endParaRPr lang="en-US" b="1" dirty="0"/>
          </a:p>
        </p:txBody>
      </p:sp>
      <p:sp>
        <p:nvSpPr>
          <p:cNvPr id="5" name="Content Placeholder 4"/>
          <p:cNvSpPr>
            <a:spLocks noGrp="1"/>
          </p:cNvSpPr>
          <p:nvPr>
            <p:ph sz="half" idx="1"/>
          </p:nvPr>
        </p:nvSpPr>
        <p:spPr/>
        <p:txBody>
          <a:bodyPr>
            <a:normAutofit fontScale="85000" lnSpcReduction="10000"/>
          </a:bodyPr>
          <a:lstStyle/>
          <a:p>
            <a:r>
              <a:rPr lang="en-US" u="sng" dirty="0" smtClean="0"/>
              <a:t>I do</a:t>
            </a:r>
          </a:p>
          <a:p>
            <a:pPr lvl="1"/>
            <a:r>
              <a:rPr lang="en-US" dirty="0" smtClean="0"/>
              <a:t>I was late getting to school today, so I missed my first class.</a:t>
            </a:r>
          </a:p>
          <a:p>
            <a:pPr lvl="2"/>
            <a:r>
              <a:rPr lang="en-US" b="1" dirty="0" smtClean="0"/>
              <a:t>Cause</a:t>
            </a:r>
            <a:r>
              <a:rPr lang="en-US" dirty="0" smtClean="0"/>
              <a:t>: I was late getting to school</a:t>
            </a:r>
          </a:p>
          <a:p>
            <a:pPr lvl="2"/>
            <a:r>
              <a:rPr lang="en-US" b="1" dirty="0" smtClean="0"/>
              <a:t>Effect</a:t>
            </a:r>
            <a:r>
              <a:rPr lang="en-US" dirty="0" smtClean="0"/>
              <a:t>: I missed my first class</a:t>
            </a:r>
            <a:endParaRPr lang="en-US" b="1" dirty="0"/>
          </a:p>
        </p:txBody>
      </p:sp>
      <p:sp>
        <p:nvSpPr>
          <p:cNvPr id="6" name="Content Placeholder 5"/>
          <p:cNvSpPr>
            <a:spLocks noGrp="1"/>
          </p:cNvSpPr>
          <p:nvPr>
            <p:ph sz="half" idx="16"/>
          </p:nvPr>
        </p:nvSpPr>
        <p:spPr/>
        <p:txBody>
          <a:bodyPr>
            <a:normAutofit fontScale="92500" lnSpcReduction="10000"/>
          </a:bodyPr>
          <a:lstStyle/>
          <a:p>
            <a:r>
              <a:rPr lang="en-US" u="sng" dirty="0" smtClean="0"/>
              <a:t>You do</a:t>
            </a:r>
          </a:p>
          <a:p>
            <a:pPr lvl="1"/>
            <a:r>
              <a:rPr lang="en-US" dirty="0" smtClean="0"/>
              <a:t>Benny broke his arm so he went to the hospital to be treated.</a:t>
            </a:r>
          </a:p>
          <a:p>
            <a:pPr lvl="2"/>
            <a:r>
              <a:rPr lang="en-US" b="1" dirty="0" smtClean="0"/>
              <a:t>Cause</a:t>
            </a:r>
            <a:r>
              <a:rPr lang="en-US" dirty="0" smtClean="0"/>
              <a:t>: Benny broke his arm</a:t>
            </a:r>
          </a:p>
          <a:p>
            <a:pPr lvl="2"/>
            <a:r>
              <a:rPr lang="en-US" b="1" dirty="0" smtClean="0"/>
              <a:t>Effect</a:t>
            </a:r>
            <a:r>
              <a:rPr lang="en-US" dirty="0" smtClean="0"/>
              <a:t>: he went to the hospital</a:t>
            </a:r>
            <a:endParaRPr lang="en-US" b="1" dirty="0" smtClean="0"/>
          </a:p>
          <a:p>
            <a:pPr lvl="2"/>
            <a:endParaRPr lang="en-US"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slide(fromBottom)">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slide(fromBottom)">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slide(fromBottom)">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slide(fromBottom)">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slide(fromBottom)">
                                      <p:cBhvr>
                                        <p:cTn id="3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sz="half" idx="2"/>
          </p:nvPr>
        </p:nvSpPr>
        <p:spPr>
          <a:xfrm>
            <a:off x="497541" y="2070847"/>
            <a:ext cx="3657600" cy="4055315"/>
          </a:xfrm>
        </p:spPr>
        <p:txBody>
          <a:bodyPr>
            <a:normAutofit lnSpcReduction="10000"/>
          </a:bodyPr>
          <a:lstStyle/>
          <a:p>
            <a:r>
              <a:rPr lang="en-US" dirty="0" smtClean="0"/>
              <a:t>What word means “the reason something happened”?</a:t>
            </a:r>
          </a:p>
          <a:p>
            <a:r>
              <a:rPr lang="en-US" dirty="0" smtClean="0"/>
              <a:t>What word means “the event that happens as a result of something else”?</a:t>
            </a:r>
          </a:p>
          <a:p>
            <a:r>
              <a:rPr lang="en-US" dirty="0" smtClean="0"/>
              <a:t>What question do we ask to determine the </a:t>
            </a:r>
            <a:r>
              <a:rPr lang="en-US" u="sng" dirty="0" smtClean="0"/>
              <a:t>effect</a:t>
            </a:r>
            <a:r>
              <a:rPr lang="en-US" dirty="0" smtClean="0"/>
              <a:t>?</a:t>
            </a:r>
          </a:p>
          <a:p>
            <a:r>
              <a:rPr lang="en-US" u="sng" dirty="0" smtClean="0"/>
              <a:t>Because he discovers Katie in the trunk</a:t>
            </a:r>
            <a:r>
              <a:rPr lang="en-US" dirty="0" smtClean="0"/>
              <a:t>, John Warren calls the rebels off.</a:t>
            </a:r>
          </a:p>
          <a:p>
            <a:pPr lvl="1"/>
            <a:r>
              <a:rPr lang="en-US" dirty="0" smtClean="0"/>
              <a:t>Is the underlined section the cause or the effect?</a:t>
            </a:r>
            <a:endParaRPr lang="en-US" dirty="0"/>
          </a:p>
        </p:txBody>
      </p:sp>
      <p:sp>
        <p:nvSpPr>
          <p:cNvPr id="4" name="Content Placeholder 3"/>
          <p:cNvSpPr>
            <a:spLocks noGrp="1"/>
          </p:cNvSpPr>
          <p:nvPr>
            <p:ph sz="quarter" idx="4"/>
          </p:nvPr>
        </p:nvSpPr>
        <p:spPr/>
        <p:txBody>
          <a:bodyPr/>
          <a:lstStyle/>
          <a:p>
            <a:r>
              <a:rPr lang="en-US" u="sng" dirty="0" smtClean="0"/>
              <a:t>Guided Practice</a:t>
            </a:r>
          </a:p>
          <a:p>
            <a:pPr lvl="1"/>
            <a:r>
              <a:rPr lang="en-US" dirty="0" smtClean="0"/>
              <a:t>As we read, we will continue filling in the chart on practice book pg. 160</a:t>
            </a:r>
          </a:p>
          <a:p>
            <a:r>
              <a:rPr lang="en-US" u="sng" dirty="0" smtClean="0"/>
              <a:t>Independent Practice</a:t>
            </a:r>
          </a:p>
          <a:p>
            <a:pPr lvl="1"/>
            <a:r>
              <a:rPr lang="en-US" dirty="0" smtClean="0"/>
              <a:t>Later in the week, we will complete practice book pages 162-163</a:t>
            </a:r>
            <a:endParaRPr lang="en-US" dirty="0"/>
          </a:p>
        </p:txBody>
      </p:sp>
      <p:sp>
        <p:nvSpPr>
          <p:cNvPr id="6" name="Text Placeholder 5"/>
          <p:cNvSpPr>
            <a:spLocks noGrp="1"/>
          </p:cNvSpPr>
          <p:nvPr>
            <p:ph type="body" sz="quarter" idx="3"/>
          </p:nvPr>
        </p:nvSpPr>
        <p:spPr/>
        <p:txBody>
          <a:bodyPr/>
          <a:lstStyle/>
          <a:p>
            <a:r>
              <a:rPr lang="en-US" dirty="0" smtClean="0"/>
              <a:t>Practice</a:t>
            </a:r>
            <a:endParaRPr lang="en-US" dirty="0"/>
          </a:p>
        </p:txBody>
      </p:sp>
      <p:sp>
        <p:nvSpPr>
          <p:cNvPr id="7" name="TextBox 6"/>
          <p:cNvSpPr txBox="1"/>
          <p:nvPr/>
        </p:nvSpPr>
        <p:spPr>
          <a:xfrm>
            <a:off x="6427711" y="6490123"/>
            <a:ext cx="2648306" cy="369332"/>
          </a:xfrm>
          <a:prstGeom prst="rect">
            <a:avLst/>
          </a:prstGeom>
          <a:noFill/>
        </p:spPr>
        <p:txBody>
          <a:bodyPr wrap="non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slide(fromBottom)">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slide(fromBottom)">
                                      <p:cBhvr>
                                        <p:cTn id="25" dur="500"/>
                                        <p:tgtEl>
                                          <p:spTgt spid="4">
                                            <p:txEl>
                                              <p:pRg st="0" end="0"/>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slide(fromBottom)">
                                      <p:cBhvr>
                                        <p:cTn id="28" dur="500"/>
                                        <p:tgtEl>
                                          <p:spTgt spid="4">
                                            <p:txEl>
                                              <p:pRg st="1" end="1"/>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slide(fromBottom)">
                                      <p:cBhvr>
                                        <p:cTn id="31" dur="500"/>
                                        <p:tgtEl>
                                          <p:spTgt spid="4">
                                            <p:txEl>
                                              <p:pRg st="2" end="2"/>
                                            </p:txEl>
                                          </p:spTgt>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slide(fromBottom)">
                                      <p:cBhvr>
                                        <p:cTn id="34" dur="500"/>
                                        <p:tgtEl>
                                          <p:spTgt spid="4">
                                            <p:txEl>
                                              <p:pRg st="3" end="3"/>
                                            </p:txEl>
                                          </p:spTgt>
                                        </p:tgtEl>
                                      </p:cBhvr>
                                    </p:animEffect>
                                  </p:childTnLst>
                                </p:cTn>
                              </p:par>
                            </p:childTnLst>
                          </p:cTn>
                        </p:par>
                        <p:par>
                          <p:cTn id="35" fill="hold">
                            <p:stCondLst>
                              <p:cond delay="500"/>
                            </p:stCondLst>
                            <p:childTnLst>
                              <p:par>
                                <p:cTn id="36" presetID="12" presetClass="entr" presetSubtype="4"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slide(fromBottom)">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7"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Language Practice</a:t>
            </a:r>
            <a:br>
              <a:rPr lang="en-US" dirty="0" smtClean="0"/>
            </a:br>
            <a:r>
              <a:rPr lang="en-US" sz="2800" dirty="0" smtClean="0"/>
              <a:t>We will proofread and correct sentences with spelling and grammar errors.</a:t>
            </a:r>
            <a:endParaRPr lang="en-US" dirty="0"/>
          </a:p>
        </p:txBody>
      </p:sp>
      <p:sp>
        <p:nvSpPr>
          <p:cNvPr id="3" name="Content Placeholder 2"/>
          <p:cNvSpPr>
            <a:spLocks noGrp="1"/>
          </p:cNvSpPr>
          <p:nvPr>
            <p:ph idx="1"/>
          </p:nvPr>
        </p:nvSpPr>
        <p:spPr/>
        <p:txBody>
          <a:bodyPr>
            <a:noAutofit/>
          </a:bodyPr>
          <a:lstStyle/>
          <a:p>
            <a:r>
              <a:rPr lang="en-US" sz="2400" dirty="0" smtClean="0"/>
              <a:t>The students has all read the </a:t>
            </a:r>
            <a:r>
              <a:rPr lang="en-US" sz="2400" dirty="0" err="1" smtClean="0"/>
              <a:t>navil</a:t>
            </a:r>
            <a:r>
              <a:rPr lang="en-US" sz="2400" dirty="0" smtClean="0"/>
              <a:t>.</a:t>
            </a:r>
          </a:p>
          <a:p>
            <a:endParaRPr lang="en-US" sz="2400" dirty="0" smtClean="0"/>
          </a:p>
          <a:p>
            <a:endParaRPr lang="en-US" sz="2400" dirty="0" smtClean="0"/>
          </a:p>
          <a:p>
            <a:r>
              <a:rPr lang="en-US" sz="2400" dirty="0" smtClean="0"/>
              <a:t>The </a:t>
            </a:r>
            <a:r>
              <a:rPr lang="en-US" sz="2400" dirty="0" err="1" smtClean="0"/>
              <a:t>childs</a:t>
            </a:r>
            <a:r>
              <a:rPr lang="en-US" sz="2400" dirty="0" smtClean="0"/>
              <a:t> </a:t>
            </a:r>
            <a:r>
              <a:rPr lang="en-US" sz="2400" dirty="0" err="1" smtClean="0"/>
              <a:t>perfer</a:t>
            </a:r>
            <a:r>
              <a:rPr lang="en-US" sz="2400" dirty="0" smtClean="0"/>
              <a:t> to eat dessert first.</a:t>
            </a:r>
          </a:p>
          <a:p>
            <a:endParaRPr lang="en-US" sz="2400" dirty="0" smtClean="0"/>
          </a:p>
          <a:p>
            <a:endParaRPr lang="en-US" sz="2400" dirty="0" smtClean="0"/>
          </a:p>
          <a:p>
            <a:r>
              <a:rPr lang="en-US" sz="2400" dirty="0" smtClean="0"/>
              <a:t>Do you think Ms. baker will </a:t>
            </a:r>
            <a:r>
              <a:rPr lang="en-US" sz="2400" dirty="0" err="1" smtClean="0"/>
              <a:t>publesh</a:t>
            </a:r>
            <a:r>
              <a:rPr lang="en-US" sz="2400" dirty="0" smtClean="0"/>
              <a:t> your poem?</a:t>
            </a:r>
            <a:endParaRPr lang="en-US" sz="2400" dirty="0"/>
          </a:p>
        </p:txBody>
      </p:sp>
      <p:sp>
        <p:nvSpPr>
          <p:cNvPr id="4" name="TextBox 3"/>
          <p:cNvSpPr txBox="1"/>
          <p:nvPr/>
        </p:nvSpPr>
        <p:spPr>
          <a:xfrm>
            <a:off x="6040500" y="6505613"/>
            <a:ext cx="2648306" cy="369332"/>
          </a:xfrm>
          <a:prstGeom prst="rect">
            <a:avLst/>
          </a:prstGeom>
          <a:noFill/>
        </p:spPr>
        <p:txBody>
          <a:bodyPr wrap="non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 Phrases with </a:t>
            </a:r>
            <a:r>
              <a:rPr lang="en-US" i="1" dirty="0" smtClean="0"/>
              <a:t>have</a:t>
            </a:r>
            <a:br>
              <a:rPr lang="en-US" i="1" dirty="0" smtClean="0"/>
            </a:br>
            <a:r>
              <a:rPr lang="en-US" sz="2800" dirty="0" smtClean="0"/>
              <a:t>We will write verb phrases that begin with forms of </a:t>
            </a:r>
            <a:r>
              <a:rPr lang="en-US" sz="2800" i="1" dirty="0" smtClean="0"/>
              <a:t>have</a:t>
            </a:r>
            <a:endParaRPr lang="en-US" dirty="0"/>
          </a:p>
        </p:txBody>
      </p:sp>
      <p:sp>
        <p:nvSpPr>
          <p:cNvPr id="3" name="Content Placeholder 2"/>
          <p:cNvSpPr>
            <a:spLocks noGrp="1"/>
          </p:cNvSpPr>
          <p:nvPr>
            <p:ph sz="half" idx="2"/>
          </p:nvPr>
        </p:nvSpPr>
        <p:spPr/>
        <p:txBody>
          <a:bodyPr/>
          <a:lstStyle/>
          <a:p>
            <a:pPr lvl="1"/>
            <a:r>
              <a:rPr lang="en-US" u="sng" dirty="0" smtClean="0"/>
              <a:t>Verb phrase</a:t>
            </a:r>
            <a:r>
              <a:rPr lang="en-US" dirty="0" smtClean="0"/>
              <a:t>: a phrase made up of a main verb and one or more helping verbs.</a:t>
            </a:r>
          </a:p>
          <a:p>
            <a:pPr lvl="1"/>
            <a:endParaRPr lang="en-US" dirty="0" smtClean="0"/>
          </a:p>
          <a:p>
            <a:pPr lvl="1"/>
            <a:r>
              <a:rPr lang="en-US" b="1" dirty="0" smtClean="0"/>
              <a:t>Example</a:t>
            </a:r>
          </a:p>
          <a:p>
            <a:pPr lvl="2"/>
            <a:r>
              <a:rPr lang="en-US" dirty="0" smtClean="0"/>
              <a:t>Ten soldiers </a:t>
            </a:r>
            <a:r>
              <a:rPr lang="en-US" u="sng" dirty="0" smtClean="0"/>
              <a:t>have marched</a:t>
            </a:r>
            <a:r>
              <a:rPr lang="en-US" dirty="0" smtClean="0"/>
              <a:t> into the town square.</a:t>
            </a:r>
          </a:p>
          <a:p>
            <a:pPr lvl="3"/>
            <a:r>
              <a:rPr lang="en-US" dirty="0" smtClean="0"/>
              <a:t>Have marched is a verb phrase containing the helping verb </a:t>
            </a:r>
            <a:r>
              <a:rPr lang="en-US" i="1" dirty="0" smtClean="0"/>
              <a:t>have</a:t>
            </a:r>
            <a:r>
              <a:rPr lang="en-US" dirty="0" smtClean="0"/>
              <a:t> and the main verb </a:t>
            </a:r>
            <a:r>
              <a:rPr lang="en-US" i="1" dirty="0" smtClean="0"/>
              <a:t>marched.</a:t>
            </a:r>
            <a:endParaRPr lang="en-US" dirty="0" smtClean="0"/>
          </a:p>
          <a:p>
            <a:pPr lvl="1"/>
            <a:endParaRPr lang="en-US" u="sng" dirty="0"/>
          </a:p>
        </p:txBody>
      </p:sp>
      <p:sp>
        <p:nvSpPr>
          <p:cNvPr id="7" name="Content Placeholder 6"/>
          <p:cNvSpPr>
            <a:spLocks noGrp="1"/>
          </p:cNvSpPr>
          <p:nvPr>
            <p:ph sz="quarter" idx="4"/>
          </p:nvPr>
        </p:nvSpPr>
        <p:spPr/>
        <p:txBody>
          <a:bodyPr/>
          <a:lstStyle/>
          <a:p>
            <a:r>
              <a:rPr lang="en-US" dirty="0" smtClean="0"/>
              <a:t>Present tense: </a:t>
            </a:r>
            <a:r>
              <a:rPr lang="en-US" b="1" dirty="0" smtClean="0"/>
              <a:t>have </a:t>
            </a:r>
            <a:r>
              <a:rPr lang="en-US" dirty="0" smtClean="0"/>
              <a:t>or </a:t>
            </a:r>
            <a:r>
              <a:rPr lang="en-US" b="1" dirty="0" smtClean="0"/>
              <a:t>has</a:t>
            </a:r>
          </a:p>
          <a:p>
            <a:r>
              <a:rPr lang="en-US" dirty="0" smtClean="0"/>
              <a:t>Past tense: </a:t>
            </a:r>
            <a:r>
              <a:rPr lang="en-US" b="1" dirty="0" smtClean="0"/>
              <a:t>had</a:t>
            </a:r>
            <a:endParaRPr lang="en-US" dirty="0" smtClean="0"/>
          </a:p>
          <a:p>
            <a:endParaRPr lang="en-US" dirty="0"/>
          </a:p>
        </p:txBody>
      </p:sp>
      <p:sp>
        <p:nvSpPr>
          <p:cNvPr id="5" name="Text Placeholder 4"/>
          <p:cNvSpPr>
            <a:spLocks noGrp="1"/>
          </p:cNvSpPr>
          <p:nvPr>
            <p:ph type="body" idx="1"/>
          </p:nvPr>
        </p:nvSpPr>
        <p:spPr/>
        <p:txBody>
          <a:bodyPr/>
          <a:lstStyle/>
          <a:p>
            <a:r>
              <a:rPr lang="en-US" dirty="0" smtClean="0"/>
              <a:t>Concept</a:t>
            </a:r>
            <a:endParaRPr lang="en-US" dirty="0"/>
          </a:p>
        </p:txBody>
      </p:sp>
      <p:sp>
        <p:nvSpPr>
          <p:cNvPr id="6" name="Text Placeholder 5"/>
          <p:cNvSpPr>
            <a:spLocks noGrp="1"/>
          </p:cNvSpPr>
          <p:nvPr>
            <p:ph type="body" sz="quarter" idx="3"/>
          </p:nvPr>
        </p:nvSpPr>
        <p:spPr/>
        <p:txBody>
          <a:bodyPr/>
          <a:lstStyle/>
          <a:p>
            <a:r>
              <a:rPr lang="en-US" dirty="0" smtClean="0"/>
              <a:t>Forms of </a:t>
            </a:r>
            <a:r>
              <a:rPr lang="en-US" i="1" dirty="0" smtClean="0"/>
              <a:t>have</a:t>
            </a:r>
            <a:endParaRPr lang="en-US" dirty="0"/>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514</TotalTime>
  <Words>2531</Words>
  <Application>Microsoft Macintosh PowerPoint</Application>
  <PresentationFormat>On-screen Show (4:3)</PresentationFormat>
  <Paragraphs>373</Paragraphs>
  <Slides>33</Slides>
  <Notes>0</Notes>
  <HiddenSlides>0</HiddenSlides>
  <MMClips>0</MMClips>
  <ScaleCrop>false</ScaleCrop>
  <HeadingPairs>
    <vt:vector size="4" baseType="variant">
      <vt:variant>
        <vt:lpstr>Design Template</vt:lpstr>
      </vt:variant>
      <vt:variant>
        <vt:i4>1</vt:i4>
      </vt:variant>
      <vt:variant>
        <vt:lpstr>Slide Titles</vt:lpstr>
      </vt:variant>
      <vt:variant>
        <vt:i4>33</vt:i4>
      </vt:variant>
    </vt:vector>
  </HeadingPairs>
  <TitlesOfParts>
    <vt:vector size="34" baseType="lpstr">
      <vt:lpstr>Advantage</vt:lpstr>
      <vt:lpstr>Katie’s Trunk</vt:lpstr>
      <vt:lpstr>Day 1 Schedule</vt:lpstr>
      <vt:lpstr>Vocabulary We will define new vocabulary words.</vt:lpstr>
      <vt:lpstr>Vocabulary We will insert words where they best fit the context.</vt:lpstr>
      <vt:lpstr>Cause and Effect Objective:  We will identify cause and effect relationships</vt:lpstr>
      <vt:lpstr>Skill: We will identify cause and effect relationships </vt:lpstr>
      <vt:lpstr>Closure</vt:lpstr>
      <vt:lpstr>Daily Language Practice We will proofread and correct sentences with spelling and grammar errors.</vt:lpstr>
      <vt:lpstr>Verb Phrases with have We will write verb phrases that begin with forms of have</vt:lpstr>
      <vt:lpstr>Skill: We will write verb phrases that begin with forms of have</vt:lpstr>
      <vt:lpstr>You do</vt:lpstr>
      <vt:lpstr>Closure</vt:lpstr>
      <vt:lpstr>Day 2 Schedule</vt:lpstr>
      <vt:lpstr>Syllabication: We will break words with VCCV and VCV patterns into syllables</vt:lpstr>
      <vt:lpstr>Skill: We will break words with VCCV and VCV patterns into syllables</vt:lpstr>
      <vt:lpstr>Practice</vt:lpstr>
      <vt:lpstr>Closure</vt:lpstr>
      <vt:lpstr>Daily Language Practice We will proofread and correct sentences with grammar and spelling errors.</vt:lpstr>
      <vt:lpstr>Day 3 Schedule</vt:lpstr>
      <vt:lpstr>Greek Root ~ geo Objective: We will analyze the meaning of geo, and generate a list of words with this root.</vt:lpstr>
      <vt:lpstr>Greek Root geo</vt:lpstr>
      <vt:lpstr>Greek Root geo</vt:lpstr>
      <vt:lpstr>Daily Language Practice We will proofread and correct sentences with spelling and grammar errors.</vt:lpstr>
      <vt:lpstr>Language Conventions 1.2 Objective: we will identify and correctly use verbs that are often misused.</vt:lpstr>
      <vt:lpstr>Language Conventions 1.2</vt:lpstr>
      <vt:lpstr>Language Conventions 1.2</vt:lpstr>
      <vt:lpstr>Language Conventions 1.2</vt:lpstr>
      <vt:lpstr>Day 4 Schedule</vt:lpstr>
      <vt:lpstr>Using text features </vt:lpstr>
      <vt:lpstr>Using Text Features</vt:lpstr>
      <vt:lpstr>Closure</vt:lpstr>
      <vt:lpstr>Daily Language Practice We will proofread and correct sentences with spelling and grammar errors.</vt:lpstr>
      <vt:lpstr>Day 5 Schedule</vt:lpstr>
    </vt:vector>
  </TitlesOfParts>
  <Company>Madera Unified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Katie’s Trunk</dc:title>
  <dc:creator>Megan Kitt</dc:creator>
  <cp:lastModifiedBy>Megan Kitt</cp:lastModifiedBy>
  <cp:revision>3</cp:revision>
  <dcterms:created xsi:type="dcterms:W3CDTF">2010-10-13T18:21:48Z</dcterms:created>
  <dcterms:modified xsi:type="dcterms:W3CDTF">2010-10-13T23:12:44Z</dcterms:modified>
</cp:coreProperties>
</file>