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notesMasterIdLst>
    <p:notesMasterId r:id="rId28"/>
  </p:notesMasterIdLst>
  <p:sldIdLst>
    <p:sldId id="256" r:id="rId2"/>
    <p:sldId id="257" r:id="rId3"/>
    <p:sldId id="262" r:id="rId4"/>
    <p:sldId id="263" r:id="rId5"/>
    <p:sldId id="264" r:id="rId6"/>
    <p:sldId id="265" r:id="rId7"/>
    <p:sldId id="266" r:id="rId8"/>
    <p:sldId id="267" r:id="rId9"/>
    <p:sldId id="268" r:id="rId10"/>
    <p:sldId id="258" r:id="rId11"/>
    <p:sldId id="269" r:id="rId12"/>
    <p:sldId id="270" r:id="rId13"/>
    <p:sldId id="271" r:id="rId14"/>
    <p:sldId id="272" r:id="rId15"/>
    <p:sldId id="259" r:id="rId16"/>
    <p:sldId id="273" r:id="rId17"/>
    <p:sldId id="274" r:id="rId18"/>
    <p:sldId id="275" r:id="rId19"/>
    <p:sldId id="276" r:id="rId20"/>
    <p:sldId id="260" r:id="rId21"/>
    <p:sldId id="277" r:id="rId22"/>
    <p:sldId id="278" r:id="rId23"/>
    <p:sldId id="279" r:id="rId24"/>
    <p:sldId id="280" r:id="rId25"/>
    <p:sldId id="281" r:id="rId26"/>
    <p:sldId id="26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82" d="100"/>
          <a:sy n="82" d="100"/>
        </p:scale>
        <p:origin x="-11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0066F1-E388-D740-8D4B-02C0E6F7C806}" type="datetimeFigureOut">
              <a:rPr lang="en-US" smtClean="0"/>
              <a:t>9/27/10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A5C297-6155-E54D-85EB-C1DC8F1E567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do:  have students partner</a:t>
            </a:r>
            <a:r>
              <a:rPr lang="en-US" baseline="0" dirty="0" smtClean="0"/>
              <a:t> talk and then </a:t>
            </a:r>
            <a:r>
              <a:rPr lang="en-US" dirty="0" smtClean="0"/>
              <a:t>show each step on their whiteboards…call on non-volunteers to share each step (change your pointer to pen to</a:t>
            </a:r>
            <a:r>
              <a:rPr lang="en-US" baseline="0" dirty="0" smtClean="0"/>
              <a:t> circle, underline, and write definitions)</a:t>
            </a:r>
            <a:endParaRPr lang="en-US" dirty="0" smtClean="0"/>
          </a:p>
          <a:p>
            <a:r>
              <a:rPr lang="en-US" dirty="0" smtClean="0"/>
              <a:t>You do: on whiteboards (change your pointer</a:t>
            </a:r>
            <a:r>
              <a:rPr lang="en-US" baseline="0" dirty="0" smtClean="0"/>
              <a:t> to a pen to circle, underline, and write definitions)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90A5C297-6155-E54D-85EB-C1DC8F1E5672}"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183587A-38D9-3946-BB9D-81E881BE2D60}" type="datetimeFigureOut">
              <a:rPr lang="en-US" smtClean="0"/>
              <a:pPr/>
              <a:t>9/27/10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6999E97-ECA7-EC47-9E46-937EF0C5BE8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83587A-38D9-3946-BB9D-81E881BE2D60}" type="datetimeFigureOut">
              <a:rPr lang="en-US" smtClean="0"/>
              <a:pPr/>
              <a:t>9/27/10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99E97-ECA7-EC47-9E46-937EF0C5BE8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06999E97-ECA7-EC47-9E46-937EF0C5BE8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183587A-38D9-3946-BB9D-81E881BE2D60}" type="datetimeFigureOut">
              <a:rPr lang="en-US" smtClean="0"/>
              <a:pPr/>
              <a:t>9/27/10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183587A-38D9-3946-BB9D-81E881BE2D60}" type="datetimeFigureOut">
              <a:rPr lang="en-US" smtClean="0"/>
              <a:pPr/>
              <a:t>9/27/10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06999E97-ECA7-EC47-9E46-937EF0C5BE8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183587A-38D9-3946-BB9D-81E881BE2D60}" type="datetimeFigureOut">
              <a:rPr lang="en-US" smtClean="0"/>
              <a:pPr/>
              <a:t>9/27/10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6999E97-ECA7-EC47-9E46-937EF0C5BE8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183587A-38D9-3946-BB9D-81E881BE2D60}" type="datetimeFigureOut">
              <a:rPr lang="en-US" smtClean="0"/>
              <a:pPr/>
              <a:t>9/27/10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99E97-ECA7-EC47-9E46-937EF0C5BE8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183587A-38D9-3946-BB9D-81E881BE2D60}" type="datetimeFigureOut">
              <a:rPr lang="en-US" smtClean="0"/>
              <a:pPr/>
              <a:t>9/27/10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06999E97-ECA7-EC47-9E46-937EF0C5BE8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183587A-38D9-3946-BB9D-81E881BE2D60}" type="datetimeFigureOut">
              <a:rPr lang="en-US" smtClean="0"/>
              <a:pPr/>
              <a:t>9/27/10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06999E97-ECA7-EC47-9E46-937EF0C5BE8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183587A-38D9-3946-BB9D-81E881BE2D60}" type="datetimeFigureOut">
              <a:rPr lang="en-US" smtClean="0"/>
              <a:pPr/>
              <a:t>9/27/10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6999E97-ECA7-EC47-9E46-937EF0C5B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6999E97-ECA7-EC47-9E46-937EF0C5BE8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183587A-38D9-3946-BB9D-81E881BE2D60}" type="datetimeFigureOut">
              <a:rPr lang="en-US" smtClean="0"/>
              <a:pPr/>
              <a:t>9/27/10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06999E97-ECA7-EC47-9E46-937EF0C5BE8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183587A-38D9-3946-BB9D-81E881BE2D60}" type="datetimeFigureOut">
              <a:rPr lang="en-US" smtClean="0"/>
              <a:pPr/>
              <a:t>9/27/10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183587A-38D9-3946-BB9D-81E881BE2D60}" type="datetimeFigureOut">
              <a:rPr lang="en-US" smtClean="0"/>
              <a:pPr/>
              <a:t>9/27/10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6999E97-ECA7-EC47-9E46-937EF0C5BE8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0.xml"/><Relationship Id="rId4" Type="http://schemas.openxmlformats.org/officeDocument/2006/relationships/slide" Target="slide15.xml"/><Relationship Id="rId5" Type="http://schemas.openxmlformats.org/officeDocument/2006/relationships/slide" Target="slide20.xml"/><Relationship Id="rId6" Type="http://schemas.openxmlformats.org/officeDocument/2006/relationships/slide" Target="slide26.xml"/><Relationship Id="rId7" Type="http://schemas.openxmlformats.org/officeDocument/2006/relationships/image" Target="../media/image3.gif"/><Relationship Id="rId1" Type="http://schemas.openxmlformats.org/officeDocument/2006/relationships/slideLayout" Target="../slideLayouts/slideLayout4.xml"/><Relationship Id="rId2"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11.xml"/><Relationship Id="rId3" Type="http://schemas.openxmlformats.org/officeDocument/2006/relationships/slide" Target="slide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16.xml"/><Relationship Id="rId3" Type="http://schemas.openxmlformats.org/officeDocument/2006/relationships/slide" Target="slide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5.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slide" Target="slide9.xml"/><Relationship Id="rId5" Type="http://schemas.openxmlformats.org/officeDocument/2006/relationships/slide" Target="slide1.xml"/><Relationship Id="rId1" Type="http://schemas.openxmlformats.org/officeDocument/2006/relationships/slideLayout" Target="../slideLayouts/slideLayout4.xml"/><Relationship Id="rId2"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1.xml"/><Relationship Id="rId3" Type="http://schemas.openxmlformats.org/officeDocument/2006/relationships/slide" Target="slide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 Target="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 Target="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Mae Jemison:  Space Scientist</a:t>
            </a:r>
            <a:endParaRPr lang="en-US" dirty="0"/>
          </a:p>
        </p:txBody>
      </p:sp>
      <p:sp>
        <p:nvSpPr>
          <p:cNvPr id="5" name="Content Placeholder 4"/>
          <p:cNvSpPr>
            <a:spLocks noGrp="1"/>
          </p:cNvSpPr>
          <p:nvPr>
            <p:ph sz="half" idx="1"/>
          </p:nvPr>
        </p:nvSpPr>
        <p:spPr/>
        <p:txBody>
          <a:bodyPr/>
          <a:lstStyle/>
          <a:p>
            <a:r>
              <a:rPr lang="en-US" u="sng" dirty="0" smtClean="0"/>
              <a:t>Author</a:t>
            </a:r>
            <a:r>
              <a:rPr lang="en-US" dirty="0" smtClean="0"/>
              <a:t>: Gail Sakurai</a:t>
            </a:r>
          </a:p>
          <a:p>
            <a:r>
              <a:rPr lang="en-US" u="sng" dirty="0" smtClean="0"/>
              <a:t>Genre</a:t>
            </a:r>
            <a:r>
              <a:rPr lang="en-US" dirty="0" smtClean="0"/>
              <a:t>: Biography ~ a nonfiction selection describing the life of Mae Jemison</a:t>
            </a:r>
          </a:p>
          <a:p>
            <a:r>
              <a:rPr lang="en-US" dirty="0" smtClean="0">
                <a:hlinkClick r:id="rId2" action="ppaction://hlinksldjump"/>
              </a:rPr>
              <a:t>Day 1</a:t>
            </a:r>
            <a:endParaRPr lang="en-US" dirty="0" smtClean="0"/>
          </a:p>
          <a:p>
            <a:r>
              <a:rPr lang="en-US" dirty="0" smtClean="0">
                <a:hlinkClick r:id="rId3" action="ppaction://hlinksldjump"/>
              </a:rPr>
              <a:t>Day 2</a:t>
            </a:r>
            <a:endParaRPr lang="en-US" dirty="0" smtClean="0"/>
          </a:p>
          <a:p>
            <a:r>
              <a:rPr lang="en-US" dirty="0" smtClean="0">
                <a:hlinkClick r:id="rId4" action="ppaction://hlinksldjump"/>
              </a:rPr>
              <a:t>Day 3</a:t>
            </a:r>
            <a:endParaRPr lang="en-US" dirty="0" smtClean="0"/>
          </a:p>
          <a:p>
            <a:r>
              <a:rPr lang="en-US" dirty="0" smtClean="0">
                <a:hlinkClick r:id="rId5" action="ppaction://hlinksldjump"/>
              </a:rPr>
              <a:t>Day 4</a:t>
            </a:r>
            <a:endParaRPr lang="en-US" dirty="0" smtClean="0"/>
          </a:p>
          <a:p>
            <a:r>
              <a:rPr lang="en-US" dirty="0" smtClean="0">
                <a:hlinkClick r:id="rId6" action="ppaction://hlinksldjump"/>
              </a:rPr>
              <a:t>Day 5</a:t>
            </a:r>
            <a:endParaRPr lang="en-US" dirty="0"/>
          </a:p>
        </p:txBody>
      </p:sp>
      <p:pic>
        <p:nvPicPr>
          <p:cNvPr id="7" name="Content Placeholder 6" descr="mae_jemison_big.gif"/>
          <p:cNvPicPr>
            <a:picLocks noGrp="1" noChangeAspect="1"/>
          </p:cNvPicPr>
          <p:nvPr>
            <p:ph sz="half" idx="2"/>
          </p:nvPr>
        </p:nvPicPr>
        <p:blipFill>
          <a:blip r:embed="rId7"/>
          <a:srcRect l="-10894" r="-10894"/>
          <a:stretch>
            <a:fillRect/>
          </a:stretch>
        </p:blipFill>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Schedule</a:t>
            </a:r>
            <a:endParaRPr lang="en-US" dirty="0"/>
          </a:p>
        </p:txBody>
      </p:sp>
      <p:sp>
        <p:nvSpPr>
          <p:cNvPr id="3" name="Content Placeholder 2"/>
          <p:cNvSpPr>
            <a:spLocks noGrp="1"/>
          </p:cNvSpPr>
          <p:nvPr>
            <p:ph sz="half" idx="1"/>
          </p:nvPr>
        </p:nvSpPr>
        <p:spPr/>
        <p:txBody>
          <a:bodyPr>
            <a:normAutofit fontScale="92500" lnSpcReduction="10000"/>
          </a:bodyPr>
          <a:lstStyle/>
          <a:p>
            <a:r>
              <a:rPr lang="en-US" u="sng" dirty="0" smtClean="0"/>
              <a:t>Reading</a:t>
            </a:r>
          </a:p>
          <a:p>
            <a:pPr lvl="1"/>
            <a:r>
              <a:rPr lang="en-US" dirty="0" smtClean="0"/>
              <a:t>Segment 2 (216-222)</a:t>
            </a:r>
          </a:p>
          <a:p>
            <a:pPr lvl="1"/>
            <a:r>
              <a:rPr lang="en-US" dirty="0" smtClean="0"/>
              <a:t>Main Idea</a:t>
            </a:r>
          </a:p>
          <a:p>
            <a:pPr lvl="2"/>
            <a:r>
              <a:rPr lang="en-US" dirty="0" smtClean="0"/>
              <a:t>Practice book pg. 114</a:t>
            </a:r>
          </a:p>
          <a:p>
            <a:pPr lvl="1"/>
            <a:r>
              <a:rPr lang="en-US" dirty="0" smtClean="0"/>
              <a:t>Comprehension questions (224)</a:t>
            </a:r>
          </a:p>
          <a:p>
            <a:pPr lvl="2"/>
            <a:r>
              <a:rPr lang="en-US" dirty="0" smtClean="0"/>
              <a:t>Practice book pg. 115</a:t>
            </a:r>
          </a:p>
          <a:p>
            <a:pPr lvl="1"/>
            <a:r>
              <a:rPr lang="en-US" dirty="0" smtClean="0"/>
              <a:t>Vocabulary</a:t>
            </a:r>
          </a:p>
          <a:p>
            <a:pPr lvl="2"/>
            <a:r>
              <a:rPr lang="en-US" dirty="0" smtClean="0"/>
              <a:t>Practice book pg. 113</a:t>
            </a:r>
          </a:p>
          <a:p>
            <a:r>
              <a:rPr lang="en-US" u="sng" dirty="0" smtClean="0"/>
              <a:t>Word Work</a:t>
            </a:r>
          </a:p>
          <a:p>
            <a:pPr lvl="1"/>
            <a:r>
              <a:rPr lang="en-US" dirty="0" smtClean="0">
                <a:hlinkClick r:id="rId2" action="ppaction://hlinksldjump"/>
              </a:rPr>
              <a:t>Suffixes –</a:t>
            </a:r>
            <a:r>
              <a:rPr lang="en-US" dirty="0" err="1" smtClean="0">
                <a:hlinkClick r:id="rId2" action="ppaction://hlinksldjump"/>
              </a:rPr>
              <a:t>ive</a:t>
            </a:r>
            <a:r>
              <a:rPr lang="en-US" dirty="0" smtClean="0">
                <a:hlinkClick r:id="rId2" action="ppaction://hlinksldjump"/>
              </a:rPr>
              <a:t> and –</a:t>
            </a:r>
            <a:r>
              <a:rPr lang="en-US" dirty="0" err="1" smtClean="0">
                <a:hlinkClick r:id="rId2" action="ppaction://hlinksldjump"/>
              </a:rPr>
              <a:t>ic</a:t>
            </a:r>
            <a:endParaRPr lang="en-US" dirty="0" smtClean="0"/>
          </a:p>
          <a:p>
            <a:pPr lvl="1"/>
            <a:r>
              <a:rPr lang="en-US" dirty="0" smtClean="0"/>
              <a:t>Spelling</a:t>
            </a:r>
          </a:p>
          <a:p>
            <a:pPr lvl="2"/>
            <a:r>
              <a:rPr lang="en-US" dirty="0" smtClean="0"/>
              <a:t>Practice book pg. 119</a:t>
            </a:r>
            <a:endParaRPr lang="en-US" dirty="0"/>
          </a:p>
        </p:txBody>
      </p:sp>
      <p:sp>
        <p:nvSpPr>
          <p:cNvPr id="4" name="Content Placeholder 3"/>
          <p:cNvSpPr>
            <a:spLocks noGrp="1"/>
          </p:cNvSpPr>
          <p:nvPr>
            <p:ph sz="half" idx="2"/>
          </p:nvPr>
        </p:nvSpPr>
        <p:spPr/>
        <p:txBody>
          <a:bodyPr>
            <a:normAutofit fontScale="92500" lnSpcReduction="10000"/>
          </a:bodyPr>
          <a:lstStyle/>
          <a:p>
            <a:r>
              <a:rPr lang="en-US" u="sng" dirty="0" smtClean="0"/>
              <a:t>Writing and Language</a:t>
            </a:r>
          </a:p>
          <a:p>
            <a:pPr lvl="1"/>
            <a:r>
              <a:rPr lang="en-US" dirty="0" smtClean="0">
                <a:hlinkClick r:id="rId3" action="ppaction://hlinksldjump"/>
              </a:rPr>
              <a:t>Daily Language Practice</a:t>
            </a:r>
            <a:endParaRPr lang="en-US" dirty="0" smtClean="0"/>
          </a:p>
          <a:p>
            <a:pPr lvl="1"/>
            <a:r>
              <a:rPr lang="en-US" dirty="0" smtClean="0"/>
              <a:t>Grammar</a:t>
            </a:r>
          </a:p>
          <a:p>
            <a:pPr lvl="2"/>
            <a:r>
              <a:rPr lang="en-US" dirty="0" smtClean="0"/>
              <a:t>Practice book pg. 123</a:t>
            </a:r>
          </a:p>
          <a:p>
            <a:pPr lvl="2">
              <a:buNone/>
            </a:pPr>
            <a:endParaRPr lang="en-US" dirty="0"/>
          </a:p>
        </p:txBody>
      </p:sp>
      <p:sp>
        <p:nvSpPr>
          <p:cNvPr id="5" name="TextBox 4"/>
          <p:cNvSpPr txBox="1"/>
          <p:nvPr/>
        </p:nvSpPr>
        <p:spPr>
          <a:xfrm>
            <a:off x="5777196" y="6305457"/>
            <a:ext cx="2356046" cy="369332"/>
          </a:xfrm>
          <a:prstGeom prst="rect">
            <a:avLst/>
          </a:prstGeom>
          <a:noFill/>
        </p:spPr>
        <p:txBody>
          <a:bodyPr wrap="none" rtlCol="0">
            <a:spAutoFit/>
          </a:bodyPr>
          <a:lstStyle/>
          <a:p>
            <a:r>
              <a:rPr lang="en-US" dirty="0" smtClean="0">
                <a:hlinkClick r:id="" action="ppaction://hlinkshowjump?jump=firstslide"/>
              </a:rPr>
              <a:t>Back to Mae Jemison</a:t>
            </a:r>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Activate Prior Knowledge</a:t>
            </a:r>
            <a:endParaRPr lang="en-US" dirty="0"/>
          </a:p>
        </p:txBody>
      </p:sp>
      <p:sp>
        <p:nvSpPr>
          <p:cNvPr id="3" name="Text Placeholder 2"/>
          <p:cNvSpPr>
            <a:spLocks noGrp="1"/>
          </p:cNvSpPr>
          <p:nvPr>
            <p:ph type="body" sz="half" idx="3"/>
          </p:nvPr>
        </p:nvSpPr>
        <p:spPr/>
        <p:txBody>
          <a:bodyPr/>
          <a:lstStyle/>
          <a:p>
            <a:r>
              <a:rPr lang="en-US" dirty="0" smtClean="0"/>
              <a:t>Concept</a:t>
            </a:r>
            <a:endParaRPr lang="en-US" dirty="0"/>
          </a:p>
        </p:txBody>
      </p:sp>
      <p:sp>
        <p:nvSpPr>
          <p:cNvPr id="4" name="Content Placeholder 3"/>
          <p:cNvSpPr>
            <a:spLocks noGrp="1"/>
          </p:cNvSpPr>
          <p:nvPr>
            <p:ph sz="quarter" idx="2"/>
          </p:nvPr>
        </p:nvSpPr>
        <p:spPr/>
        <p:txBody>
          <a:bodyPr/>
          <a:lstStyle/>
          <a:p>
            <a:r>
              <a:rPr lang="en-US" dirty="0" smtClean="0"/>
              <a:t>Where do suffixes belong on a base word?</a:t>
            </a:r>
          </a:p>
          <a:p>
            <a:r>
              <a:rPr lang="en-US" dirty="0" smtClean="0"/>
              <a:t>What does the suffix     </a:t>
            </a:r>
            <a:r>
              <a:rPr lang="en-US" i="1" dirty="0" smtClean="0"/>
              <a:t>-</a:t>
            </a:r>
            <a:r>
              <a:rPr lang="en-US" i="1" dirty="0" err="1" smtClean="0"/>
              <a:t>ous</a:t>
            </a:r>
            <a:r>
              <a:rPr lang="en-US" dirty="0" smtClean="0"/>
              <a:t> mean?</a:t>
            </a:r>
          </a:p>
          <a:p>
            <a:r>
              <a:rPr lang="en-US" dirty="0" smtClean="0"/>
              <a:t>Today, we will work with words containing the suffixes </a:t>
            </a:r>
            <a:r>
              <a:rPr lang="en-US" i="1" dirty="0" smtClean="0"/>
              <a:t>–</a:t>
            </a:r>
            <a:r>
              <a:rPr lang="en-US" i="1" dirty="0" err="1" smtClean="0"/>
              <a:t>ive</a:t>
            </a:r>
            <a:r>
              <a:rPr lang="en-US" dirty="0" smtClean="0"/>
              <a:t> and     </a:t>
            </a:r>
            <a:r>
              <a:rPr lang="en-US" i="1" dirty="0" smtClean="0"/>
              <a:t>-</a:t>
            </a:r>
            <a:r>
              <a:rPr lang="en-US" i="1" dirty="0" err="1" smtClean="0"/>
              <a:t>ic</a:t>
            </a:r>
            <a:r>
              <a:rPr lang="en-US" i="1" dirty="0" smtClean="0"/>
              <a:t>.</a:t>
            </a:r>
            <a:endParaRPr lang="en-US" dirty="0"/>
          </a:p>
        </p:txBody>
      </p:sp>
      <p:sp>
        <p:nvSpPr>
          <p:cNvPr id="5" name="Content Placeholder 4"/>
          <p:cNvSpPr>
            <a:spLocks noGrp="1"/>
          </p:cNvSpPr>
          <p:nvPr>
            <p:ph sz="quarter" idx="4"/>
          </p:nvPr>
        </p:nvSpPr>
        <p:spPr/>
        <p:txBody>
          <a:bodyPr/>
          <a:lstStyle/>
          <a:p>
            <a:r>
              <a:rPr lang="en-US" i="1" u="sng" dirty="0" smtClean="0"/>
              <a:t>-</a:t>
            </a:r>
            <a:r>
              <a:rPr lang="en-US" i="1" u="sng" dirty="0" err="1" smtClean="0"/>
              <a:t>ive</a:t>
            </a:r>
            <a:r>
              <a:rPr lang="en-US" dirty="0" smtClean="0"/>
              <a:t>: pertaining to, or having the characteristics of</a:t>
            </a:r>
          </a:p>
          <a:p>
            <a:pPr lvl="1"/>
            <a:r>
              <a:rPr lang="en-US" u="sng" dirty="0" smtClean="0"/>
              <a:t>Massive</a:t>
            </a:r>
            <a:r>
              <a:rPr lang="en-US" dirty="0" smtClean="0"/>
              <a:t>: having mass</a:t>
            </a:r>
            <a:endParaRPr lang="en-US" u="sng" dirty="0" smtClean="0"/>
          </a:p>
          <a:p>
            <a:r>
              <a:rPr lang="en-US" i="1" u="sng" dirty="0" smtClean="0"/>
              <a:t>-</a:t>
            </a:r>
            <a:r>
              <a:rPr lang="en-US" i="1" u="sng" dirty="0" err="1" smtClean="0"/>
              <a:t>ic</a:t>
            </a:r>
            <a:r>
              <a:rPr lang="en-US" dirty="0" smtClean="0"/>
              <a:t>: pertaining to, or having the characteristics of</a:t>
            </a:r>
          </a:p>
          <a:p>
            <a:pPr lvl="1"/>
            <a:r>
              <a:rPr lang="en-US" u="sng" dirty="0" smtClean="0"/>
              <a:t>Artistic</a:t>
            </a:r>
            <a:r>
              <a:rPr lang="en-US" dirty="0" smtClean="0"/>
              <a:t>: pertaining to art</a:t>
            </a:r>
            <a:endParaRPr lang="en-US" u="sng" dirty="0"/>
          </a:p>
        </p:txBody>
      </p:sp>
      <p:sp>
        <p:nvSpPr>
          <p:cNvPr id="6" name="Title 5"/>
          <p:cNvSpPr>
            <a:spLocks noGrp="1"/>
          </p:cNvSpPr>
          <p:nvPr>
            <p:ph type="title"/>
          </p:nvPr>
        </p:nvSpPr>
        <p:spPr/>
        <p:txBody>
          <a:bodyPr>
            <a:normAutofit fontScale="90000"/>
          </a:bodyPr>
          <a:lstStyle/>
          <a:p>
            <a:r>
              <a:rPr lang="en-US" sz="2667" dirty="0" smtClean="0"/>
              <a:t>Suffixes </a:t>
            </a:r>
            <a:r>
              <a:rPr lang="en-US" sz="2667" i="1" dirty="0" smtClean="0"/>
              <a:t>–</a:t>
            </a:r>
            <a:r>
              <a:rPr lang="en-US" sz="2667" i="1" dirty="0" err="1" smtClean="0"/>
              <a:t>ive</a:t>
            </a:r>
            <a:r>
              <a:rPr lang="en-US" sz="2667" dirty="0" smtClean="0"/>
              <a:t> and </a:t>
            </a:r>
            <a:r>
              <a:rPr lang="en-US" sz="2667" i="1" dirty="0" smtClean="0"/>
              <a:t>–</a:t>
            </a:r>
            <a:r>
              <a:rPr lang="en-US" sz="2667" i="1" dirty="0" err="1" smtClean="0"/>
              <a:t>ic</a:t>
            </a:r>
            <a:r>
              <a:rPr lang="en-US" i="1" dirty="0" smtClean="0"/>
              <a:t/>
            </a:r>
            <a:br>
              <a:rPr lang="en-US" i="1" dirty="0" smtClean="0"/>
            </a:br>
            <a:r>
              <a:rPr lang="en-US" sz="2222" dirty="0" smtClean="0"/>
              <a:t>We will identify the meaning of words with the suffixes </a:t>
            </a:r>
            <a:r>
              <a:rPr lang="en-US" sz="2222" i="1" dirty="0" smtClean="0"/>
              <a:t>–</a:t>
            </a:r>
            <a:r>
              <a:rPr lang="en-US" sz="2222" i="1" dirty="0" err="1" smtClean="0"/>
              <a:t>ive</a:t>
            </a:r>
            <a:r>
              <a:rPr lang="en-US" sz="2222" dirty="0" smtClean="0"/>
              <a:t> and </a:t>
            </a:r>
            <a:r>
              <a:rPr lang="en-US" sz="2222" i="1" dirty="0" smtClean="0"/>
              <a:t>–</a:t>
            </a:r>
            <a:r>
              <a:rPr lang="en-US" sz="2222" i="1" dirty="0" err="1" smtClean="0"/>
              <a:t>ic</a:t>
            </a:r>
            <a:r>
              <a:rPr lang="en-US" sz="2222" dirty="0" smtClean="0"/>
              <a:t>.</a:t>
            </a:r>
            <a:endParaRPr lang="en-US" sz="2222"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slide(fromBottom)">
                                      <p:cBhvr>
                                        <p:cTn id="22" dur="500"/>
                                        <p:tgtEl>
                                          <p:spTgt spid="5">
                                            <p:txEl>
                                              <p:pRg st="0" end="0"/>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slide(fromBottom)">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slide(fromBottom)">
                                      <p:cBhvr>
                                        <p:cTn id="30" dur="500"/>
                                        <p:tgtEl>
                                          <p:spTgt spid="5">
                                            <p:txEl>
                                              <p:pRg st="2" end="2"/>
                                            </p:txEl>
                                          </p:spTgt>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slide(fromBottom)">
                                      <p:cBhvr>
                                        <p:cTn id="3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a:t>
            </a:r>
            <a:endParaRPr lang="en-US" dirty="0"/>
          </a:p>
        </p:txBody>
      </p:sp>
      <p:sp>
        <p:nvSpPr>
          <p:cNvPr id="3" name="Text Placeholder 2"/>
          <p:cNvSpPr>
            <a:spLocks noGrp="1"/>
          </p:cNvSpPr>
          <p:nvPr>
            <p:ph type="body" idx="2"/>
          </p:nvPr>
        </p:nvSpPr>
        <p:spPr/>
        <p:txBody>
          <a:bodyPr/>
          <a:lstStyle/>
          <a:p>
            <a:pPr marL="342900" indent="-342900">
              <a:buAutoNum type="arabicPeriod"/>
            </a:pPr>
            <a:r>
              <a:rPr lang="en-US" dirty="0" smtClean="0"/>
              <a:t>Circle the suffix.</a:t>
            </a:r>
          </a:p>
          <a:p>
            <a:pPr marL="342900" indent="-342900">
              <a:buAutoNum type="arabicPeriod"/>
            </a:pPr>
            <a:r>
              <a:rPr lang="en-US" dirty="0" smtClean="0"/>
              <a:t>Underline the base word.</a:t>
            </a:r>
          </a:p>
          <a:p>
            <a:pPr marL="342900" indent="-342900">
              <a:buAutoNum type="arabicPeriod"/>
            </a:pPr>
            <a:r>
              <a:rPr lang="en-US" dirty="0" smtClean="0"/>
              <a:t>Define the base word.</a:t>
            </a:r>
          </a:p>
          <a:p>
            <a:pPr marL="342900" indent="-342900">
              <a:buAutoNum type="arabicPeriod"/>
            </a:pPr>
            <a:r>
              <a:rPr lang="en-US" dirty="0" smtClean="0"/>
              <a:t>Put the meaning of the suffix and the base word together to define the whole word.</a:t>
            </a:r>
            <a:endParaRPr lang="en-US" dirty="0"/>
          </a:p>
        </p:txBody>
      </p:sp>
      <p:sp>
        <p:nvSpPr>
          <p:cNvPr id="4" name="Content Placeholder 3"/>
          <p:cNvSpPr>
            <a:spLocks noGrp="1"/>
          </p:cNvSpPr>
          <p:nvPr>
            <p:ph sz="quarter" idx="1"/>
          </p:nvPr>
        </p:nvSpPr>
        <p:spPr/>
        <p:txBody>
          <a:bodyPr/>
          <a:lstStyle/>
          <a:p>
            <a:r>
              <a:rPr lang="en-US" u="sng" dirty="0" smtClean="0"/>
              <a:t>I do</a:t>
            </a:r>
            <a:r>
              <a:rPr lang="en-US" dirty="0" smtClean="0"/>
              <a:t>:</a:t>
            </a:r>
          </a:p>
          <a:p>
            <a:pPr lvl="1"/>
            <a:r>
              <a:rPr lang="en-US" dirty="0" smtClean="0"/>
              <a:t>historic</a:t>
            </a:r>
          </a:p>
          <a:p>
            <a:pPr lvl="2"/>
            <a:r>
              <a:rPr lang="en-US" dirty="0" smtClean="0"/>
              <a:t>p</a:t>
            </a:r>
            <a:r>
              <a:rPr lang="en-US" dirty="0" smtClean="0"/>
              <a:t>ertaining to history</a:t>
            </a:r>
          </a:p>
          <a:p>
            <a:pPr lvl="1"/>
            <a:r>
              <a:rPr lang="en-US" dirty="0" smtClean="0"/>
              <a:t>Inventive</a:t>
            </a:r>
          </a:p>
          <a:p>
            <a:pPr lvl="2"/>
            <a:r>
              <a:rPr lang="en-US" dirty="0" smtClean="0"/>
              <a:t>c</a:t>
            </a:r>
            <a:r>
              <a:rPr lang="en-US" dirty="0" smtClean="0"/>
              <a:t>haracteristics of inventing</a:t>
            </a:r>
          </a:p>
          <a:p>
            <a:r>
              <a:rPr lang="en-US" u="sng" dirty="0" smtClean="0"/>
              <a:t>We do</a:t>
            </a:r>
            <a:r>
              <a:rPr lang="en-US" dirty="0" smtClean="0"/>
              <a:t>:</a:t>
            </a:r>
          </a:p>
          <a:p>
            <a:pPr lvl="1"/>
            <a:r>
              <a:rPr lang="en-US" dirty="0" smtClean="0"/>
              <a:t>p</a:t>
            </a:r>
            <a:r>
              <a:rPr lang="en-US" dirty="0" smtClean="0"/>
              <a:t>eriodic</a:t>
            </a:r>
          </a:p>
          <a:p>
            <a:pPr lvl="1"/>
            <a:r>
              <a:rPr lang="en-US" dirty="0" smtClean="0"/>
              <a:t>positive</a:t>
            </a:r>
          </a:p>
          <a:p>
            <a:r>
              <a:rPr lang="en-US" u="sng" dirty="0" smtClean="0"/>
              <a:t>You do</a:t>
            </a:r>
            <a:r>
              <a:rPr lang="en-US" dirty="0" smtClean="0"/>
              <a:t>:</a:t>
            </a:r>
          </a:p>
          <a:p>
            <a:pPr lvl="1"/>
            <a:r>
              <a:rPr lang="en-US" dirty="0" smtClean="0"/>
              <a:t>r</a:t>
            </a:r>
            <a:r>
              <a:rPr lang="en-US" dirty="0" smtClean="0"/>
              <a:t>ealistic</a:t>
            </a:r>
          </a:p>
          <a:p>
            <a:pPr lvl="1"/>
            <a:r>
              <a:rPr lang="en-US" dirty="0" smtClean="0"/>
              <a:t>supportive</a:t>
            </a:r>
            <a:endParaRPr lang="en-US" dirty="0"/>
          </a:p>
        </p:txBody>
      </p:sp>
      <p:sp>
        <p:nvSpPr>
          <p:cNvPr id="5" name="Oval 4"/>
          <p:cNvSpPr/>
          <p:nvPr/>
        </p:nvSpPr>
        <p:spPr>
          <a:xfrm>
            <a:off x="4507142" y="1239164"/>
            <a:ext cx="340746" cy="309791"/>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732719" y="1548955"/>
            <a:ext cx="774423" cy="1588"/>
          </a:xfrm>
          <a:prstGeom prst="line">
            <a:avLst/>
          </a:prstGeom>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4507142" y="1981200"/>
            <a:ext cx="557585" cy="32674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732719" y="2307944"/>
            <a:ext cx="774423"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slide(fromBottom)">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slide(fromBottom)">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slide(fromBottom)">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dissolv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slide(fromBottom)">
                                      <p:cBhvr>
                                        <p:cTn id="45" dur="500"/>
                                        <p:tgtEl>
                                          <p:spTgt spid="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slide(fromBottom)">
                                      <p:cBhvr>
                                        <p:cTn id="50" dur="500"/>
                                        <p:tgtEl>
                                          <p:spTgt spid="4">
                                            <p:txEl>
                                              <p:pRg st="5" end="5"/>
                                            </p:txEl>
                                          </p:spTgt>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slide(fromBottom)">
                                      <p:cBhvr>
                                        <p:cTn id="53" dur="500"/>
                                        <p:tgtEl>
                                          <p:spTgt spid="4">
                                            <p:txEl>
                                              <p:pRg st="6" end="6"/>
                                            </p:txEl>
                                          </p:spTgt>
                                        </p:tgtEl>
                                      </p:cBhvr>
                                    </p:animEffect>
                                  </p:childTnLst>
                                </p:cTn>
                              </p:par>
                              <p:par>
                                <p:cTn id="54" presetID="12" presetClass="entr" presetSubtype="4" fill="hold" grpId="0" nodeType="with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slide(fromBottom)">
                                      <p:cBhvr>
                                        <p:cTn id="56" dur="500"/>
                                        <p:tgtEl>
                                          <p:spTgt spid="4">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slide(fromBottom)">
                                      <p:cBhvr>
                                        <p:cTn id="61" dur="500"/>
                                        <p:tgtEl>
                                          <p:spTgt spid="4">
                                            <p:txEl>
                                              <p:pRg st="8" end="8"/>
                                            </p:txEl>
                                          </p:spTgt>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4">
                                            <p:txEl>
                                              <p:pRg st="9" end="9"/>
                                            </p:txEl>
                                          </p:spTgt>
                                        </p:tgtEl>
                                        <p:attrNameLst>
                                          <p:attrName>style.visibility</p:attrName>
                                        </p:attrNameLst>
                                      </p:cBhvr>
                                      <p:to>
                                        <p:strVal val="visible"/>
                                      </p:to>
                                    </p:set>
                                    <p:animEffect transition="in" filter="slide(fromBottom)">
                                      <p:cBhvr>
                                        <p:cTn id="64" dur="500"/>
                                        <p:tgtEl>
                                          <p:spTgt spid="4">
                                            <p:txEl>
                                              <p:pRg st="9" end="9"/>
                                            </p:txEl>
                                          </p:spTgt>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Effect transition="in" filter="slide(fromBottom)">
                                      <p:cBhvr>
                                        <p:cTn id="6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8"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sz="half" idx="1"/>
          </p:nvPr>
        </p:nvSpPr>
        <p:spPr/>
        <p:txBody>
          <a:bodyPr/>
          <a:lstStyle/>
          <a:p>
            <a:r>
              <a:rPr lang="en-US" dirty="0" smtClean="0"/>
              <a:t>What do the suffixes </a:t>
            </a:r>
            <a:r>
              <a:rPr lang="en-US" i="1" dirty="0" smtClean="0"/>
              <a:t>–</a:t>
            </a:r>
            <a:r>
              <a:rPr lang="en-US" i="1" dirty="0" err="1" smtClean="0"/>
              <a:t>ive</a:t>
            </a:r>
            <a:r>
              <a:rPr lang="en-US" dirty="0" smtClean="0"/>
              <a:t> and </a:t>
            </a:r>
            <a:r>
              <a:rPr lang="en-US" i="1" dirty="0" smtClean="0"/>
              <a:t>–</a:t>
            </a:r>
            <a:r>
              <a:rPr lang="en-US" i="1" dirty="0" err="1" smtClean="0"/>
              <a:t>ic</a:t>
            </a:r>
            <a:r>
              <a:rPr lang="en-US" dirty="0" smtClean="0"/>
              <a:t> mean?</a:t>
            </a:r>
          </a:p>
          <a:p>
            <a:r>
              <a:rPr lang="en-US" dirty="0" smtClean="0"/>
              <a:t>What is the meaning of </a:t>
            </a:r>
            <a:r>
              <a:rPr lang="en-US" u="sng" dirty="0" smtClean="0"/>
              <a:t>majestic</a:t>
            </a:r>
            <a:r>
              <a:rPr lang="en-US" dirty="0" smtClean="0"/>
              <a:t>?</a:t>
            </a:r>
          </a:p>
          <a:p>
            <a:pPr marL="731520" lvl="1" indent="-457200">
              <a:buAutoNum type="alphaLcParenR"/>
            </a:pPr>
            <a:r>
              <a:rPr lang="en-US" dirty="0" smtClean="0"/>
              <a:t>Having the characteristics of majesty.</a:t>
            </a:r>
          </a:p>
          <a:p>
            <a:pPr marL="731520" lvl="1" indent="-457200">
              <a:buAutoNum type="alphaLcParenR"/>
            </a:pPr>
            <a:r>
              <a:rPr lang="en-US" dirty="0" smtClean="0"/>
              <a:t>In the direction of majesty.</a:t>
            </a:r>
          </a:p>
        </p:txBody>
      </p:sp>
      <p:sp>
        <p:nvSpPr>
          <p:cNvPr id="4" name="Content Placeholder 3"/>
          <p:cNvSpPr>
            <a:spLocks noGrp="1"/>
          </p:cNvSpPr>
          <p:nvPr>
            <p:ph sz="half" idx="2"/>
          </p:nvPr>
        </p:nvSpPr>
        <p:spPr/>
        <p:txBody>
          <a:bodyPr/>
          <a:lstStyle/>
          <a:p>
            <a:r>
              <a:rPr lang="en-US" dirty="0" smtClean="0"/>
              <a:t>Independent practice</a:t>
            </a:r>
          </a:p>
          <a:p>
            <a:pPr lvl="1"/>
            <a:r>
              <a:rPr lang="en-US" dirty="0" smtClean="0"/>
              <a:t>Practice book pg. 118</a:t>
            </a:r>
            <a:endParaRPr lang="en-US" dirty="0"/>
          </a:p>
        </p:txBody>
      </p:sp>
      <p:sp>
        <p:nvSpPr>
          <p:cNvPr id="5" name="TextBox 4"/>
          <p:cNvSpPr txBox="1"/>
          <p:nvPr/>
        </p:nvSpPr>
        <p:spPr>
          <a:xfrm>
            <a:off x="5746219" y="6351926"/>
            <a:ext cx="2562195" cy="369332"/>
          </a:xfrm>
          <a:prstGeom prst="rect">
            <a:avLst/>
          </a:prstGeom>
          <a:noFill/>
        </p:spPr>
        <p:txBody>
          <a:bodyPr wrap="none" rtlCol="0">
            <a:spAutoFit/>
          </a:bodyPr>
          <a:lstStyle/>
          <a:p>
            <a:r>
              <a:rPr lang="en-US" dirty="0" smtClean="0">
                <a:hlinkClick r:id="rId2" action="ppaction://hlinksldjump"/>
              </a:rPr>
              <a:t>Back to Day 2 Schedule</a:t>
            </a:r>
            <a:endParaRPr 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Daily Language Practice:</a:t>
            </a:r>
            <a:br>
              <a:rPr lang="en-US" dirty="0" smtClean="0"/>
            </a:br>
            <a:r>
              <a:rPr lang="en-US" sz="2000" dirty="0" smtClean="0"/>
              <a:t>We will proofread and correct sentences containing spelling and grammar errors.</a:t>
            </a:r>
            <a:endParaRPr lang="en-US" dirty="0"/>
          </a:p>
        </p:txBody>
      </p:sp>
      <p:sp>
        <p:nvSpPr>
          <p:cNvPr id="3" name="Content Placeholder 2"/>
          <p:cNvSpPr>
            <a:spLocks noGrp="1"/>
          </p:cNvSpPr>
          <p:nvPr>
            <p:ph sz="quarter" idx="1"/>
          </p:nvPr>
        </p:nvSpPr>
        <p:spPr/>
        <p:txBody>
          <a:bodyPr/>
          <a:lstStyle/>
          <a:p>
            <a:pPr>
              <a:buNone/>
            </a:pPr>
            <a:r>
              <a:rPr lang="en-US" dirty="0" smtClean="0"/>
              <a:t>It was hard for max to </a:t>
            </a:r>
            <a:r>
              <a:rPr lang="en-US" dirty="0" err="1" smtClean="0"/>
              <a:t>stere</a:t>
            </a:r>
            <a:r>
              <a:rPr lang="en-US" dirty="0" smtClean="0"/>
              <a:t> the sled down the steep hill.</a:t>
            </a:r>
          </a:p>
          <a:p>
            <a:pPr>
              <a:buNone/>
            </a:pPr>
            <a:endParaRPr lang="en-US" dirty="0" smtClean="0"/>
          </a:p>
          <a:p>
            <a:pPr>
              <a:buNone/>
            </a:pPr>
            <a:endParaRPr lang="en-US" dirty="0" smtClean="0"/>
          </a:p>
          <a:p>
            <a:pPr>
              <a:buNone/>
            </a:pPr>
            <a:r>
              <a:rPr lang="en-US" dirty="0" smtClean="0"/>
              <a:t>Mr. </a:t>
            </a:r>
            <a:r>
              <a:rPr lang="en-US" dirty="0" err="1" smtClean="0"/>
              <a:t>rivera</a:t>
            </a:r>
            <a:r>
              <a:rPr lang="en-US" dirty="0" smtClean="0"/>
              <a:t> asked us to check the </a:t>
            </a:r>
            <a:r>
              <a:rPr lang="en-US" dirty="0" err="1" smtClean="0"/>
              <a:t>reer</a:t>
            </a:r>
            <a:r>
              <a:rPr lang="en-US" dirty="0" smtClean="0"/>
              <a:t> door.</a:t>
            </a:r>
            <a:endParaRPr lang="en-US" dirty="0"/>
          </a:p>
        </p:txBody>
      </p:sp>
      <p:sp>
        <p:nvSpPr>
          <p:cNvPr id="4" name="TextBox 3"/>
          <p:cNvSpPr txBox="1"/>
          <p:nvPr/>
        </p:nvSpPr>
        <p:spPr>
          <a:xfrm>
            <a:off x="5622311" y="6305457"/>
            <a:ext cx="2562195" cy="369332"/>
          </a:xfrm>
          <a:prstGeom prst="rect">
            <a:avLst/>
          </a:prstGeom>
          <a:noFill/>
        </p:spPr>
        <p:txBody>
          <a:bodyPr wrap="none" rtlCol="0">
            <a:spAutoFit/>
          </a:bodyPr>
          <a:lstStyle/>
          <a:p>
            <a:r>
              <a:rPr lang="en-US" dirty="0" smtClean="0">
                <a:hlinkClick r:id="rId2" action="ppaction://hlinksldjump"/>
              </a:rPr>
              <a:t>Back to Day 2 Schedule</a:t>
            </a:r>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 Schedule</a:t>
            </a:r>
            <a:endParaRPr lang="en-US" dirty="0"/>
          </a:p>
        </p:txBody>
      </p:sp>
      <p:sp>
        <p:nvSpPr>
          <p:cNvPr id="3" name="Content Placeholder 2"/>
          <p:cNvSpPr>
            <a:spLocks noGrp="1"/>
          </p:cNvSpPr>
          <p:nvPr>
            <p:ph sz="half" idx="1"/>
          </p:nvPr>
        </p:nvSpPr>
        <p:spPr/>
        <p:txBody>
          <a:bodyPr/>
          <a:lstStyle/>
          <a:p>
            <a:r>
              <a:rPr lang="en-US" u="sng" dirty="0" smtClean="0"/>
              <a:t>Reading</a:t>
            </a:r>
          </a:p>
          <a:p>
            <a:pPr lvl="1"/>
            <a:r>
              <a:rPr lang="en-US" dirty="0" smtClean="0"/>
              <a:t>Partner Read</a:t>
            </a:r>
          </a:p>
          <a:p>
            <a:pPr lvl="1"/>
            <a:r>
              <a:rPr lang="en-US" dirty="0" smtClean="0"/>
              <a:t>Main Idea</a:t>
            </a:r>
          </a:p>
          <a:p>
            <a:pPr lvl="2"/>
            <a:r>
              <a:rPr lang="en-US" dirty="0" smtClean="0"/>
              <a:t>Practice book pg. 116-117</a:t>
            </a:r>
          </a:p>
          <a:p>
            <a:r>
              <a:rPr lang="en-US" u="sng" dirty="0" smtClean="0"/>
              <a:t>Word Work</a:t>
            </a:r>
          </a:p>
          <a:p>
            <a:pPr lvl="1"/>
            <a:r>
              <a:rPr lang="en-US" dirty="0" smtClean="0"/>
              <a:t> </a:t>
            </a:r>
            <a:r>
              <a:rPr lang="en-US" dirty="0" smtClean="0">
                <a:hlinkClick r:id="rId2" action="ppaction://hlinksldjump"/>
              </a:rPr>
              <a:t>Latin Root </a:t>
            </a:r>
            <a:r>
              <a:rPr lang="en-US" i="1" dirty="0" err="1" smtClean="0">
                <a:hlinkClick r:id="rId2" action="ppaction://hlinksldjump"/>
              </a:rPr>
              <a:t>vis</a:t>
            </a:r>
            <a:endParaRPr lang="en-US" i="1" dirty="0" smtClean="0"/>
          </a:p>
          <a:p>
            <a:pPr lvl="1"/>
            <a:r>
              <a:rPr lang="en-US" dirty="0" smtClean="0"/>
              <a:t>Spelling</a:t>
            </a:r>
          </a:p>
          <a:p>
            <a:pPr lvl="2"/>
            <a:r>
              <a:rPr lang="en-US" dirty="0" smtClean="0"/>
              <a:t>Practice book pg. 120</a:t>
            </a:r>
            <a:endParaRPr lang="en-US" dirty="0"/>
          </a:p>
        </p:txBody>
      </p:sp>
      <p:sp>
        <p:nvSpPr>
          <p:cNvPr id="4" name="Content Placeholder 3"/>
          <p:cNvSpPr>
            <a:spLocks noGrp="1"/>
          </p:cNvSpPr>
          <p:nvPr>
            <p:ph sz="half" idx="2"/>
          </p:nvPr>
        </p:nvSpPr>
        <p:spPr/>
        <p:txBody>
          <a:bodyPr/>
          <a:lstStyle/>
          <a:p>
            <a:r>
              <a:rPr lang="en-US" u="sng" dirty="0" smtClean="0"/>
              <a:t>Writing and Language</a:t>
            </a:r>
          </a:p>
          <a:p>
            <a:pPr lvl="1"/>
            <a:r>
              <a:rPr lang="en-US" dirty="0" smtClean="0">
                <a:hlinkClick r:id="rId3" action="ppaction://hlinksldjump"/>
              </a:rPr>
              <a:t>Daily Language Practice</a:t>
            </a:r>
            <a:endParaRPr lang="en-US" dirty="0" smtClean="0"/>
          </a:p>
          <a:p>
            <a:pPr lvl="1"/>
            <a:endParaRPr lang="en-US" dirty="0"/>
          </a:p>
        </p:txBody>
      </p:sp>
      <p:sp>
        <p:nvSpPr>
          <p:cNvPr id="5" name="TextBox 4"/>
          <p:cNvSpPr txBox="1"/>
          <p:nvPr/>
        </p:nvSpPr>
        <p:spPr>
          <a:xfrm>
            <a:off x="5560357" y="6428165"/>
            <a:ext cx="2356046" cy="369332"/>
          </a:xfrm>
          <a:prstGeom prst="rect">
            <a:avLst/>
          </a:prstGeom>
          <a:noFill/>
        </p:spPr>
        <p:txBody>
          <a:bodyPr wrap="none" rtlCol="0">
            <a:spAutoFit/>
          </a:bodyPr>
          <a:lstStyle/>
          <a:p>
            <a:r>
              <a:rPr lang="en-US" dirty="0" smtClean="0">
                <a:hlinkClick r:id="" action="ppaction://hlinkshowjump?jump=firstslide"/>
              </a:rPr>
              <a:t>Back to Mae Jemison</a:t>
            </a: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Activate Prior Knowledge</a:t>
            </a:r>
            <a:endParaRPr lang="en-US" dirty="0"/>
          </a:p>
        </p:txBody>
      </p:sp>
      <p:sp>
        <p:nvSpPr>
          <p:cNvPr id="3" name="Text Placeholder 2"/>
          <p:cNvSpPr>
            <a:spLocks noGrp="1"/>
          </p:cNvSpPr>
          <p:nvPr>
            <p:ph type="body" sz="half" idx="3"/>
          </p:nvPr>
        </p:nvSpPr>
        <p:spPr/>
        <p:txBody>
          <a:bodyPr/>
          <a:lstStyle/>
          <a:p>
            <a:r>
              <a:rPr lang="en-US" dirty="0" smtClean="0"/>
              <a:t>Concept</a:t>
            </a:r>
            <a:endParaRPr lang="en-US" dirty="0"/>
          </a:p>
        </p:txBody>
      </p:sp>
      <p:sp>
        <p:nvSpPr>
          <p:cNvPr id="4" name="Content Placeholder 3"/>
          <p:cNvSpPr>
            <a:spLocks noGrp="1"/>
          </p:cNvSpPr>
          <p:nvPr>
            <p:ph sz="quarter" idx="2"/>
          </p:nvPr>
        </p:nvSpPr>
        <p:spPr/>
        <p:txBody>
          <a:bodyPr/>
          <a:lstStyle/>
          <a:p>
            <a:r>
              <a:rPr lang="en-US" dirty="0" smtClean="0"/>
              <a:t>Juan’s </a:t>
            </a:r>
            <a:r>
              <a:rPr lang="en-US" u="sng" dirty="0" smtClean="0"/>
              <a:t>vision</a:t>
            </a:r>
            <a:r>
              <a:rPr lang="en-US" dirty="0" smtClean="0"/>
              <a:t> was blurry, so he could not see the board.</a:t>
            </a:r>
          </a:p>
          <a:p>
            <a:r>
              <a:rPr lang="en-US" dirty="0" smtClean="0"/>
              <a:t>What does the word </a:t>
            </a:r>
            <a:r>
              <a:rPr lang="en-US" u="sng" dirty="0" smtClean="0"/>
              <a:t>vision</a:t>
            </a:r>
            <a:r>
              <a:rPr lang="en-US" dirty="0" smtClean="0"/>
              <a:t> mean?</a:t>
            </a:r>
            <a:endParaRPr lang="en-US" dirty="0"/>
          </a:p>
        </p:txBody>
      </p:sp>
      <p:sp>
        <p:nvSpPr>
          <p:cNvPr id="5" name="Content Placeholder 4"/>
          <p:cNvSpPr>
            <a:spLocks noGrp="1"/>
          </p:cNvSpPr>
          <p:nvPr>
            <p:ph sz="quarter" idx="4"/>
          </p:nvPr>
        </p:nvSpPr>
        <p:spPr/>
        <p:txBody>
          <a:bodyPr>
            <a:normAutofit fontScale="92500" lnSpcReduction="10000"/>
          </a:bodyPr>
          <a:lstStyle/>
          <a:p>
            <a:r>
              <a:rPr lang="en-US" i="1" u="sng" dirty="0" smtClean="0"/>
              <a:t>Vis</a:t>
            </a:r>
            <a:r>
              <a:rPr lang="en-US" dirty="0" smtClean="0"/>
              <a:t>: a Latin root meaning “to see”</a:t>
            </a:r>
            <a:endParaRPr lang="en-US" i="1" dirty="0" smtClean="0"/>
          </a:p>
          <a:p>
            <a:r>
              <a:rPr lang="en-US" u="sng" dirty="0" smtClean="0"/>
              <a:t>Example</a:t>
            </a:r>
            <a:r>
              <a:rPr lang="en-US" dirty="0" smtClean="0"/>
              <a:t>: </a:t>
            </a:r>
          </a:p>
          <a:p>
            <a:pPr lvl="1"/>
            <a:r>
              <a:rPr lang="en-US" dirty="0" smtClean="0"/>
              <a:t>Juan’s </a:t>
            </a:r>
            <a:r>
              <a:rPr lang="en-US" u="sng" dirty="0" smtClean="0"/>
              <a:t>vision</a:t>
            </a:r>
            <a:r>
              <a:rPr lang="en-US" dirty="0" smtClean="0"/>
              <a:t> was blurry, so he could not see the board.</a:t>
            </a:r>
          </a:p>
          <a:p>
            <a:pPr lvl="1"/>
            <a:r>
              <a:rPr lang="en-US" u="sng" dirty="0" smtClean="0"/>
              <a:t>Vis</a:t>
            </a:r>
            <a:r>
              <a:rPr lang="en-US" dirty="0" smtClean="0"/>
              <a:t>ion means “ ability to see”</a:t>
            </a:r>
            <a:endParaRPr lang="en-US" u="sng" dirty="0" smtClean="0"/>
          </a:p>
          <a:p>
            <a:r>
              <a:rPr lang="en-US" u="sng" dirty="0" smtClean="0"/>
              <a:t>Importance</a:t>
            </a:r>
            <a:r>
              <a:rPr lang="en-US" dirty="0" smtClean="0"/>
              <a:t>:</a:t>
            </a:r>
          </a:p>
          <a:p>
            <a:pPr lvl="1"/>
            <a:r>
              <a:rPr lang="en-US" dirty="0" smtClean="0"/>
              <a:t>Recognizing word roots can help you figure out the meaning of words you do not recognize.</a:t>
            </a:r>
          </a:p>
          <a:p>
            <a:endParaRPr lang="en-US" u="sng" dirty="0" smtClean="0"/>
          </a:p>
          <a:p>
            <a:endParaRPr lang="en-US" i="1" u="sng" dirty="0"/>
          </a:p>
        </p:txBody>
      </p:sp>
      <p:sp>
        <p:nvSpPr>
          <p:cNvPr id="6" name="Title 5"/>
          <p:cNvSpPr>
            <a:spLocks noGrp="1"/>
          </p:cNvSpPr>
          <p:nvPr>
            <p:ph type="title"/>
          </p:nvPr>
        </p:nvSpPr>
        <p:spPr/>
        <p:txBody>
          <a:bodyPr>
            <a:normAutofit fontScale="90000"/>
          </a:bodyPr>
          <a:lstStyle/>
          <a:p>
            <a:r>
              <a:rPr lang="en-US" dirty="0" smtClean="0"/>
              <a:t>Latin Root: </a:t>
            </a:r>
            <a:r>
              <a:rPr lang="en-US" i="1" dirty="0" err="1" smtClean="0"/>
              <a:t>vis</a:t>
            </a:r>
            <a:r>
              <a:rPr lang="en-US" i="1" dirty="0" smtClean="0"/>
              <a:t/>
            </a:r>
            <a:br>
              <a:rPr lang="en-US" i="1" dirty="0" smtClean="0"/>
            </a:br>
            <a:r>
              <a:rPr lang="en-US" sz="2000" dirty="0" smtClean="0"/>
              <a:t>We will analyze the meaning of words containing the Latin root </a:t>
            </a:r>
            <a:r>
              <a:rPr lang="en-US" sz="2000" i="1" dirty="0" smtClean="0"/>
              <a:t>vis.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lide(fromBottom)">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lide(fromBottom)">
                                      <p:cBhvr>
                                        <p:cTn id="22" dur="500"/>
                                        <p:tgtEl>
                                          <p:spTgt spid="5">
                                            <p:txEl>
                                              <p:pRg st="1" end="1"/>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lide(fromBottom)">
                                      <p:cBhvr>
                                        <p:cTn id="25" dur="500"/>
                                        <p:tgtEl>
                                          <p:spTgt spid="5">
                                            <p:txEl>
                                              <p:pRg st="2" end="2"/>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lide(fromBottom)">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slide(fromBottom)">
                                      <p:cBhvr>
                                        <p:cTn id="33" dur="500"/>
                                        <p:tgtEl>
                                          <p:spTgt spid="5">
                                            <p:txEl>
                                              <p:pRg st="4" end="4"/>
                                            </p:txEl>
                                          </p:spTgt>
                                        </p:tgtEl>
                                      </p:cBhvr>
                                    </p:animEffect>
                                  </p:childTnLst>
                                </p:cTn>
                              </p:par>
                              <p:par>
                                <p:cTn id="34" presetID="12" presetClass="entr" presetSubtype="4" fill="hold" grpId="0"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slide(fromBottom)">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Skill</a:t>
            </a:r>
            <a:endParaRPr lang="en-US" dirty="0"/>
          </a:p>
        </p:txBody>
      </p:sp>
      <p:sp>
        <p:nvSpPr>
          <p:cNvPr id="3" name="Text Placeholder 2"/>
          <p:cNvSpPr>
            <a:spLocks noGrp="1"/>
          </p:cNvSpPr>
          <p:nvPr>
            <p:ph type="body" sz="half" idx="3"/>
          </p:nvPr>
        </p:nvSpPr>
        <p:spPr/>
        <p:txBody>
          <a:bodyPr/>
          <a:lstStyle/>
          <a:p>
            <a:r>
              <a:rPr lang="en-US" dirty="0" smtClean="0"/>
              <a:t>Guided Practice</a:t>
            </a:r>
            <a:endParaRPr lang="en-US" dirty="0"/>
          </a:p>
        </p:txBody>
      </p:sp>
      <p:sp>
        <p:nvSpPr>
          <p:cNvPr id="4" name="Content Placeholder 3"/>
          <p:cNvSpPr>
            <a:spLocks noGrp="1"/>
          </p:cNvSpPr>
          <p:nvPr>
            <p:ph sz="quarter" idx="2"/>
          </p:nvPr>
        </p:nvSpPr>
        <p:spPr/>
        <p:txBody>
          <a:bodyPr/>
          <a:lstStyle/>
          <a:p>
            <a:r>
              <a:rPr lang="en-US" dirty="0" smtClean="0"/>
              <a:t>Highlight the word root</a:t>
            </a:r>
          </a:p>
          <a:p>
            <a:r>
              <a:rPr lang="en-US" dirty="0" smtClean="0"/>
              <a:t>Look at the prefix and suffix</a:t>
            </a:r>
          </a:p>
          <a:p>
            <a:pPr lvl="1"/>
            <a:r>
              <a:rPr lang="en-US" dirty="0" smtClean="0"/>
              <a:t>What do they mean?</a:t>
            </a:r>
          </a:p>
          <a:p>
            <a:r>
              <a:rPr lang="en-US" dirty="0" smtClean="0"/>
              <a:t>Use context clues to help define the word.</a:t>
            </a:r>
            <a:endParaRPr lang="en-US" dirty="0"/>
          </a:p>
        </p:txBody>
      </p:sp>
      <p:sp>
        <p:nvSpPr>
          <p:cNvPr id="5" name="Content Placeholder 4"/>
          <p:cNvSpPr>
            <a:spLocks noGrp="1"/>
          </p:cNvSpPr>
          <p:nvPr>
            <p:ph sz="quarter" idx="4"/>
          </p:nvPr>
        </p:nvSpPr>
        <p:spPr/>
        <p:txBody>
          <a:bodyPr>
            <a:normAutofit fontScale="92500" lnSpcReduction="10000"/>
          </a:bodyPr>
          <a:lstStyle/>
          <a:p>
            <a:r>
              <a:rPr lang="en-US" u="sng" dirty="0" smtClean="0"/>
              <a:t>I do</a:t>
            </a:r>
          </a:p>
          <a:p>
            <a:pPr lvl="1"/>
            <a:r>
              <a:rPr lang="en-US" dirty="0" smtClean="0"/>
              <a:t>The students made a </a:t>
            </a:r>
            <a:r>
              <a:rPr lang="en-US" u="sng" dirty="0" smtClean="0"/>
              <a:t>visual</a:t>
            </a:r>
            <a:r>
              <a:rPr lang="en-US" dirty="0" smtClean="0"/>
              <a:t> representation of the pyramids.</a:t>
            </a:r>
          </a:p>
          <a:p>
            <a:r>
              <a:rPr lang="en-US" u="sng" dirty="0" smtClean="0"/>
              <a:t>We do</a:t>
            </a:r>
          </a:p>
          <a:p>
            <a:pPr lvl="1"/>
            <a:r>
              <a:rPr lang="en-US" dirty="0" smtClean="0"/>
              <a:t>We will </a:t>
            </a:r>
            <a:r>
              <a:rPr lang="en-US" u="sng" dirty="0" smtClean="0"/>
              <a:t>visit</a:t>
            </a:r>
            <a:r>
              <a:rPr lang="en-US" dirty="0" smtClean="0"/>
              <a:t> the Museum of Natural History next week.</a:t>
            </a:r>
          </a:p>
          <a:p>
            <a:r>
              <a:rPr lang="en-US" u="sng" dirty="0" smtClean="0"/>
              <a:t>You do</a:t>
            </a:r>
          </a:p>
          <a:p>
            <a:pPr lvl="1"/>
            <a:r>
              <a:rPr lang="en-US" dirty="0" smtClean="0"/>
              <a:t>When you read a story, it helps to </a:t>
            </a:r>
            <a:r>
              <a:rPr lang="en-US" u="sng" dirty="0" smtClean="0"/>
              <a:t>visualize</a:t>
            </a:r>
            <a:r>
              <a:rPr lang="en-US" dirty="0" smtClean="0"/>
              <a:t> the characters.</a:t>
            </a:r>
            <a:endParaRPr lang="en-US" dirty="0"/>
          </a:p>
        </p:txBody>
      </p:sp>
      <p:sp>
        <p:nvSpPr>
          <p:cNvPr id="6" name="Title 5"/>
          <p:cNvSpPr>
            <a:spLocks noGrp="1"/>
          </p:cNvSpPr>
          <p:nvPr>
            <p:ph type="title"/>
          </p:nvPr>
        </p:nvSpPr>
        <p:spPr/>
        <p:txBody>
          <a:bodyPr>
            <a:normAutofit fontScale="90000"/>
          </a:bodyPr>
          <a:lstStyle/>
          <a:p>
            <a:r>
              <a:rPr lang="en-US" dirty="0" smtClean="0"/>
              <a:t>Latin Root: </a:t>
            </a:r>
            <a:r>
              <a:rPr lang="en-US" i="1" dirty="0" err="1" smtClean="0"/>
              <a:t>vis</a:t>
            </a:r>
            <a:r>
              <a:rPr lang="en-US" i="1" dirty="0" smtClean="0"/>
              <a:t/>
            </a:r>
            <a:br>
              <a:rPr lang="en-US" i="1" dirty="0" smtClean="0"/>
            </a:br>
            <a:r>
              <a:rPr lang="en-US" sz="2222" dirty="0" smtClean="0"/>
              <a:t>We will analyze the meaning of words containing the Latin root </a:t>
            </a:r>
            <a:r>
              <a:rPr lang="en-US" sz="2222" i="1" dirty="0" smtClean="0"/>
              <a:t>vis.</a:t>
            </a:r>
            <a:endParaRPr lang="en-US" sz="2222"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slide(fromBottom)">
                                      <p:cBhvr>
                                        <p:cTn id="7" dur="500"/>
                                        <p:tgtEl>
                                          <p:spTgt spid="5">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slide(fromBottom)">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slide(fromBottom)">
                                      <p:cBhvr>
                                        <p:cTn id="15" dur="500"/>
                                        <p:tgtEl>
                                          <p:spTgt spid="5">
                                            <p:txEl>
                                              <p:pRg st="2" end="2"/>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slide(fromBottom)">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slide(fromBottom)">
                                      <p:cBhvr>
                                        <p:cTn id="23" dur="500"/>
                                        <p:tgtEl>
                                          <p:spTgt spid="5">
                                            <p:txEl>
                                              <p:pRg st="4" end="4"/>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slide(fromBottom)">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Latin Root: </a:t>
            </a:r>
            <a:r>
              <a:rPr lang="en-US" i="1" dirty="0" err="1" smtClean="0"/>
              <a:t>vis</a:t>
            </a:r>
            <a:r>
              <a:rPr lang="en-US" i="1" dirty="0" smtClean="0"/>
              <a:t/>
            </a:r>
            <a:br>
              <a:rPr lang="en-US" i="1" dirty="0" smtClean="0"/>
            </a:br>
            <a:r>
              <a:rPr lang="en-US" sz="2222" dirty="0" smtClean="0"/>
              <a:t>We will analyze the meaning of words containing the Latin root </a:t>
            </a:r>
            <a:r>
              <a:rPr lang="en-US" sz="2222" i="1" dirty="0" smtClean="0"/>
              <a:t>vis.</a:t>
            </a:r>
            <a:endParaRPr lang="en-US" sz="2222" dirty="0"/>
          </a:p>
        </p:txBody>
      </p:sp>
      <p:sp>
        <p:nvSpPr>
          <p:cNvPr id="3" name="Content Placeholder 2"/>
          <p:cNvSpPr>
            <a:spLocks noGrp="1"/>
          </p:cNvSpPr>
          <p:nvPr>
            <p:ph sz="quarter" idx="1"/>
          </p:nvPr>
        </p:nvSpPr>
        <p:spPr/>
        <p:txBody>
          <a:bodyPr/>
          <a:lstStyle/>
          <a:p>
            <a:r>
              <a:rPr lang="en-US" u="sng" dirty="0" smtClean="0"/>
              <a:t>Closure</a:t>
            </a:r>
            <a:r>
              <a:rPr lang="en-US" dirty="0" smtClean="0"/>
              <a:t>:</a:t>
            </a:r>
          </a:p>
          <a:p>
            <a:pPr lvl="1"/>
            <a:r>
              <a:rPr lang="en-US" dirty="0" smtClean="0"/>
              <a:t>What does </a:t>
            </a:r>
            <a:r>
              <a:rPr lang="en-US" i="1" dirty="0" err="1" smtClean="0"/>
              <a:t>vis</a:t>
            </a:r>
            <a:r>
              <a:rPr lang="en-US" dirty="0" smtClean="0"/>
              <a:t> mean?</a:t>
            </a:r>
          </a:p>
          <a:p>
            <a:pPr lvl="1"/>
            <a:r>
              <a:rPr lang="en-US" dirty="0" smtClean="0"/>
              <a:t>How do you determine the meaning of a word containing this root?</a:t>
            </a:r>
          </a:p>
          <a:p>
            <a:pPr lvl="1"/>
            <a:r>
              <a:rPr lang="en-US" dirty="0" smtClean="0"/>
              <a:t>What do word means to go “see” someone?</a:t>
            </a:r>
          </a:p>
          <a:p>
            <a:pPr marL="1051560" lvl="2" indent="-457200">
              <a:buAutoNum type="alphaLcParenR"/>
            </a:pPr>
            <a:r>
              <a:rPr lang="en-US" dirty="0" smtClean="0"/>
              <a:t>v</a:t>
            </a:r>
            <a:r>
              <a:rPr lang="en-US" dirty="0" smtClean="0"/>
              <a:t>isage</a:t>
            </a:r>
          </a:p>
          <a:p>
            <a:pPr marL="1051560" lvl="2" indent="-457200">
              <a:buAutoNum type="alphaLcParenR"/>
            </a:pPr>
            <a:r>
              <a:rPr lang="en-US" dirty="0" smtClean="0"/>
              <a:t>v</a:t>
            </a:r>
            <a:r>
              <a:rPr lang="en-US" dirty="0" smtClean="0"/>
              <a:t>isit </a:t>
            </a:r>
          </a:p>
          <a:p>
            <a:r>
              <a:rPr lang="en-US" u="sng" dirty="0" smtClean="0"/>
              <a:t>Practice</a:t>
            </a:r>
            <a:r>
              <a:rPr lang="en-US" dirty="0" smtClean="0"/>
              <a:t>:</a:t>
            </a:r>
          </a:p>
          <a:p>
            <a:pPr lvl="1"/>
            <a:r>
              <a:rPr lang="en-US" dirty="0" smtClean="0"/>
              <a:t>What other words can you think of containing </a:t>
            </a:r>
            <a:r>
              <a:rPr lang="en-US" i="1" dirty="0" err="1" smtClean="0"/>
              <a:t>vis</a:t>
            </a:r>
            <a:r>
              <a:rPr lang="en-US" dirty="0" smtClean="0"/>
              <a:t>?</a:t>
            </a:r>
          </a:p>
          <a:p>
            <a:pPr lvl="1"/>
            <a:r>
              <a:rPr lang="en-US" dirty="0" smtClean="0"/>
              <a:t>What do each of these words mean?</a:t>
            </a:r>
            <a:endParaRPr lang="en-US" dirty="0"/>
          </a:p>
        </p:txBody>
      </p:sp>
      <p:sp>
        <p:nvSpPr>
          <p:cNvPr id="4" name="TextBox 3"/>
          <p:cNvSpPr txBox="1"/>
          <p:nvPr/>
        </p:nvSpPr>
        <p:spPr>
          <a:xfrm>
            <a:off x="6009523" y="6336436"/>
            <a:ext cx="2560617" cy="369332"/>
          </a:xfrm>
          <a:prstGeom prst="rect">
            <a:avLst/>
          </a:prstGeom>
          <a:noFill/>
        </p:spPr>
        <p:txBody>
          <a:bodyPr wrap="none" rtlCol="0">
            <a:spAutoFit/>
          </a:bodyPr>
          <a:lstStyle/>
          <a:p>
            <a:r>
              <a:rPr lang="en-US" dirty="0" smtClean="0">
                <a:hlinkClick r:id="rId2" action="ppaction://hlinksldjump"/>
              </a:rPr>
              <a:t>Back to Day 3 Schedule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slide(fromBottom)">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500"/>
                                        <p:tgtEl>
                                          <p:spTgt spid="3">
                                            <p:txEl>
                                              <p:pRg st="6" end="6"/>
                                            </p:txEl>
                                          </p:spTgt>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slide(fromBottom)">
                                      <p:cBhvr>
                                        <p:cTn id="34" dur="500"/>
                                        <p:tgtEl>
                                          <p:spTgt spid="3">
                                            <p:txEl>
                                              <p:pRg st="7" end="7"/>
                                            </p:txEl>
                                          </p:spTgt>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slide(fromBottom)">
                                      <p:cBhvr>
                                        <p:cTn id="37" dur="500"/>
                                        <p:tgtEl>
                                          <p:spTgt spid="3">
                                            <p:txEl>
                                              <p:pRg st="8" end="8"/>
                                            </p:txEl>
                                          </p:spTgt>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slide(fromBottom)">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Daily Language Practice:</a:t>
            </a:r>
            <a:br>
              <a:rPr lang="en-US" dirty="0" smtClean="0"/>
            </a:br>
            <a:r>
              <a:rPr lang="en-US" sz="2000" dirty="0" smtClean="0"/>
              <a:t>We will proofread and correct sentences with spelling and grammar errors.</a:t>
            </a:r>
            <a:endParaRPr lang="en-US" dirty="0"/>
          </a:p>
        </p:txBody>
      </p:sp>
      <p:sp>
        <p:nvSpPr>
          <p:cNvPr id="3" name="Content Placeholder 2"/>
          <p:cNvSpPr>
            <a:spLocks noGrp="1"/>
          </p:cNvSpPr>
          <p:nvPr>
            <p:ph sz="quarter" idx="1"/>
          </p:nvPr>
        </p:nvSpPr>
        <p:spPr/>
        <p:txBody>
          <a:bodyPr/>
          <a:lstStyle/>
          <a:p>
            <a:pPr>
              <a:buNone/>
            </a:pPr>
            <a:r>
              <a:rPr lang="en-US" dirty="0" smtClean="0"/>
              <a:t>Look at Matt and Amy grabs those </a:t>
            </a:r>
            <a:r>
              <a:rPr lang="en-US" dirty="0" err="1" smtClean="0"/>
              <a:t>birnt</a:t>
            </a:r>
            <a:r>
              <a:rPr lang="en-US" dirty="0" smtClean="0"/>
              <a:t> marshmallows.</a:t>
            </a:r>
          </a:p>
          <a:p>
            <a:pPr>
              <a:buNone/>
            </a:pPr>
            <a:endParaRPr lang="en-US" dirty="0" smtClean="0"/>
          </a:p>
          <a:p>
            <a:pPr>
              <a:buNone/>
            </a:pPr>
            <a:endParaRPr lang="en-US" dirty="0" smtClean="0"/>
          </a:p>
          <a:p>
            <a:pPr>
              <a:buNone/>
            </a:pPr>
            <a:r>
              <a:rPr lang="en-US" dirty="0" smtClean="0"/>
              <a:t>Did you mean to </a:t>
            </a:r>
            <a:r>
              <a:rPr lang="en-US" dirty="0" err="1" smtClean="0"/>
              <a:t>smere</a:t>
            </a:r>
            <a:r>
              <a:rPr lang="en-US" dirty="0" smtClean="0"/>
              <a:t> the paint in this picture</a:t>
            </a:r>
          </a:p>
          <a:p>
            <a:pPr>
              <a:buNone/>
            </a:pPr>
            <a:endParaRPr lang="en-US" dirty="0" smtClean="0"/>
          </a:p>
          <a:p>
            <a:pPr>
              <a:buNone/>
            </a:pPr>
            <a:endParaRPr lang="en-US" dirty="0" smtClean="0"/>
          </a:p>
          <a:p>
            <a:pPr>
              <a:buNone/>
            </a:pPr>
            <a:r>
              <a:rPr lang="en-US" dirty="0" smtClean="0"/>
              <a:t>Ms. Washington will tells us when to </a:t>
            </a:r>
            <a:r>
              <a:rPr lang="en-US" dirty="0" err="1" smtClean="0"/>
              <a:t>retoorn</a:t>
            </a:r>
            <a:r>
              <a:rPr lang="en-US" dirty="0" smtClean="0"/>
              <a:t> the books.</a:t>
            </a:r>
          </a:p>
          <a:p>
            <a:pPr>
              <a:buNone/>
            </a:pPr>
            <a:endParaRPr lang="en-US" dirty="0" smtClean="0"/>
          </a:p>
          <a:p>
            <a:pPr>
              <a:buNone/>
            </a:pPr>
            <a:endParaRPr lang="en-US" dirty="0" smtClean="0"/>
          </a:p>
          <a:p>
            <a:pPr>
              <a:buNone/>
            </a:pPr>
            <a:endParaRPr lang="en-US" dirty="0"/>
          </a:p>
        </p:txBody>
      </p:sp>
      <p:sp>
        <p:nvSpPr>
          <p:cNvPr id="4" name="TextBox 3"/>
          <p:cNvSpPr txBox="1"/>
          <p:nvPr/>
        </p:nvSpPr>
        <p:spPr>
          <a:xfrm>
            <a:off x="5916592" y="6305457"/>
            <a:ext cx="2560617" cy="369332"/>
          </a:xfrm>
          <a:prstGeom prst="rect">
            <a:avLst/>
          </a:prstGeom>
          <a:noFill/>
        </p:spPr>
        <p:txBody>
          <a:bodyPr wrap="none" rtlCol="0">
            <a:spAutoFit/>
          </a:bodyPr>
          <a:lstStyle/>
          <a:p>
            <a:r>
              <a:rPr lang="en-US" dirty="0" smtClean="0">
                <a:hlinkClick r:id="rId2" action="ppaction://hlinksldjump"/>
              </a:rPr>
              <a:t>Back to Day 3 Schedule</a:t>
            </a:r>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Schedule</a:t>
            </a:r>
            <a:endParaRPr lang="en-US" dirty="0"/>
          </a:p>
        </p:txBody>
      </p:sp>
      <p:sp>
        <p:nvSpPr>
          <p:cNvPr id="3" name="Content Placeholder 2"/>
          <p:cNvSpPr>
            <a:spLocks noGrp="1"/>
          </p:cNvSpPr>
          <p:nvPr>
            <p:ph sz="half" idx="1"/>
          </p:nvPr>
        </p:nvSpPr>
        <p:spPr/>
        <p:txBody>
          <a:bodyPr/>
          <a:lstStyle/>
          <a:p>
            <a:r>
              <a:rPr lang="en-US" u="sng" dirty="0" smtClean="0"/>
              <a:t>Reading</a:t>
            </a:r>
          </a:p>
          <a:p>
            <a:pPr lvl="1"/>
            <a:r>
              <a:rPr lang="en-US" dirty="0" smtClean="0">
                <a:hlinkClick r:id="rId2" action="ppaction://hlinksldjump"/>
              </a:rPr>
              <a:t>Vocabulary</a:t>
            </a:r>
            <a:endParaRPr lang="en-US" dirty="0" smtClean="0"/>
          </a:p>
          <a:p>
            <a:pPr lvl="1"/>
            <a:r>
              <a:rPr lang="en-US" dirty="0" smtClean="0">
                <a:hlinkClick r:id="rId3" action="ppaction://hlinksldjump"/>
              </a:rPr>
              <a:t>Main Idea</a:t>
            </a:r>
            <a:endParaRPr lang="en-US" dirty="0" smtClean="0"/>
          </a:p>
          <a:p>
            <a:pPr lvl="1"/>
            <a:r>
              <a:rPr lang="en-US" dirty="0" smtClean="0"/>
              <a:t>Read segment 1 (210-215)</a:t>
            </a:r>
          </a:p>
          <a:p>
            <a:r>
              <a:rPr lang="en-US" u="sng" dirty="0" smtClean="0"/>
              <a:t>Word Work</a:t>
            </a:r>
          </a:p>
          <a:p>
            <a:pPr lvl="1"/>
            <a:r>
              <a:rPr lang="en-US" dirty="0" smtClean="0"/>
              <a:t>Pretest (229g)</a:t>
            </a:r>
            <a:endParaRPr lang="en-US" dirty="0"/>
          </a:p>
        </p:txBody>
      </p:sp>
      <p:sp>
        <p:nvSpPr>
          <p:cNvPr id="4" name="Content Placeholder 3"/>
          <p:cNvSpPr>
            <a:spLocks noGrp="1"/>
          </p:cNvSpPr>
          <p:nvPr>
            <p:ph sz="half" idx="2"/>
          </p:nvPr>
        </p:nvSpPr>
        <p:spPr/>
        <p:txBody>
          <a:bodyPr/>
          <a:lstStyle/>
          <a:p>
            <a:r>
              <a:rPr lang="en-US" u="sng" dirty="0" smtClean="0"/>
              <a:t>Writing and Language</a:t>
            </a:r>
          </a:p>
          <a:p>
            <a:pPr lvl="1"/>
            <a:r>
              <a:rPr lang="en-US" dirty="0" smtClean="0">
                <a:hlinkClick r:id="rId4" action="ppaction://hlinksldjump"/>
              </a:rPr>
              <a:t>Daily Language Practice</a:t>
            </a:r>
            <a:endParaRPr lang="en-US" dirty="0" smtClean="0"/>
          </a:p>
          <a:p>
            <a:pPr lvl="1"/>
            <a:r>
              <a:rPr lang="en-US" dirty="0" smtClean="0"/>
              <a:t>Verb Tense Review (229k)</a:t>
            </a:r>
            <a:endParaRPr lang="en-US" dirty="0"/>
          </a:p>
        </p:txBody>
      </p:sp>
      <p:sp>
        <p:nvSpPr>
          <p:cNvPr id="5" name="TextBox 4"/>
          <p:cNvSpPr txBox="1"/>
          <p:nvPr/>
        </p:nvSpPr>
        <p:spPr>
          <a:xfrm>
            <a:off x="6483154" y="6289968"/>
            <a:ext cx="2356046" cy="369332"/>
          </a:xfrm>
          <a:prstGeom prst="rect">
            <a:avLst/>
          </a:prstGeom>
          <a:noFill/>
        </p:spPr>
        <p:txBody>
          <a:bodyPr wrap="none" rtlCol="0">
            <a:spAutoFit/>
          </a:bodyPr>
          <a:lstStyle/>
          <a:p>
            <a:r>
              <a:rPr lang="en-US" dirty="0" smtClean="0">
                <a:hlinkClick r:id="rId5" action="ppaction://hlinksldjump"/>
              </a:rPr>
              <a:t>Back to Mae Jemison</a:t>
            </a:r>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4 Schedule</a:t>
            </a:r>
            <a:endParaRPr lang="en-US" dirty="0"/>
          </a:p>
        </p:txBody>
      </p:sp>
      <p:sp>
        <p:nvSpPr>
          <p:cNvPr id="3" name="Content Placeholder 2"/>
          <p:cNvSpPr>
            <a:spLocks noGrp="1"/>
          </p:cNvSpPr>
          <p:nvPr>
            <p:ph sz="half" idx="1"/>
          </p:nvPr>
        </p:nvSpPr>
        <p:spPr/>
        <p:txBody>
          <a:bodyPr/>
          <a:lstStyle/>
          <a:p>
            <a:r>
              <a:rPr lang="en-US" u="sng" dirty="0" smtClean="0"/>
              <a:t>Reading</a:t>
            </a:r>
          </a:p>
          <a:p>
            <a:pPr lvl="1"/>
            <a:r>
              <a:rPr lang="en-US" dirty="0" smtClean="0">
                <a:hlinkClick r:id="rId2" action="ppaction://hlinksldjump"/>
              </a:rPr>
              <a:t>Using Text Organization</a:t>
            </a:r>
            <a:endParaRPr lang="en-US" dirty="0" smtClean="0"/>
          </a:p>
          <a:p>
            <a:pPr lvl="1"/>
            <a:r>
              <a:rPr lang="en-US" dirty="0" smtClean="0"/>
              <a:t>“Into the Deep” (226-229)</a:t>
            </a:r>
          </a:p>
          <a:p>
            <a:r>
              <a:rPr lang="en-US" u="sng" dirty="0" smtClean="0"/>
              <a:t>Word Work</a:t>
            </a:r>
          </a:p>
          <a:p>
            <a:pPr lvl="1"/>
            <a:r>
              <a:rPr lang="en-US" dirty="0" smtClean="0"/>
              <a:t>Spelling</a:t>
            </a:r>
          </a:p>
          <a:p>
            <a:pPr lvl="2"/>
            <a:r>
              <a:rPr lang="en-US" dirty="0" smtClean="0"/>
              <a:t>Practice book pg. 121</a:t>
            </a:r>
          </a:p>
          <a:p>
            <a:pPr lvl="1"/>
            <a:r>
              <a:rPr lang="en-US" dirty="0" smtClean="0"/>
              <a:t>Dictionary: </a:t>
            </a:r>
            <a:r>
              <a:rPr lang="en-US" dirty="0" smtClean="0"/>
              <a:t>Syllables (229i)</a:t>
            </a:r>
          </a:p>
          <a:p>
            <a:pPr lvl="2"/>
            <a:r>
              <a:rPr lang="en-US" dirty="0" smtClean="0"/>
              <a:t>Practice book pg. 122</a:t>
            </a:r>
          </a:p>
          <a:p>
            <a:pPr lvl="1"/>
            <a:endParaRPr lang="en-US" dirty="0" smtClean="0"/>
          </a:p>
          <a:p>
            <a:pPr lvl="2">
              <a:buNone/>
            </a:pPr>
            <a:endParaRPr lang="en-US" dirty="0"/>
          </a:p>
        </p:txBody>
      </p:sp>
      <p:sp>
        <p:nvSpPr>
          <p:cNvPr id="4" name="Content Placeholder 3"/>
          <p:cNvSpPr>
            <a:spLocks noGrp="1"/>
          </p:cNvSpPr>
          <p:nvPr>
            <p:ph sz="half" idx="2"/>
          </p:nvPr>
        </p:nvSpPr>
        <p:spPr/>
        <p:txBody>
          <a:bodyPr/>
          <a:lstStyle/>
          <a:p>
            <a:r>
              <a:rPr lang="en-US" u="sng" dirty="0" smtClean="0"/>
              <a:t>Writing and Language</a:t>
            </a:r>
          </a:p>
          <a:p>
            <a:pPr lvl="1"/>
            <a:r>
              <a:rPr lang="en-US" dirty="0" smtClean="0">
                <a:hlinkClick r:id="rId3" action="ppaction://hlinksldjump"/>
              </a:rPr>
              <a:t>Daily Language Practice</a:t>
            </a:r>
            <a:endParaRPr lang="en-US" dirty="0" smtClean="0"/>
          </a:p>
          <a:p>
            <a:pPr lvl="1"/>
            <a:r>
              <a:rPr lang="en-US" dirty="0" smtClean="0"/>
              <a:t>Grammar</a:t>
            </a:r>
          </a:p>
          <a:p>
            <a:pPr lvl="2"/>
            <a:r>
              <a:rPr lang="en-US" dirty="0" smtClean="0"/>
              <a:t>Practice book pg. 124</a:t>
            </a:r>
            <a:endParaRPr lang="en-US" dirty="0"/>
          </a:p>
        </p:txBody>
      </p:sp>
      <p:sp>
        <p:nvSpPr>
          <p:cNvPr id="5" name="TextBox 4"/>
          <p:cNvSpPr txBox="1"/>
          <p:nvPr/>
        </p:nvSpPr>
        <p:spPr>
          <a:xfrm>
            <a:off x="5219611" y="6428165"/>
            <a:ext cx="2356046" cy="369332"/>
          </a:xfrm>
          <a:prstGeom prst="rect">
            <a:avLst/>
          </a:prstGeom>
          <a:noFill/>
        </p:spPr>
        <p:txBody>
          <a:bodyPr wrap="none" rtlCol="0">
            <a:spAutoFit/>
          </a:bodyPr>
          <a:lstStyle/>
          <a:p>
            <a:r>
              <a:rPr lang="en-US" dirty="0" smtClean="0">
                <a:hlinkClick r:id="" action="ppaction://hlinkshowjump?jump=firstslide"/>
              </a:rPr>
              <a:t>Back to Mae Jemison</a:t>
            </a:r>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Concept</a:t>
            </a:r>
            <a:endParaRPr lang="en-US" dirty="0"/>
          </a:p>
        </p:txBody>
      </p:sp>
      <p:sp>
        <p:nvSpPr>
          <p:cNvPr id="3" name="Text Placeholder 2"/>
          <p:cNvSpPr>
            <a:spLocks noGrp="1"/>
          </p:cNvSpPr>
          <p:nvPr>
            <p:ph type="body" sz="half" idx="3"/>
          </p:nvPr>
        </p:nvSpPr>
        <p:spPr/>
        <p:txBody>
          <a:bodyPr/>
          <a:lstStyle/>
          <a:p>
            <a:r>
              <a:rPr lang="en-US" dirty="0" smtClean="0"/>
              <a:t>Importance</a:t>
            </a:r>
            <a:endParaRPr lang="en-US" dirty="0"/>
          </a:p>
        </p:txBody>
      </p:sp>
      <p:sp>
        <p:nvSpPr>
          <p:cNvPr id="4" name="Content Placeholder 3"/>
          <p:cNvSpPr>
            <a:spLocks noGrp="1"/>
          </p:cNvSpPr>
          <p:nvPr>
            <p:ph sz="quarter" idx="2"/>
          </p:nvPr>
        </p:nvSpPr>
        <p:spPr/>
        <p:txBody>
          <a:bodyPr>
            <a:normAutofit fontScale="85000" lnSpcReduction="20000"/>
          </a:bodyPr>
          <a:lstStyle/>
          <a:p>
            <a:r>
              <a:rPr lang="en-US" u="sng" dirty="0" smtClean="0"/>
              <a:t>Nonfiction</a:t>
            </a:r>
            <a:r>
              <a:rPr lang="en-US" dirty="0" smtClean="0"/>
              <a:t>: writing that is true and factual.</a:t>
            </a:r>
          </a:p>
          <a:p>
            <a:r>
              <a:rPr lang="en-US" u="sng" dirty="0" smtClean="0"/>
              <a:t>Headings</a:t>
            </a:r>
            <a:r>
              <a:rPr lang="en-US" dirty="0" smtClean="0"/>
              <a:t>: identify the topic or main point covered in each section of an article</a:t>
            </a:r>
          </a:p>
          <a:p>
            <a:pPr lvl="1"/>
            <a:r>
              <a:rPr lang="en-US" dirty="0" smtClean="0"/>
              <a:t>Example: “What’s Down There?” (pg. 227)</a:t>
            </a:r>
            <a:endParaRPr lang="en-US" u="sng" dirty="0" smtClean="0"/>
          </a:p>
          <a:p>
            <a:r>
              <a:rPr lang="en-US" u="sng" dirty="0" smtClean="0"/>
              <a:t>Captions</a:t>
            </a:r>
            <a:r>
              <a:rPr lang="en-US" dirty="0" smtClean="0"/>
              <a:t>: description of the pictures in an article.</a:t>
            </a:r>
          </a:p>
          <a:p>
            <a:pPr lvl="1"/>
            <a:r>
              <a:rPr lang="en-US" dirty="0" smtClean="0"/>
              <a:t>Example: “Deep Flight I, able to dive to 3,300 ft. 14 ft. long” (pg. 227)</a:t>
            </a:r>
            <a:r>
              <a:rPr lang="en-US" u="sng" dirty="0" smtClean="0"/>
              <a:t> </a:t>
            </a:r>
            <a:endParaRPr lang="en-US" u="sng" dirty="0"/>
          </a:p>
        </p:txBody>
      </p:sp>
      <p:sp>
        <p:nvSpPr>
          <p:cNvPr id="5" name="Content Placeholder 4"/>
          <p:cNvSpPr>
            <a:spLocks noGrp="1"/>
          </p:cNvSpPr>
          <p:nvPr>
            <p:ph sz="quarter" idx="4"/>
          </p:nvPr>
        </p:nvSpPr>
        <p:spPr/>
        <p:txBody>
          <a:bodyPr/>
          <a:lstStyle/>
          <a:p>
            <a:r>
              <a:rPr lang="en-US" dirty="0" smtClean="0"/>
              <a:t>Using the text features will help you to understand the facts and ideas presented in a nonfiction piece of writing.</a:t>
            </a:r>
            <a:endParaRPr lang="en-US" dirty="0"/>
          </a:p>
        </p:txBody>
      </p:sp>
      <p:sp>
        <p:nvSpPr>
          <p:cNvPr id="6" name="Title 5"/>
          <p:cNvSpPr>
            <a:spLocks noGrp="1"/>
          </p:cNvSpPr>
          <p:nvPr>
            <p:ph type="title"/>
          </p:nvPr>
        </p:nvSpPr>
        <p:spPr/>
        <p:txBody>
          <a:bodyPr>
            <a:normAutofit fontScale="90000"/>
          </a:bodyPr>
          <a:lstStyle/>
          <a:p>
            <a:r>
              <a:rPr lang="en-US" dirty="0" smtClean="0"/>
              <a:t>Text Features:</a:t>
            </a:r>
            <a:br>
              <a:rPr lang="en-US" dirty="0" smtClean="0"/>
            </a:br>
            <a:r>
              <a:rPr lang="en-US" sz="2000" dirty="0" smtClean="0"/>
              <a:t>We will use text features to identify important information.</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lide(fromBottom)">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slide(fromBottom)">
                                      <p:cBhvr>
                                        <p:cTn id="20" dur="500"/>
                                        <p:tgtEl>
                                          <p:spTgt spid="4">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slide(fromBottom)">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slide(fromBottom)">
                                      <p:cBhvr>
                                        <p:cTn id="28"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a:t>
            </a:r>
            <a:endParaRPr lang="en-US" dirty="0"/>
          </a:p>
        </p:txBody>
      </p:sp>
      <p:sp>
        <p:nvSpPr>
          <p:cNvPr id="3" name="Text Placeholder 2"/>
          <p:cNvSpPr>
            <a:spLocks noGrp="1"/>
          </p:cNvSpPr>
          <p:nvPr>
            <p:ph type="body" idx="2"/>
          </p:nvPr>
        </p:nvSpPr>
        <p:spPr/>
        <p:txBody>
          <a:bodyPr/>
          <a:lstStyle/>
          <a:p>
            <a:pPr marL="342900" indent="-342900">
              <a:buAutoNum type="arabicPeriod"/>
            </a:pPr>
            <a:r>
              <a:rPr lang="en-US" dirty="0" smtClean="0"/>
              <a:t>Read the headings</a:t>
            </a:r>
          </a:p>
          <a:p>
            <a:pPr marL="342900" indent="-342900">
              <a:buAutoNum type="arabicPeriod"/>
            </a:pPr>
            <a:r>
              <a:rPr lang="en-US" dirty="0" smtClean="0"/>
              <a:t>Look for new paragraphs ~ what is the main idea in each paragraph?</a:t>
            </a:r>
          </a:p>
          <a:p>
            <a:pPr marL="342900" indent="-342900">
              <a:buAutoNum type="arabicPeriod"/>
            </a:pPr>
            <a:r>
              <a:rPr lang="en-US" dirty="0" smtClean="0"/>
              <a:t>Read the captions</a:t>
            </a:r>
            <a:endParaRPr lang="en-US" dirty="0"/>
          </a:p>
        </p:txBody>
      </p:sp>
      <p:sp>
        <p:nvSpPr>
          <p:cNvPr id="4" name="Content Placeholder 3"/>
          <p:cNvSpPr>
            <a:spLocks noGrp="1"/>
          </p:cNvSpPr>
          <p:nvPr>
            <p:ph sz="quarter" idx="1"/>
          </p:nvPr>
        </p:nvSpPr>
        <p:spPr/>
        <p:txBody>
          <a:bodyPr/>
          <a:lstStyle/>
          <a:p>
            <a:r>
              <a:rPr lang="en-US" u="sng" dirty="0" smtClean="0"/>
              <a:t>We do</a:t>
            </a:r>
            <a:r>
              <a:rPr lang="en-US" dirty="0" smtClean="0"/>
              <a:t>:</a:t>
            </a:r>
            <a:endParaRPr lang="en-US" u="sng" dirty="0" smtClean="0"/>
          </a:p>
          <a:p>
            <a:pPr lvl="1"/>
            <a:r>
              <a:rPr lang="en-US" dirty="0" smtClean="0"/>
              <a:t>Open your textbook to page 226.</a:t>
            </a:r>
          </a:p>
          <a:p>
            <a:pPr lvl="1"/>
            <a:r>
              <a:rPr lang="en-US" dirty="0" smtClean="0"/>
              <a:t>Skim pages 226, 227 for the headings</a:t>
            </a:r>
          </a:p>
          <a:p>
            <a:pPr lvl="2"/>
            <a:r>
              <a:rPr lang="en-US" dirty="0" smtClean="0"/>
              <a:t>What will each section be about?</a:t>
            </a:r>
          </a:p>
          <a:p>
            <a:pPr lvl="1"/>
            <a:r>
              <a:rPr lang="en-US" dirty="0" smtClean="0"/>
              <a:t>Read page 226</a:t>
            </a:r>
          </a:p>
          <a:p>
            <a:pPr lvl="2"/>
            <a:r>
              <a:rPr lang="en-US" dirty="0" smtClean="0"/>
              <a:t>What are the main ideas presented in each paragraph?</a:t>
            </a:r>
          </a:p>
          <a:p>
            <a:pPr lvl="1"/>
            <a:r>
              <a:rPr lang="en-US" dirty="0" smtClean="0"/>
              <a:t>What are the photographs showing?</a:t>
            </a:r>
            <a:endParaRPr lang="en-US"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a:t>
            </a:r>
            <a:endParaRPr lang="en-US" dirty="0"/>
          </a:p>
        </p:txBody>
      </p:sp>
      <p:sp>
        <p:nvSpPr>
          <p:cNvPr id="3" name="Text Placeholder 2"/>
          <p:cNvSpPr>
            <a:spLocks noGrp="1"/>
          </p:cNvSpPr>
          <p:nvPr>
            <p:ph type="body" idx="2"/>
          </p:nvPr>
        </p:nvSpPr>
        <p:spPr/>
        <p:txBody>
          <a:bodyPr/>
          <a:lstStyle/>
          <a:p>
            <a:pPr marL="342900" indent="-342900">
              <a:buAutoNum type="arabicPeriod"/>
            </a:pPr>
            <a:r>
              <a:rPr lang="en-US" dirty="0" smtClean="0"/>
              <a:t>Read the headings</a:t>
            </a:r>
          </a:p>
          <a:p>
            <a:pPr marL="342900" indent="-342900">
              <a:buAutoNum type="arabicPeriod"/>
            </a:pPr>
            <a:r>
              <a:rPr lang="en-US" dirty="0" smtClean="0"/>
              <a:t>Look for new paragraphs ~ what is the main idea in each paragraph?</a:t>
            </a:r>
          </a:p>
          <a:p>
            <a:pPr marL="342900" indent="-342900">
              <a:buAutoNum type="arabicPeriod"/>
            </a:pPr>
            <a:r>
              <a:rPr lang="en-US" dirty="0" smtClean="0"/>
              <a:t>Read the captions</a:t>
            </a:r>
          </a:p>
          <a:p>
            <a:endParaRPr lang="en-US" dirty="0"/>
          </a:p>
        </p:txBody>
      </p:sp>
      <p:sp>
        <p:nvSpPr>
          <p:cNvPr id="4" name="Content Placeholder 3"/>
          <p:cNvSpPr>
            <a:spLocks noGrp="1"/>
          </p:cNvSpPr>
          <p:nvPr>
            <p:ph sz="quarter" idx="1"/>
          </p:nvPr>
        </p:nvSpPr>
        <p:spPr/>
        <p:txBody>
          <a:bodyPr/>
          <a:lstStyle/>
          <a:p>
            <a:r>
              <a:rPr lang="en-US" u="sng" dirty="0" smtClean="0"/>
              <a:t>You do</a:t>
            </a:r>
            <a:r>
              <a:rPr lang="en-US" dirty="0" smtClean="0"/>
              <a:t>:</a:t>
            </a:r>
          </a:p>
          <a:p>
            <a:pPr lvl="1"/>
            <a:r>
              <a:rPr lang="en-US" dirty="0" smtClean="0"/>
              <a:t>Turn to pages 228, 229.</a:t>
            </a:r>
            <a:endParaRPr lang="en-US" dirty="0" smtClean="0"/>
          </a:p>
          <a:p>
            <a:pPr lvl="1"/>
            <a:r>
              <a:rPr lang="en-US" dirty="0" smtClean="0"/>
              <a:t>Skim</a:t>
            </a:r>
            <a:r>
              <a:rPr lang="en-US" dirty="0" smtClean="0"/>
              <a:t> the pages </a:t>
            </a:r>
            <a:r>
              <a:rPr lang="en-US" dirty="0" smtClean="0"/>
              <a:t>for the headings</a:t>
            </a:r>
          </a:p>
          <a:p>
            <a:pPr lvl="2"/>
            <a:r>
              <a:rPr lang="en-US" dirty="0" smtClean="0"/>
              <a:t>What will each section be about?</a:t>
            </a:r>
          </a:p>
          <a:p>
            <a:pPr lvl="1"/>
            <a:r>
              <a:rPr lang="en-US" dirty="0" smtClean="0"/>
              <a:t>Read page </a:t>
            </a:r>
            <a:r>
              <a:rPr lang="en-US" dirty="0" smtClean="0"/>
              <a:t>228</a:t>
            </a:r>
          </a:p>
          <a:p>
            <a:pPr lvl="2"/>
            <a:r>
              <a:rPr lang="en-US" dirty="0" smtClean="0"/>
              <a:t>What are the main ideas presented in each paragraph?</a:t>
            </a:r>
          </a:p>
          <a:p>
            <a:pPr lvl="1"/>
            <a:r>
              <a:rPr lang="en-US" dirty="0" smtClean="0"/>
              <a:t>What are the photographs showing?</a:t>
            </a:r>
          </a:p>
          <a:p>
            <a:pPr lvl="1"/>
            <a:endParaRPr lang="en-US" dirty="0" smtClean="0"/>
          </a:p>
          <a:p>
            <a:pPr lvl="1"/>
            <a:endParaRPr lang="en-US" u="sng"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Closure</a:t>
            </a:r>
            <a:endParaRPr lang="en-US" dirty="0"/>
          </a:p>
        </p:txBody>
      </p:sp>
      <p:sp>
        <p:nvSpPr>
          <p:cNvPr id="3" name="Content Placeholder 2"/>
          <p:cNvSpPr>
            <a:spLocks noGrp="1"/>
          </p:cNvSpPr>
          <p:nvPr>
            <p:ph sz="quarter" idx="1"/>
          </p:nvPr>
        </p:nvSpPr>
        <p:spPr/>
        <p:txBody>
          <a:bodyPr/>
          <a:lstStyle/>
          <a:p>
            <a:r>
              <a:rPr lang="en-US" dirty="0" smtClean="0"/>
              <a:t>What do you use the headings for?</a:t>
            </a:r>
          </a:p>
          <a:p>
            <a:r>
              <a:rPr lang="en-US" dirty="0" smtClean="0"/>
              <a:t>What do the paragraphs tell us?</a:t>
            </a:r>
          </a:p>
          <a:p>
            <a:r>
              <a:rPr lang="en-US" dirty="0" smtClean="0"/>
              <a:t>What do the captions tell us?</a:t>
            </a:r>
          </a:p>
          <a:p>
            <a:r>
              <a:rPr lang="en-US" dirty="0" smtClean="0"/>
              <a:t>Under which heading might you find information about the ocean floor?</a:t>
            </a:r>
          </a:p>
          <a:p>
            <a:pPr marL="731520" lvl="1" indent="-457200">
              <a:buAutoNum type="alphaLcParenR"/>
            </a:pPr>
            <a:r>
              <a:rPr lang="en-US" dirty="0" smtClean="0"/>
              <a:t>A Costly Quest</a:t>
            </a:r>
          </a:p>
          <a:p>
            <a:pPr marL="731520" lvl="1" indent="-457200">
              <a:buAutoNum type="alphaLcParenR"/>
            </a:pPr>
            <a:r>
              <a:rPr lang="en-US" dirty="0" smtClean="0"/>
              <a:t>The Very, Very Bottom</a:t>
            </a:r>
            <a:endParaRPr lang="en-US" dirty="0"/>
          </a:p>
        </p:txBody>
      </p:sp>
      <p:sp>
        <p:nvSpPr>
          <p:cNvPr id="4" name="TextBox 3"/>
          <p:cNvSpPr txBox="1"/>
          <p:nvPr/>
        </p:nvSpPr>
        <p:spPr>
          <a:xfrm>
            <a:off x="5792684" y="6274478"/>
            <a:ext cx="2563660" cy="369332"/>
          </a:xfrm>
          <a:prstGeom prst="rect">
            <a:avLst/>
          </a:prstGeom>
          <a:noFill/>
        </p:spPr>
        <p:txBody>
          <a:bodyPr wrap="none" rtlCol="0">
            <a:spAutoFit/>
          </a:bodyPr>
          <a:lstStyle/>
          <a:p>
            <a:r>
              <a:rPr lang="en-US" dirty="0" smtClean="0">
                <a:hlinkClick r:id="rId2" action="ppaction://hlinksldjump"/>
              </a:rPr>
              <a:t>Back to Day 4 Schedule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slide(fromBottom)">
                                      <p:cBhvr>
                                        <p:cTn id="25" dur="500"/>
                                        <p:tgtEl>
                                          <p:spTgt spid="3">
                                            <p:txEl>
                                              <p:pRg st="4" end="4"/>
                                            </p:txEl>
                                          </p:spTgt>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Bottom)">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slide(fromBottom)">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Daily Language Practice:</a:t>
            </a:r>
            <a:br>
              <a:rPr lang="en-US" dirty="0" smtClean="0"/>
            </a:br>
            <a:r>
              <a:rPr lang="en-US" sz="2000" dirty="0" smtClean="0"/>
              <a:t>We will proofread and correct sentences with spelling and grammar errors.</a:t>
            </a:r>
            <a:endParaRPr lang="en-US" dirty="0"/>
          </a:p>
        </p:txBody>
      </p:sp>
      <p:sp>
        <p:nvSpPr>
          <p:cNvPr id="3" name="Content Placeholder 2"/>
          <p:cNvSpPr>
            <a:spLocks noGrp="1"/>
          </p:cNvSpPr>
          <p:nvPr>
            <p:ph sz="quarter" idx="1"/>
          </p:nvPr>
        </p:nvSpPr>
        <p:spPr/>
        <p:txBody>
          <a:bodyPr/>
          <a:lstStyle/>
          <a:p>
            <a:pPr>
              <a:buNone/>
            </a:pPr>
            <a:r>
              <a:rPr lang="en-US" dirty="0" smtClean="0"/>
              <a:t>In </a:t>
            </a:r>
            <a:r>
              <a:rPr lang="en-US" dirty="0" err="1" smtClean="0"/>
              <a:t>florida</a:t>
            </a:r>
            <a:r>
              <a:rPr lang="en-US" dirty="0" smtClean="0"/>
              <a:t> I saw an exhibit about how a </a:t>
            </a:r>
            <a:r>
              <a:rPr lang="en-US" dirty="0" err="1" smtClean="0"/>
              <a:t>perl</a:t>
            </a:r>
            <a:r>
              <a:rPr lang="en-US" dirty="0" smtClean="0"/>
              <a:t> is made.</a:t>
            </a:r>
          </a:p>
          <a:p>
            <a:pPr>
              <a:buNone/>
            </a:pPr>
            <a:endParaRPr lang="en-US" dirty="0" smtClean="0"/>
          </a:p>
          <a:p>
            <a:pPr>
              <a:buNone/>
            </a:pPr>
            <a:endParaRPr lang="en-US" dirty="0" smtClean="0"/>
          </a:p>
          <a:p>
            <a:pPr>
              <a:buNone/>
            </a:pPr>
            <a:r>
              <a:rPr lang="en-US" dirty="0" smtClean="0"/>
              <a:t>Jason think this baseball card is </a:t>
            </a:r>
            <a:r>
              <a:rPr lang="en-US" dirty="0" err="1" smtClean="0"/>
              <a:t>werth</a:t>
            </a:r>
            <a:r>
              <a:rPr lang="en-US" dirty="0" smtClean="0"/>
              <a:t> two dollars.</a:t>
            </a:r>
            <a:endParaRPr lang="en-US" dirty="0"/>
          </a:p>
        </p:txBody>
      </p:sp>
      <p:sp>
        <p:nvSpPr>
          <p:cNvPr id="4" name="TextBox 3"/>
          <p:cNvSpPr txBox="1"/>
          <p:nvPr/>
        </p:nvSpPr>
        <p:spPr>
          <a:xfrm>
            <a:off x="6272492" y="6274478"/>
            <a:ext cx="2563660" cy="369332"/>
          </a:xfrm>
          <a:prstGeom prst="rect">
            <a:avLst/>
          </a:prstGeom>
          <a:noFill/>
        </p:spPr>
        <p:txBody>
          <a:bodyPr wrap="none" rtlCol="0">
            <a:spAutoFit/>
          </a:bodyPr>
          <a:lstStyle/>
          <a:p>
            <a:r>
              <a:rPr lang="en-US" dirty="0" smtClean="0">
                <a:hlinkClick r:id="rId2" action="ppaction://hlinksldjump"/>
              </a:rPr>
              <a:t>Back to Day 4 Schedule</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5 Schedule</a:t>
            </a:r>
            <a:endParaRPr lang="en-US" dirty="0"/>
          </a:p>
        </p:txBody>
      </p:sp>
      <p:sp>
        <p:nvSpPr>
          <p:cNvPr id="3" name="Content Placeholder 2"/>
          <p:cNvSpPr>
            <a:spLocks noGrp="1"/>
          </p:cNvSpPr>
          <p:nvPr>
            <p:ph sz="half" idx="1"/>
          </p:nvPr>
        </p:nvSpPr>
        <p:spPr/>
        <p:txBody>
          <a:bodyPr/>
          <a:lstStyle/>
          <a:p>
            <a:r>
              <a:rPr lang="en-US" u="sng" dirty="0" smtClean="0"/>
              <a:t>Reading</a:t>
            </a:r>
          </a:p>
          <a:p>
            <a:pPr lvl="1"/>
            <a:r>
              <a:rPr lang="en-US" dirty="0" smtClean="0"/>
              <a:t>Comprehension Test</a:t>
            </a:r>
          </a:p>
          <a:p>
            <a:pPr lvl="1"/>
            <a:r>
              <a:rPr lang="en-US" dirty="0" smtClean="0"/>
              <a:t>Vocabulary Test</a:t>
            </a:r>
          </a:p>
          <a:p>
            <a:r>
              <a:rPr lang="en-US" u="sng" dirty="0" smtClean="0"/>
              <a:t>Word Work</a:t>
            </a:r>
          </a:p>
          <a:p>
            <a:pPr lvl="1"/>
            <a:r>
              <a:rPr lang="en-US" dirty="0" smtClean="0"/>
              <a:t>Spelling Test</a:t>
            </a:r>
            <a:endParaRPr lang="en-US" dirty="0"/>
          </a:p>
        </p:txBody>
      </p:sp>
      <p:sp>
        <p:nvSpPr>
          <p:cNvPr id="4" name="Content Placeholder 3"/>
          <p:cNvSpPr>
            <a:spLocks noGrp="1"/>
          </p:cNvSpPr>
          <p:nvPr>
            <p:ph sz="half" idx="2"/>
          </p:nvPr>
        </p:nvSpPr>
        <p:spPr/>
        <p:txBody>
          <a:bodyPr/>
          <a:lstStyle/>
          <a:p>
            <a:r>
              <a:rPr lang="en-US" u="sng" dirty="0" smtClean="0"/>
              <a:t>Writing and Language</a:t>
            </a:r>
          </a:p>
          <a:p>
            <a:pPr lvl="1"/>
            <a:r>
              <a:rPr lang="en-US" dirty="0" smtClean="0"/>
              <a:t>Practice book pg. 125</a:t>
            </a:r>
            <a:endParaRPr lang="en-US" dirty="0"/>
          </a:p>
        </p:txBody>
      </p:sp>
      <p:sp>
        <p:nvSpPr>
          <p:cNvPr id="5" name="TextBox 4"/>
          <p:cNvSpPr txBox="1"/>
          <p:nvPr/>
        </p:nvSpPr>
        <p:spPr>
          <a:xfrm>
            <a:off x="5637800" y="6397186"/>
            <a:ext cx="2356046" cy="369332"/>
          </a:xfrm>
          <a:prstGeom prst="rect">
            <a:avLst/>
          </a:prstGeom>
          <a:noFill/>
        </p:spPr>
        <p:txBody>
          <a:bodyPr wrap="none" rtlCol="0">
            <a:spAutoFit/>
          </a:bodyPr>
          <a:lstStyle/>
          <a:p>
            <a:r>
              <a:rPr lang="en-US" dirty="0" smtClean="0">
                <a:hlinkClick r:id="" action="ppaction://hlinkshowjump?jump=firstslide"/>
              </a:rPr>
              <a:t>Back to Mae Jemison</a:t>
            </a:r>
            <a:endParaRPr lang="en-US" dirty="0"/>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sz="quarter" idx="1"/>
          </p:nvPr>
        </p:nvSpPr>
        <p:spPr/>
        <p:txBody>
          <a:bodyPr>
            <a:normAutofit fontScale="85000" lnSpcReduction="10000"/>
          </a:bodyPr>
          <a:lstStyle/>
          <a:p>
            <a:r>
              <a:rPr lang="en-US" u="sng" dirty="0" smtClean="0"/>
              <a:t>Astronaut</a:t>
            </a:r>
            <a:r>
              <a:rPr lang="en-US" dirty="0" smtClean="0"/>
              <a:t>: a person trained to participate in the flight of a spacecraft</a:t>
            </a:r>
          </a:p>
          <a:p>
            <a:r>
              <a:rPr lang="en-US" u="sng" dirty="0" smtClean="0"/>
              <a:t>Launches</a:t>
            </a:r>
            <a:r>
              <a:rPr lang="en-US" dirty="0" smtClean="0"/>
              <a:t>: puts into action by force</a:t>
            </a:r>
          </a:p>
          <a:p>
            <a:r>
              <a:rPr lang="en-US" u="sng" dirty="0" smtClean="0"/>
              <a:t>Mission</a:t>
            </a:r>
            <a:r>
              <a:rPr lang="en-US" dirty="0" smtClean="0"/>
              <a:t>: an operation that is assigned to achieve certain goals.</a:t>
            </a:r>
          </a:p>
          <a:p>
            <a:r>
              <a:rPr lang="en-US" u="sng" dirty="0" smtClean="0"/>
              <a:t>Orbit</a:t>
            </a:r>
            <a:r>
              <a:rPr lang="en-US" dirty="0" smtClean="0"/>
              <a:t>: the path of a spacecraft around the earth</a:t>
            </a:r>
          </a:p>
          <a:p>
            <a:r>
              <a:rPr lang="en-US" u="sng" dirty="0" smtClean="0"/>
              <a:t>Reusable</a:t>
            </a:r>
            <a:r>
              <a:rPr lang="en-US" dirty="0" smtClean="0"/>
              <a:t>: able to be used again</a:t>
            </a:r>
          </a:p>
          <a:p>
            <a:r>
              <a:rPr lang="en-US" u="sng" dirty="0" smtClean="0"/>
              <a:t>Satellite</a:t>
            </a:r>
            <a:r>
              <a:rPr lang="en-US" dirty="0" smtClean="0"/>
              <a:t>: a device made to orbit the earth while performing a task</a:t>
            </a:r>
          </a:p>
          <a:p>
            <a:r>
              <a:rPr lang="en-US" u="sng" dirty="0" smtClean="0"/>
              <a:t>Space shuttle</a:t>
            </a:r>
            <a:r>
              <a:rPr lang="en-US" dirty="0" smtClean="0"/>
              <a:t>: a spacecraft launched like a rocket that can return to earth and land like a plane</a:t>
            </a:r>
          </a:p>
          <a:p>
            <a:r>
              <a:rPr lang="en-US" u="sng" dirty="0" smtClean="0"/>
              <a:t>Specialist</a:t>
            </a:r>
            <a:r>
              <a:rPr lang="en-US" dirty="0" smtClean="0"/>
              <a:t>: one who becomes an expert in a particular field</a:t>
            </a:r>
          </a:p>
          <a:p>
            <a:r>
              <a:rPr lang="en-US" u="sng" dirty="0" smtClean="0"/>
              <a:t>Weightlessness</a:t>
            </a:r>
            <a:r>
              <a:rPr lang="en-US" dirty="0" smtClean="0"/>
              <a:t>: the condition of being without weight.</a:t>
            </a:r>
            <a:endParaRPr lang="en-US" u="sng" dirty="0"/>
          </a:p>
        </p:txBody>
      </p:sp>
      <p:pic>
        <p:nvPicPr>
          <p:cNvPr id="4" name="Picture 3" descr="astronaut.jpg"/>
          <p:cNvPicPr>
            <a:picLocks noChangeAspect="1"/>
          </p:cNvPicPr>
          <p:nvPr/>
        </p:nvPicPr>
        <p:blipFill>
          <a:blip r:embed="rId2"/>
          <a:stretch>
            <a:fillRect/>
          </a:stretch>
        </p:blipFill>
        <p:spPr>
          <a:xfrm>
            <a:off x="5765800" y="2246313"/>
            <a:ext cx="2654300" cy="2425700"/>
          </a:xfrm>
          <a:prstGeom prst="rect">
            <a:avLst/>
          </a:prstGeom>
        </p:spPr>
      </p:pic>
      <p:pic>
        <p:nvPicPr>
          <p:cNvPr id="5" name="Picture 4" descr="launch.jpg"/>
          <p:cNvPicPr>
            <a:picLocks noChangeAspect="1"/>
          </p:cNvPicPr>
          <p:nvPr/>
        </p:nvPicPr>
        <p:blipFill>
          <a:blip r:embed="rId3"/>
          <a:stretch>
            <a:fillRect/>
          </a:stretch>
        </p:blipFill>
        <p:spPr>
          <a:xfrm>
            <a:off x="6309426" y="2272000"/>
            <a:ext cx="1601120" cy="2400013"/>
          </a:xfrm>
          <a:prstGeom prst="rect">
            <a:avLst/>
          </a:prstGeom>
        </p:spPr>
      </p:pic>
      <p:pic>
        <p:nvPicPr>
          <p:cNvPr id="6" name="Picture 5" descr="satellite.jpg"/>
          <p:cNvPicPr>
            <a:picLocks noChangeAspect="1"/>
          </p:cNvPicPr>
          <p:nvPr/>
        </p:nvPicPr>
        <p:blipFill>
          <a:blip r:embed="rId4"/>
          <a:stretch>
            <a:fillRect/>
          </a:stretch>
        </p:blipFill>
        <p:spPr>
          <a:xfrm>
            <a:off x="5765800" y="4298661"/>
            <a:ext cx="3004457" cy="2023073"/>
          </a:xfrm>
          <a:prstGeom prst="rect">
            <a:avLst/>
          </a:prstGeom>
        </p:spPr>
      </p:pic>
      <p:pic>
        <p:nvPicPr>
          <p:cNvPr id="7" name="Picture 6" descr="orbit.jpg"/>
          <p:cNvPicPr>
            <a:picLocks noChangeAspect="1"/>
          </p:cNvPicPr>
          <p:nvPr/>
        </p:nvPicPr>
        <p:blipFill>
          <a:blip r:embed="rId5"/>
          <a:stretch>
            <a:fillRect/>
          </a:stretch>
        </p:blipFill>
        <p:spPr>
          <a:xfrm>
            <a:off x="5524604" y="3465556"/>
            <a:ext cx="2895496" cy="2412913"/>
          </a:xfrm>
          <a:prstGeom prst="rect">
            <a:avLst/>
          </a:prstGeom>
        </p:spPr>
      </p:pic>
      <p:pic>
        <p:nvPicPr>
          <p:cNvPr id="8" name="Picture 7" descr="space shuttle.jpg"/>
          <p:cNvPicPr>
            <a:picLocks noChangeAspect="1"/>
          </p:cNvPicPr>
          <p:nvPr/>
        </p:nvPicPr>
        <p:blipFill>
          <a:blip r:embed="rId6"/>
          <a:stretch>
            <a:fillRect/>
          </a:stretch>
        </p:blipFill>
        <p:spPr>
          <a:xfrm>
            <a:off x="5765800" y="4835933"/>
            <a:ext cx="2365144" cy="1892115"/>
          </a:xfrm>
          <a:prstGeom prst="rect">
            <a:avLst/>
          </a:prstGeom>
        </p:spPr>
      </p:pic>
      <p:pic>
        <p:nvPicPr>
          <p:cNvPr id="9" name="Picture 8" descr="weightlessness.jpg"/>
          <p:cNvPicPr>
            <a:picLocks noChangeAspect="1"/>
          </p:cNvPicPr>
          <p:nvPr/>
        </p:nvPicPr>
        <p:blipFill>
          <a:blip r:embed="rId7"/>
          <a:stretch>
            <a:fillRect/>
          </a:stretch>
        </p:blipFill>
        <p:spPr>
          <a:xfrm>
            <a:off x="4228164" y="5878469"/>
            <a:ext cx="2081262" cy="84957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2" presetClass="entr" presetSubtype="4" accel="50000" decel="5000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2" presetClass="entr" presetSubtype="4" accel="50000" decel="50000" fill="hold" grpId="0"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accel="50000" decel="5000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dissolv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nodeType="clickEffect">
                                  <p:stCondLst>
                                    <p:cond delay="0"/>
                                  </p:stCondLst>
                                  <p:childTnLst>
                                    <p:set>
                                      <p:cBhvr>
                                        <p:cTn id="49" dur="1" fill="hold">
                                          <p:stCondLst>
                                            <p:cond delay="0"/>
                                          </p:stCondLst>
                                        </p:cTn>
                                        <p:tgtEl>
                                          <p:spTgt spid="7"/>
                                        </p:tgtEl>
                                        <p:attrNameLst>
                                          <p:attrName>style.visibility</p:attrName>
                                        </p:attrNameLst>
                                      </p:cBhvr>
                                      <p:to>
                                        <p:strVal val="hidden"/>
                                      </p:to>
                                    </p:set>
                                  </p:childTnLst>
                                </p:cTn>
                              </p:par>
                              <p:par>
                                <p:cTn id="50" presetID="2" presetClass="entr" presetSubtype="4" accel="50000" decel="50000" fill="hold" grpId="0" nodeType="with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 calcmode="lin" valueType="num">
                                      <p:cBhvr additive="base">
                                        <p:cTn id="5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accel="50000" decel="50000" fill="hold" grpId="0" nodeType="clickEffect">
                                  <p:stCondLst>
                                    <p:cond delay="0"/>
                                  </p:stCondLst>
                                  <p:childTnLst>
                                    <p:set>
                                      <p:cBhvr>
                                        <p:cTn id="57" dur="1" fill="hold">
                                          <p:stCondLst>
                                            <p:cond delay="0"/>
                                          </p:stCondLst>
                                        </p:cTn>
                                        <p:tgtEl>
                                          <p:spTgt spid="3">
                                            <p:txEl>
                                              <p:pRg st="5" end="5"/>
                                            </p:txEl>
                                          </p:spTgt>
                                        </p:tgtEl>
                                        <p:attrNameLst>
                                          <p:attrName>style.visibility</p:attrName>
                                        </p:attrNameLst>
                                      </p:cBhvr>
                                      <p:to>
                                        <p:strVal val="visible"/>
                                      </p:to>
                                    </p:set>
                                    <p:anim calcmode="lin" valueType="num">
                                      <p:cBhvr additive="base">
                                        <p:cTn id="5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nodeType="click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dissolve">
                                      <p:cBhvr>
                                        <p:cTn id="64" dur="500"/>
                                        <p:tgtEl>
                                          <p:spTgt spid="6"/>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nodeType="clickEffect">
                                  <p:stCondLst>
                                    <p:cond delay="0"/>
                                  </p:stCondLst>
                                  <p:childTnLst>
                                    <p:set>
                                      <p:cBhvr>
                                        <p:cTn id="68" dur="1" fill="hold">
                                          <p:stCondLst>
                                            <p:cond delay="0"/>
                                          </p:stCondLst>
                                        </p:cTn>
                                        <p:tgtEl>
                                          <p:spTgt spid="6"/>
                                        </p:tgtEl>
                                        <p:attrNameLst>
                                          <p:attrName>style.visibility</p:attrName>
                                        </p:attrNameLst>
                                      </p:cBhvr>
                                      <p:to>
                                        <p:strVal val="hidden"/>
                                      </p:to>
                                    </p:set>
                                  </p:childTnLst>
                                </p:cTn>
                              </p:par>
                              <p:par>
                                <p:cTn id="69" presetID="2" presetClass="entr" presetSubtype="4" accel="50000" decel="50000" fill="hold" grpId="0" nodeType="withEffect">
                                  <p:stCondLst>
                                    <p:cond delay="0"/>
                                  </p:stCondLst>
                                  <p:childTnLst>
                                    <p:set>
                                      <p:cBhvr>
                                        <p:cTn id="70" dur="1" fill="hold">
                                          <p:stCondLst>
                                            <p:cond delay="0"/>
                                          </p:stCondLst>
                                        </p:cTn>
                                        <p:tgtEl>
                                          <p:spTgt spid="3">
                                            <p:txEl>
                                              <p:pRg st="6" end="6"/>
                                            </p:txEl>
                                          </p:spTgt>
                                        </p:tgtEl>
                                        <p:attrNameLst>
                                          <p:attrName>style.visibility</p:attrName>
                                        </p:attrNameLst>
                                      </p:cBhvr>
                                      <p:to>
                                        <p:strVal val="visible"/>
                                      </p:to>
                                    </p:set>
                                    <p:anim calcmode="lin" valueType="num">
                                      <p:cBhvr additive="base">
                                        <p:cTn id="7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dissolve">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8"/>
                                        </p:tgtEl>
                                        <p:attrNameLst>
                                          <p:attrName>style.visibility</p:attrName>
                                        </p:attrNameLst>
                                      </p:cBhvr>
                                      <p:to>
                                        <p:strVal val="hidden"/>
                                      </p:to>
                                    </p:set>
                                  </p:childTnLst>
                                </p:cTn>
                              </p:par>
                              <p:par>
                                <p:cTn id="82" presetID="2" presetClass="entr" presetSubtype="4" accel="50000" decel="50000" fill="hold" grpId="0" nodeType="withEffect">
                                  <p:stCondLst>
                                    <p:cond delay="0"/>
                                  </p:stCondLst>
                                  <p:childTnLst>
                                    <p:set>
                                      <p:cBhvr>
                                        <p:cTn id="83" dur="1" fill="hold">
                                          <p:stCondLst>
                                            <p:cond delay="0"/>
                                          </p:stCondLst>
                                        </p:cTn>
                                        <p:tgtEl>
                                          <p:spTgt spid="3">
                                            <p:txEl>
                                              <p:pRg st="7" end="7"/>
                                            </p:txEl>
                                          </p:spTgt>
                                        </p:tgtEl>
                                        <p:attrNameLst>
                                          <p:attrName>style.visibility</p:attrName>
                                        </p:attrNameLst>
                                      </p:cBhvr>
                                      <p:to>
                                        <p:strVal val="visible"/>
                                      </p:to>
                                    </p:set>
                                    <p:anim calcmode="lin" valueType="num">
                                      <p:cBhvr additive="base">
                                        <p:cTn id="8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accel="50000" decel="50000" fill="hold" grpId="0" nodeType="clickEffect">
                                  <p:stCondLst>
                                    <p:cond delay="0"/>
                                  </p:stCondLst>
                                  <p:childTnLst>
                                    <p:set>
                                      <p:cBhvr>
                                        <p:cTn id="89" dur="1" fill="hold">
                                          <p:stCondLst>
                                            <p:cond delay="0"/>
                                          </p:stCondLst>
                                        </p:cTn>
                                        <p:tgtEl>
                                          <p:spTgt spid="3">
                                            <p:txEl>
                                              <p:pRg st="8" end="8"/>
                                            </p:txEl>
                                          </p:spTgt>
                                        </p:tgtEl>
                                        <p:attrNameLst>
                                          <p:attrName>style.visibility</p:attrName>
                                        </p:attrNameLst>
                                      </p:cBhvr>
                                      <p:to>
                                        <p:strVal val="visible"/>
                                      </p:to>
                                    </p:set>
                                    <p:anim calcmode="lin" valueType="num">
                                      <p:cBhvr additive="base">
                                        <p:cTn id="9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dissolve">
                                      <p:cBhvr>
                                        <p:cTn id="96" dur="500"/>
                                        <p:tgtEl>
                                          <p:spTgt spid="9"/>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smtClean="0"/>
              <a:t>We will fill in vocabulary words where they best fit the context</a:t>
            </a:r>
            <a:endParaRPr lang="en-US" sz="1600" dirty="0"/>
          </a:p>
        </p:txBody>
      </p:sp>
      <p:sp>
        <p:nvSpPr>
          <p:cNvPr id="3" name="Text Placeholder 2"/>
          <p:cNvSpPr>
            <a:spLocks noGrp="1"/>
          </p:cNvSpPr>
          <p:nvPr>
            <p:ph type="body" idx="2"/>
          </p:nvPr>
        </p:nvSpPr>
        <p:spPr/>
        <p:txBody>
          <a:bodyPr/>
          <a:lstStyle/>
          <a:p>
            <a:r>
              <a:rPr lang="en-US" dirty="0" smtClean="0"/>
              <a:t>Astronaut</a:t>
            </a:r>
          </a:p>
          <a:p>
            <a:r>
              <a:rPr lang="en-US" dirty="0" smtClean="0"/>
              <a:t>Launches</a:t>
            </a:r>
          </a:p>
          <a:p>
            <a:r>
              <a:rPr lang="en-US" dirty="0" smtClean="0"/>
              <a:t>Mission</a:t>
            </a:r>
          </a:p>
          <a:p>
            <a:r>
              <a:rPr lang="en-US" dirty="0" smtClean="0"/>
              <a:t>Orbit</a:t>
            </a:r>
          </a:p>
          <a:p>
            <a:r>
              <a:rPr lang="en-US" dirty="0" smtClean="0"/>
              <a:t>Reusable</a:t>
            </a:r>
          </a:p>
          <a:p>
            <a:r>
              <a:rPr lang="en-US" dirty="0" smtClean="0"/>
              <a:t>Satellite</a:t>
            </a:r>
          </a:p>
          <a:p>
            <a:r>
              <a:rPr lang="en-US" dirty="0" smtClean="0"/>
              <a:t>Space shuttle</a:t>
            </a:r>
          </a:p>
          <a:p>
            <a:r>
              <a:rPr lang="en-US" dirty="0" smtClean="0"/>
              <a:t>Specialist</a:t>
            </a:r>
          </a:p>
          <a:p>
            <a:r>
              <a:rPr lang="en-US" dirty="0" smtClean="0"/>
              <a:t>Weightlessness</a:t>
            </a:r>
          </a:p>
          <a:p>
            <a:endParaRPr lang="en-US" dirty="0"/>
          </a:p>
        </p:txBody>
      </p:sp>
      <p:sp>
        <p:nvSpPr>
          <p:cNvPr id="4" name="Content Placeholder 3"/>
          <p:cNvSpPr>
            <a:spLocks noGrp="1"/>
          </p:cNvSpPr>
          <p:nvPr>
            <p:ph sz="quarter" idx="1"/>
          </p:nvPr>
        </p:nvSpPr>
        <p:spPr/>
        <p:txBody>
          <a:bodyPr>
            <a:normAutofit fontScale="85000" lnSpcReduction="20000"/>
          </a:bodyPr>
          <a:lstStyle/>
          <a:p>
            <a:pPr>
              <a:buNone/>
            </a:pPr>
            <a:r>
              <a:rPr lang="en-US" dirty="0" smtClean="0"/>
              <a:t>Is your dream to become an                    and fly to distant worlds in outer space?</a:t>
            </a:r>
          </a:p>
          <a:p>
            <a:pPr>
              <a:buNone/>
            </a:pPr>
            <a:r>
              <a:rPr lang="en-US" dirty="0" smtClean="0"/>
              <a:t>Do you wonder what it would be like to feel the                           ?</a:t>
            </a:r>
          </a:p>
          <a:p>
            <a:pPr>
              <a:buNone/>
            </a:pPr>
            <a:r>
              <a:rPr lang="en-US" dirty="0" smtClean="0"/>
              <a:t>Do you imagine yourself in                        , circling the earth in a                               ?</a:t>
            </a:r>
          </a:p>
          <a:p>
            <a:pPr>
              <a:buNone/>
            </a:pPr>
            <a:r>
              <a:rPr lang="en-US" dirty="0" smtClean="0"/>
              <a:t>Do you get up at 4 a.m. to watch the        		      take off on a                  and learn more about space?</a:t>
            </a:r>
          </a:p>
          <a:p>
            <a:pPr>
              <a:buNone/>
            </a:pPr>
            <a:r>
              <a:rPr lang="en-US" dirty="0" smtClean="0"/>
              <a:t>Are you hoping to become a                        in space science?</a:t>
            </a:r>
          </a:p>
          <a:p>
            <a:pPr>
              <a:buNone/>
            </a:pPr>
            <a:r>
              <a:rPr lang="en-US" dirty="0" smtClean="0"/>
              <a:t>Do you choose foods that come in       containers because you know that trash is a big problem in space?</a:t>
            </a:r>
          </a:p>
          <a:p>
            <a:pPr>
              <a:buNone/>
            </a:pPr>
            <a:r>
              <a:rPr lang="en-US" dirty="0" smtClean="0"/>
              <a:t>Are you jealous when NASA                         a new space probe, and you are not one of the scientists controlling it?</a:t>
            </a:r>
          </a:p>
          <a:p>
            <a:pPr>
              <a:buNone/>
            </a:pPr>
            <a:endParaRPr lang="en-US" dirty="0"/>
          </a:p>
        </p:txBody>
      </p:sp>
      <p:cxnSp>
        <p:nvCxnSpPr>
          <p:cNvPr id="6" name="Straight Connector 5"/>
          <p:cNvCxnSpPr/>
          <p:nvPr/>
        </p:nvCxnSpPr>
        <p:spPr>
          <a:xfrm flipV="1">
            <a:off x="6814923" y="914400"/>
            <a:ext cx="1948077" cy="317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76165" y="1905000"/>
            <a:ext cx="1781173"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629061" y="2230497"/>
            <a:ext cx="1765685" cy="154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257338" y="2524797"/>
            <a:ext cx="21374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124200" y="3159869"/>
            <a:ext cx="237420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047250" y="3159869"/>
            <a:ext cx="171575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814923" y="3810430"/>
            <a:ext cx="194807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527392" y="4445502"/>
            <a:ext cx="12356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814923" y="5328407"/>
            <a:ext cx="1948077" cy="1588"/>
          </a:xfrm>
          <a:prstGeom prst="line">
            <a:avLst/>
          </a:prstGeom>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5173146" y="6397186"/>
            <a:ext cx="3221600" cy="369332"/>
          </a:xfrm>
          <a:prstGeom prst="rect">
            <a:avLst/>
          </a:prstGeom>
          <a:noFill/>
        </p:spPr>
        <p:txBody>
          <a:bodyPr wrap="square" rtlCol="0">
            <a:spAutoFit/>
          </a:bodyPr>
          <a:lstStyle/>
          <a:p>
            <a:r>
              <a:rPr lang="en-US" dirty="0" smtClean="0">
                <a:hlinkClick r:id="rId2" action="ppaction://hlinksldjump"/>
              </a:rPr>
              <a:t>Back to Day 1 Schedule</a:t>
            </a:r>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Activate Prior Knowledge</a:t>
            </a:r>
            <a:endParaRPr lang="en-US" dirty="0"/>
          </a:p>
        </p:txBody>
      </p:sp>
      <p:sp>
        <p:nvSpPr>
          <p:cNvPr id="3" name="Text Placeholder 2"/>
          <p:cNvSpPr>
            <a:spLocks noGrp="1"/>
          </p:cNvSpPr>
          <p:nvPr>
            <p:ph type="body" sz="half" idx="3"/>
          </p:nvPr>
        </p:nvSpPr>
        <p:spPr/>
        <p:txBody>
          <a:bodyPr/>
          <a:lstStyle/>
          <a:p>
            <a:r>
              <a:rPr lang="en-US" dirty="0" smtClean="0"/>
              <a:t>Concept</a:t>
            </a:r>
            <a:endParaRPr lang="en-US" dirty="0"/>
          </a:p>
        </p:txBody>
      </p:sp>
      <p:sp>
        <p:nvSpPr>
          <p:cNvPr id="4" name="Content Placeholder 3"/>
          <p:cNvSpPr>
            <a:spLocks noGrp="1"/>
          </p:cNvSpPr>
          <p:nvPr>
            <p:ph sz="quarter" idx="2"/>
          </p:nvPr>
        </p:nvSpPr>
        <p:spPr/>
        <p:txBody>
          <a:bodyPr/>
          <a:lstStyle/>
          <a:p>
            <a:r>
              <a:rPr lang="en-US" dirty="0" smtClean="0"/>
              <a:t>What was the selection “Volcanoes” about?</a:t>
            </a:r>
          </a:p>
          <a:p>
            <a:r>
              <a:rPr lang="en-US" dirty="0" smtClean="0"/>
              <a:t>The </a:t>
            </a:r>
            <a:r>
              <a:rPr lang="en-US" b="1" dirty="0" smtClean="0"/>
              <a:t>topic</a:t>
            </a:r>
            <a:r>
              <a:rPr lang="en-US" dirty="0" smtClean="0"/>
              <a:t> of the selection was volcanoes.</a:t>
            </a:r>
          </a:p>
          <a:p>
            <a:r>
              <a:rPr lang="en-US" dirty="0" smtClean="0"/>
              <a:t>Each paragraph had a </a:t>
            </a:r>
            <a:r>
              <a:rPr lang="en-US" b="1" dirty="0" smtClean="0"/>
              <a:t>main idea </a:t>
            </a:r>
            <a:r>
              <a:rPr lang="en-US" dirty="0" smtClean="0"/>
              <a:t>that was focused on.</a:t>
            </a:r>
            <a:endParaRPr lang="en-US" dirty="0"/>
          </a:p>
        </p:txBody>
      </p:sp>
      <p:sp>
        <p:nvSpPr>
          <p:cNvPr id="5" name="Content Placeholder 4"/>
          <p:cNvSpPr>
            <a:spLocks noGrp="1"/>
          </p:cNvSpPr>
          <p:nvPr>
            <p:ph sz="quarter" idx="4"/>
          </p:nvPr>
        </p:nvSpPr>
        <p:spPr/>
        <p:txBody>
          <a:bodyPr>
            <a:normAutofit fontScale="92500" lnSpcReduction="10000"/>
          </a:bodyPr>
          <a:lstStyle/>
          <a:p>
            <a:r>
              <a:rPr lang="en-US" u="sng" dirty="0" smtClean="0"/>
              <a:t>Topic</a:t>
            </a:r>
            <a:r>
              <a:rPr lang="en-US" dirty="0" smtClean="0"/>
              <a:t>: the subject most or all of the paragraphs tell about.</a:t>
            </a:r>
            <a:endParaRPr lang="en-US" u="sng" dirty="0" smtClean="0"/>
          </a:p>
          <a:p>
            <a:r>
              <a:rPr lang="en-US" u="sng" dirty="0" smtClean="0"/>
              <a:t>Main idea</a:t>
            </a:r>
            <a:r>
              <a:rPr lang="en-US" dirty="0" smtClean="0"/>
              <a:t>: the main point a paragraph or a section makes about the topic.</a:t>
            </a:r>
            <a:endParaRPr lang="en-US" u="sng" dirty="0" smtClean="0"/>
          </a:p>
          <a:p>
            <a:r>
              <a:rPr lang="en-US" u="sng" dirty="0" smtClean="0"/>
              <a:t>Details</a:t>
            </a:r>
            <a:r>
              <a:rPr lang="en-US" dirty="0" smtClean="0"/>
              <a:t>: supporting information about the main idea</a:t>
            </a:r>
            <a:endParaRPr lang="en-US" u="sng" dirty="0"/>
          </a:p>
        </p:txBody>
      </p:sp>
      <p:sp>
        <p:nvSpPr>
          <p:cNvPr id="6" name="Title 5"/>
          <p:cNvSpPr>
            <a:spLocks noGrp="1"/>
          </p:cNvSpPr>
          <p:nvPr>
            <p:ph type="title"/>
          </p:nvPr>
        </p:nvSpPr>
        <p:spPr/>
        <p:txBody>
          <a:bodyPr>
            <a:normAutofit fontScale="90000"/>
          </a:bodyPr>
          <a:lstStyle/>
          <a:p>
            <a:r>
              <a:rPr lang="en-US" dirty="0" smtClean="0"/>
              <a:t>Main Idea:</a:t>
            </a:r>
            <a:br>
              <a:rPr lang="en-US" dirty="0" smtClean="0"/>
            </a:br>
            <a:r>
              <a:rPr lang="en-US" dirty="0" smtClean="0"/>
              <a:t>We will identify main ideas in paragraphs.</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We will identify main ideas. </a:t>
            </a:r>
            <a:endParaRPr lang="en-US" dirty="0"/>
          </a:p>
        </p:txBody>
      </p:sp>
      <p:sp>
        <p:nvSpPr>
          <p:cNvPr id="3" name="Text Placeholder 2"/>
          <p:cNvSpPr>
            <a:spLocks noGrp="1"/>
          </p:cNvSpPr>
          <p:nvPr>
            <p:ph type="body" idx="2"/>
          </p:nvPr>
        </p:nvSpPr>
        <p:spPr/>
        <p:txBody>
          <a:bodyPr/>
          <a:lstStyle/>
          <a:p>
            <a:pPr marL="342900" indent="-342900">
              <a:buAutoNum type="arabicPeriod"/>
            </a:pPr>
            <a:r>
              <a:rPr lang="en-US" dirty="0" smtClean="0"/>
              <a:t>Read the paragraph.</a:t>
            </a:r>
          </a:p>
          <a:p>
            <a:pPr marL="342900" indent="-342900">
              <a:buAutoNum type="arabicPeriod"/>
            </a:pPr>
            <a:r>
              <a:rPr lang="en-US" dirty="0" smtClean="0"/>
              <a:t>Is the main idea stated?</a:t>
            </a:r>
          </a:p>
          <a:p>
            <a:pPr marL="342900" indent="-342900">
              <a:buAutoNum type="arabicPeriod"/>
            </a:pPr>
            <a:r>
              <a:rPr lang="en-US" dirty="0" smtClean="0"/>
              <a:t>If it is not, look at the details to determine what the paragraph was about.</a:t>
            </a:r>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Look at the second paragraph on page 213.</a:t>
            </a:r>
          </a:p>
          <a:p>
            <a:pPr>
              <a:buNone/>
            </a:pPr>
            <a:r>
              <a:rPr lang="en-US" dirty="0" smtClean="0"/>
              <a:t>Mae loved to work on school science projects.  She spent many hours at the public library, reading books about science and space.  On summer nights, she liked to lie outside, look up at the stars, and dream of traveling in space.  Mae was fascinated by the real-life space flights and moon landings that she watched on television.  Mae Jemison knew that she wanted to be an astronaut.  Although all the astronauts at that time were white and male, Mae wasn’t discouraged.</a:t>
            </a:r>
          </a:p>
          <a:p>
            <a:pPr>
              <a:buNone/>
            </a:pPr>
            <a:r>
              <a:rPr lang="en-US" dirty="0" smtClean="0">
                <a:solidFill>
                  <a:srgbClr val="3366FF"/>
                </a:solidFill>
              </a:rPr>
              <a:t>The main idea is not directly stated.  By thinking about the details: she loved working on science projects, read books about science and space, liked stargazing, and dreamed of becoming an astronaut, I can infer a main idea:</a:t>
            </a:r>
          </a:p>
          <a:p>
            <a:pPr>
              <a:buNone/>
            </a:pPr>
            <a:r>
              <a:rPr lang="en-US" dirty="0" smtClean="0">
                <a:solidFill>
                  <a:srgbClr val="FF0000"/>
                </a:solidFill>
              </a:rPr>
              <a:t>As a child, Mae Jemison was fascinated with science.</a:t>
            </a:r>
            <a:endParaRPr lang="en-US" dirty="0">
              <a:solidFill>
                <a:srgbClr val="FF000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We will identify main ideas. </a:t>
            </a:r>
            <a:endParaRPr lang="en-US" dirty="0"/>
          </a:p>
        </p:txBody>
      </p:sp>
      <p:sp>
        <p:nvSpPr>
          <p:cNvPr id="3" name="Text Placeholder 2"/>
          <p:cNvSpPr>
            <a:spLocks noGrp="1"/>
          </p:cNvSpPr>
          <p:nvPr>
            <p:ph type="body" idx="2"/>
          </p:nvPr>
        </p:nvSpPr>
        <p:spPr/>
        <p:txBody>
          <a:bodyPr/>
          <a:lstStyle/>
          <a:p>
            <a:pPr marL="342900" indent="-342900">
              <a:buAutoNum type="arabicPeriod"/>
            </a:pPr>
            <a:r>
              <a:rPr lang="en-US" dirty="0" smtClean="0"/>
              <a:t>Read the paragraph.</a:t>
            </a:r>
          </a:p>
          <a:p>
            <a:pPr marL="342900" indent="-342900">
              <a:buAutoNum type="arabicPeriod"/>
            </a:pPr>
            <a:r>
              <a:rPr lang="en-US" dirty="0" smtClean="0"/>
              <a:t>Is the main idea stated?</a:t>
            </a:r>
          </a:p>
          <a:p>
            <a:pPr marL="342900" indent="-342900">
              <a:buAutoNum type="arabicPeriod"/>
            </a:pPr>
            <a:r>
              <a:rPr lang="en-US" dirty="0" smtClean="0"/>
              <a:t>If it is not, look at the details to determine what the paragraph was about.</a:t>
            </a:r>
          </a:p>
          <a:p>
            <a:endParaRPr lang="en-US" dirty="0"/>
          </a:p>
        </p:txBody>
      </p:sp>
      <p:sp>
        <p:nvSpPr>
          <p:cNvPr id="4" name="Content Placeholder 3"/>
          <p:cNvSpPr>
            <a:spLocks noGrp="1"/>
          </p:cNvSpPr>
          <p:nvPr>
            <p:ph sz="quarter" idx="1"/>
          </p:nvPr>
        </p:nvSpPr>
        <p:spPr/>
        <p:txBody>
          <a:bodyPr/>
          <a:lstStyle/>
          <a:p>
            <a:r>
              <a:rPr lang="en-US" dirty="0" smtClean="0"/>
              <a:t>We do:</a:t>
            </a:r>
          </a:p>
          <a:p>
            <a:pPr lvl="1"/>
            <a:r>
              <a:rPr lang="en-US" dirty="0" smtClean="0"/>
              <a:t>Read pages 213-214</a:t>
            </a:r>
          </a:p>
          <a:p>
            <a:pPr lvl="1"/>
            <a:r>
              <a:rPr lang="en-US" dirty="0" smtClean="0"/>
              <a:t>What is the main idea of these pages?</a:t>
            </a:r>
          </a:p>
          <a:p>
            <a:pPr lvl="1"/>
            <a:r>
              <a:rPr lang="en-US" dirty="0" smtClean="0"/>
              <a:t>What details support this main idea?</a:t>
            </a:r>
          </a:p>
          <a:p>
            <a:r>
              <a:rPr lang="en-US" dirty="0" smtClean="0"/>
              <a:t>You do</a:t>
            </a:r>
          </a:p>
          <a:p>
            <a:pPr lvl="1"/>
            <a:r>
              <a:rPr lang="en-US" dirty="0" smtClean="0"/>
              <a:t>Read pages 215-216</a:t>
            </a:r>
          </a:p>
          <a:p>
            <a:pPr lvl="1"/>
            <a:r>
              <a:rPr lang="en-US" dirty="0" smtClean="0"/>
              <a:t>What is the main idea of these pages?</a:t>
            </a:r>
          </a:p>
          <a:p>
            <a:pPr lvl="1"/>
            <a:r>
              <a:rPr lang="en-US" dirty="0" smtClean="0"/>
              <a:t>What details support this main idea?</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additive="base">
                                        <p:cTn id="2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accel="50000" decel="5000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 calcmode="lin" valueType="num">
                                      <p:cBhvr additive="base">
                                        <p:cTn id="3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accel="50000" decel="50000" fill="hold" grpId="0"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Closure</a:t>
            </a:r>
            <a:endParaRPr lang="en-US" dirty="0"/>
          </a:p>
        </p:txBody>
      </p:sp>
      <p:sp>
        <p:nvSpPr>
          <p:cNvPr id="3" name="Text Placeholder 2"/>
          <p:cNvSpPr>
            <a:spLocks noGrp="1"/>
          </p:cNvSpPr>
          <p:nvPr>
            <p:ph type="body" sz="half" idx="3"/>
          </p:nvPr>
        </p:nvSpPr>
        <p:spPr/>
        <p:txBody>
          <a:bodyPr/>
          <a:lstStyle/>
          <a:p>
            <a:r>
              <a:rPr lang="en-US" dirty="0" smtClean="0"/>
              <a:t>Practice</a:t>
            </a:r>
            <a:endParaRPr lang="en-US" dirty="0"/>
          </a:p>
        </p:txBody>
      </p:sp>
      <p:sp>
        <p:nvSpPr>
          <p:cNvPr id="4" name="Content Placeholder 3"/>
          <p:cNvSpPr>
            <a:spLocks noGrp="1"/>
          </p:cNvSpPr>
          <p:nvPr>
            <p:ph sz="quarter" idx="2"/>
          </p:nvPr>
        </p:nvSpPr>
        <p:spPr/>
        <p:txBody>
          <a:bodyPr/>
          <a:lstStyle/>
          <a:p>
            <a:r>
              <a:rPr lang="en-US" dirty="0" smtClean="0"/>
              <a:t>What is a </a:t>
            </a:r>
            <a:r>
              <a:rPr lang="en-US" b="1" dirty="0" smtClean="0"/>
              <a:t>topic</a:t>
            </a:r>
            <a:r>
              <a:rPr lang="en-US" dirty="0" smtClean="0"/>
              <a:t>?</a:t>
            </a:r>
          </a:p>
          <a:p>
            <a:r>
              <a:rPr lang="en-US" dirty="0" smtClean="0"/>
              <a:t>What is a </a:t>
            </a:r>
            <a:r>
              <a:rPr lang="en-US" b="1" dirty="0" smtClean="0"/>
              <a:t>main idea</a:t>
            </a:r>
            <a:r>
              <a:rPr lang="en-US" dirty="0" smtClean="0"/>
              <a:t>?</a:t>
            </a:r>
          </a:p>
          <a:p>
            <a:r>
              <a:rPr lang="en-US" dirty="0" smtClean="0"/>
              <a:t>If the </a:t>
            </a:r>
            <a:r>
              <a:rPr lang="en-US" b="1" dirty="0" smtClean="0"/>
              <a:t>main idea </a:t>
            </a:r>
            <a:r>
              <a:rPr lang="en-US" dirty="0" smtClean="0"/>
              <a:t>is not stated, how do we identify the </a:t>
            </a:r>
            <a:r>
              <a:rPr lang="en-US" b="1" dirty="0" smtClean="0"/>
              <a:t>main idea</a:t>
            </a:r>
            <a:r>
              <a:rPr lang="en-US" dirty="0" smtClean="0"/>
              <a:t>?</a:t>
            </a:r>
          </a:p>
          <a:p>
            <a:endParaRPr lang="en-US" dirty="0"/>
          </a:p>
        </p:txBody>
      </p:sp>
      <p:sp>
        <p:nvSpPr>
          <p:cNvPr id="5" name="Content Placeholder 4"/>
          <p:cNvSpPr>
            <a:spLocks noGrp="1"/>
          </p:cNvSpPr>
          <p:nvPr>
            <p:ph sz="quarter" idx="4"/>
          </p:nvPr>
        </p:nvSpPr>
        <p:spPr/>
        <p:txBody>
          <a:bodyPr/>
          <a:lstStyle/>
          <a:p>
            <a:r>
              <a:rPr lang="en-US" u="sng" dirty="0" smtClean="0"/>
              <a:t>Guided practice</a:t>
            </a:r>
          </a:p>
          <a:p>
            <a:pPr lvl="1"/>
            <a:r>
              <a:rPr lang="en-US" dirty="0" smtClean="0"/>
              <a:t>As we read, we will continue filling in the chart on practice book pg. 114</a:t>
            </a:r>
          </a:p>
          <a:p>
            <a:r>
              <a:rPr lang="en-US" u="sng" dirty="0" smtClean="0"/>
              <a:t>Independent practice</a:t>
            </a:r>
          </a:p>
          <a:p>
            <a:pPr lvl="1"/>
            <a:r>
              <a:rPr lang="en-US" dirty="0" smtClean="0"/>
              <a:t>Later in the week we will complete practice book pages 116-117</a:t>
            </a:r>
            <a:endParaRPr lang="en-US" dirty="0"/>
          </a:p>
        </p:txBody>
      </p:sp>
      <p:sp>
        <p:nvSpPr>
          <p:cNvPr id="6" name="Title 5"/>
          <p:cNvSpPr>
            <a:spLocks noGrp="1"/>
          </p:cNvSpPr>
          <p:nvPr>
            <p:ph type="title"/>
          </p:nvPr>
        </p:nvSpPr>
        <p:spPr/>
        <p:txBody>
          <a:bodyPr/>
          <a:lstStyle/>
          <a:p>
            <a:r>
              <a:rPr lang="en-US" dirty="0" smtClean="0"/>
              <a:t>We will identify main ideas.</a:t>
            </a:r>
            <a:endParaRPr lang="en-US" dirty="0"/>
          </a:p>
        </p:txBody>
      </p:sp>
      <p:sp>
        <p:nvSpPr>
          <p:cNvPr id="8" name="TextBox 7"/>
          <p:cNvSpPr txBox="1"/>
          <p:nvPr/>
        </p:nvSpPr>
        <p:spPr>
          <a:xfrm>
            <a:off x="5142169" y="6398394"/>
            <a:ext cx="2532439" cy="369332"/>
          </a:xfrm>
          <a:prstGeom prst="rect">
            <a:avLst/>
          </a:prstGeom>
          <a:noFill/>
        </p:spPr>
        <p:txBody>
          <a:bodyPr wrap="none" rtlCol="0">
            <a:spAutoFit/>
          </a:bodyPr>
          <a:lstStyle/>
          <a:p>
            <a:r>
              <a:rPr lang="en-US" dirty="0" smtClean="0">
                <a:hlinkClick r:id="rId2" action="ppaction://hlinksldjump"/>
              </a:rPr>
              <a:t>Back to Day 1 Schedule</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 calcmode="lin" valueType="num">
                                      <p:cBhvr additive="base">
                                        <p:cTn id="2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5">
                                            <p:txEl>
                                              <p:pRg st="2" end="2"/>
                                            </p:txEl>
                                          </p:spTgt>
                                        </p:tgtEl>
                                        <p:attrNameLst>
                                          <p:attrName>style.visibility</p:attrName>
                                        </p:attrNameLst>
                                      </p:cBhvr>
                                      <p:to>
                                        <p:strVal val="visible"/>
                                      </p:to>
                                    </p:set>
                                    <p:anim calcmode="lin" valueType="num">
                                      <p:cBhvr additive="base">
                                        <p:cTn id="3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accel="50000" decel="50000" fill="hold" grpId="0" nodeType="with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 calcmode="lin" valueType="num">
                                      <p:cBhvr additive="base">
                                        <p:cTn id="3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41" presetID="2" presetClass="entr" presetSubtype="4" accel="50000" decel="5000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8"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Daily Language Practice: </a:t>
            </a:r>
            <a:r>
              <a:rPr lang="en-US" sz="2222" dirty="0" smtClean="0"/>
              <a:t>We will proofread and correct sentences with spelling and grammar errors.</a:t>
            </a:r>
            <a:endParaRPr lang="en-US" sz="2222" dirty="0"/>
          </a:p>
        </p:txBody>
      </p:sp>
      <p:sp>
        <p:nvSpPr>
          <p:cNvPr id="3" name="Content Placeholder 2"/>
          <p:cNvSpPr>
            <a:spLocks noGrp="1"/>
          </p:cNvSpPr>
          <p:nvPr>
            <p:ph sz="quarter" idx="1"/>
          </p:nvPr>
        </p:nvSpPr>
        <p:spPr/>
        <p:txBody>
          <a:bodyPr/>
          <a:lstStyle/>
          <a:p>
            <a:pPr>
              <a:buNone/>
            </a:pPr>
            <a:r>
              <a:rPr lang="en-US" dirty="0" smtClean="0"/>
              <a:t>Yesterday the school </a:t>
            </a:r>
            <a:r>
              <a:rPr lang="en-US" dirty="0" err="1" smtClean="0"/>
              <a:t>turm</a:t>
            </a:r>
            <a:r>
              <a:rPr lang="en-US" dirty="0" smtClean="0"/>
              <a:t> end.</a:t>
            </a:r>
          </a:p>
          <a:p>
            <a:pPr>
              <a:buNone/>
            </a:pPr>
            <a:endParaRPr lang="en-US" dirty="0" smtClean="0"/>
          </a:p>
          <a:p>
            <a:pPr>
              <a:buNone/>
            </a:pPr>
            <a:endParaRPr lang="en-US" dirty="0" smtClean="0"/>
          </a:p>
          <a:p>
            <a:pPr>
              <a:buNone/>
            </a:pPr>
            <a:r>
              <a:rPr lang="en-US" dirty="0" smtClean="0"/>
              <a:t>Can you help </a:t>
            </a:r>
            <a:r>
              <a:rPr lang="en-US" dirty="0" err="1" smtClean="0"/>
              <a:t>stirr</a:t>
            </a:r>
            <a:r>
              <a:rPr lang="en-US" dirty="0" smtClean="0"/>
              <a:t> the cake batter</a:t>
            </a:r>
          </a:p>
          <a:p>
            <a:pPr>
              <a:buNone/>
            </a:pPr>
            <a:endParaRPr lang="en-US" dirty="0" smtClean="0"/>
          </a:p>
          <a:p>
            <a:pPr>
              <a:buNone/>
            </a:pPr>
            <a:endParaRPr lang="en-US" dirty="0" smtClean="0"/>
          </a:p>
          <a:p>
            <a:pPr>
              <a:buNone/>
            </a:pPr>
            <a:r>
              <a:rPr lang="en-US" dirty="0" smtClean="0"/>
              <a:t>Last night we watch the parrot fly to its new </a:t>
            </a:r>
            <a:r>
              <a:rPr lang="en-US" dirty="0" err="1" smtClean="0"/>
              <a:t>purch</a:t>
            </a:r>
            <a:r>
              <a:rPr lang="en-US" dirty="0" smtClean="0"/>
              <a:t>.</a:t>
            </a:r>
          </a:p>
          <a:p>
            <a:pPr>
              <a:buNone/>
            </a:pPr>
            <a:endParaRPr lang="en-US" dirty="0" smtClean="0"/>
          </a:p>
          <a:p>
            <a:pPr>
              <a:buNone/>
            </a:pPr>
            <a:endParaRPr lang="en-US" dirty="0"/>
          </a:p>
        </p:txBody>
      </p:sp>
      <p:sp>
        <p:nvSpPr>
          <p:cNvPr id="4" name="TextBox 3"/>
          <p:cNvSpPr txBox="1"/>
          <p:nvPr/>
        </p:nvSpPr>
        <p:spPr>
          <a:xfrm>
            <a:off x="5947569" y="6289968"/>
            <a:ext cx="2532439" cy="369332"/>
          </a:xfrm>
          <a:prstGeom prst="rect">
            <a:avLst/>
          </a:prstGeom>
          <a:noFill/>
        </p:spPr>
        <p:txBody>
          <a:bodyPr wrap="none" rtlCol="0">
            <a:spAutoFit/>
          </a:bodyPr>
          <a:lstStyle/>
          <a:p>
            <a:r>
              <a:rPr lang="en-US" dirty="0" smtClean="0">
                <a:hlinkClick r:id="rId2" action="ppaction://hlinksldjump"/>
              </a:rPr>
              <a:t>Back to Day 1 Schedule</a:t>
            </a:r>
            <a:endParaRPr lang="en-US"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392</TotalTime>
  <Words>1899</Words>
  <Application>Microsoft Macintosh PowerPoint</Application>
  <PresentationFormat>On-screen Show (4:3)</PresentationFormat>
  <Paragraphs>282</Paragraphs>
  <Slides>26</Slides>
  <Notes>1</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Civic</vt:lpstr>
      <vt:lpstr>Mae Jemison:  Space Scientist</vt:lpstr>
      <vt:lpstr>Day 1 Schedule</vt:lpstr>
      <vt:lpstr>Vocabulary</vt:lpstr>
      <vt:lpstr>We will fill in vocabulary words where they best fit the context</vt:lpstr>
      <vt:lpstr>Main Idea: We will identify main ideas in paragraphs.</vt:lpstr>
      <vt:lpstr>Skill: We will identify main ideas. </vt:lpstr>
      <vt:lpstr>Skill: We will identify main ideas. </vt:lpstr>
      <vt:lpstr>We will identify main ideas.</vt:lpstr>
      <vt:lpstr>Daily Language Practice: We will proofread and correct sentences with spelling and grammar errors.</vt:lpstr>
      <vt:lpstr>Day 2 Schedule</vt:lpstr>
      <vt:lpstr>Suffixes –ive and –ic We will identify the meaning of words with the suffixes –ive and –ic.</vt:lpstr>
      <vt:lpstr>Skill</vt:lpstr>
      <vt:lpstr>Closure</vt:lpstr>
      <vt:lpstr>Daily Language Practice: We will proofread and correct sentences containing spelling and grammar errors.</vt:lpstr>
      <vt:lpstr>Day 3 Schedule</vt:lpstr>
      <vt:lpstr>Latin Root: vis We will analyze the meaning of words containing the Latin root vis.</vt:lpstr>
      <vt:lpstr>Latin Root: vis We will analyze the meaning of words containing the Latin root vis.</vt:lpstr>
      <vt:lpstr>Latin Root: vis We will analyze the meaning of words containing the Latin root vis.</vt:lpstr>
      <vt:lpstr>Daily Language Practice: We will proofread and correct sentences with spelling and grammar errors.</vt:lpstr>
      <vt:lpstr>Day 4 Schedule</vt:lpstr>
      <vt:lpstr>Text Features: We will use text features to identify important information.</vt:lpstr>
      <vt:lpstr>Skill</vt:lpstr>
      <vt:lpstr>Skill</vt:lpstr>
      <vt:lpstr>Closure</vt:lpstr>
      <vt:lpstr>Daily Language Practice: We will proofread and correct sentences with spelling and grammar errors.</vt:lpstr>
      <vt:lpstr>Day 5 Schedule</vt:lpstr>
    </vt:vector>
  </TitlesOfParts>
  <Company>Madera Unified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Mae Jemison:  Space Scientist</dc:title>
  <dc:creator>Megan Kitt</dc:creator>
  <cp:lastModifiedBy>Megan Kitt</cp:lastModifiedBy>
  <cp:revision>2</cp:revision>
  <dcterms:created xsi:type="dcterms:W3CDTF">2010-09-27T17:54:18Z</dcterms:created>
  <dcterms:modified xsi:type="dcterms:W3CDTF">2010-09-27T22:59:43Z</dcterms:modified>
</cp:coreProperties>
</file>