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9E8D6-87C1-404B-BE80-FABDCE60A8A1}" type="datetimeFigureOut">
              <a:rPr lang="en-US" smtClean="0"/>
              <a:t>9/8/10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76000-A0EA-D84F-BAC8-80202D601D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3B34-0AC1-9A42-A69F-822E18116151}" type="datetimeFigureOut">
              <a:rPr lang="en-US" smtClean="0"/>
              <a:t>9/8/10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20AA7-6119-2B42-AE01-7484A8E977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R2.5- Restate facts and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815" y="281229"/>
            <a:ext cx="86580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When something </a:t>
            </a:r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could not </a:t>
            </a:r>
            <a:r>
              <a:rPr lang="en-US" sz="3600" dirty="0" smtClean="0">
                <a:latin typeface="Chalkboard"/>
                <a:cs typeface="Chalkboard"/>
              </a:rPr>
              <a:t>happen in real life it is called _________.</a:t>
            </a:r>
          </a:p>
          <a:p>
            <a:endParaRPr lang="en-US" sz="3600" dirty="0" smtClean="0">
              <a:latin typeface="Chalkboard"/>
              <a:cs typeface="Chalkboard"/>
            </a:endParaRPr>
          </a:p>
          <a:p>
            <a:r>
              <a:rPr lang="en-US" sz="3600" dirty="0" smtClean="0">
                <a:latin typeface="Chalkboard"/>
                <a:cs typeface="Chalkboard"/>
              </a:rPr>
              <a:t>When something </a:t>
            </a:r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could</a:t>
            </a:r>
            <a:r>
              <a:rPr lang="en-US" sz="3600" dirty="0" smtClean="0">
                <a:latin typeface="Chalkboard"/>
                <a:cs typeface="Chalkboard"/>
              </a:rPr>
              <a:t> happen in real life it is called _________.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631" y="4042774"/>
            <a:ext cx="65069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latin typeface="Chalkboard"/>
                <a:cs typeface="Chalkboard"/>
              </a:rPr>
              <a:t>Julius sits in a chair and reads.</a:t>
            </a:r>
          </a:p>
          <a:p>
            <a:pPr marL="514350" indent="-514350"/>
            <a:endParaRPr lang="en-US" sz="3200" dirty="0" smtClean="0">
              <a:latin typeface="Chalkboard"/>
              <a:cs typeface="Chalkboard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Chalkboard"/>
                <a:cs typeface="Chalkboard"/>
              </a:rPr>
              <a:t>Julius makes a mess.</a:t>
            </a:r>
            <a:endParaRPr lang="en-US" sz="32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7637"/>
            <a:ext cx="8229600" cy="222240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Today we will distinguish</a:t>
            </a:r>
            <a:r>
              <a:rPr lang="en-US" baseline="30000" dirty="0" smtClean="0">
                <a:latin typeface="Chalkboard"/>
                <a:cs typeface="Chalkboard"/>
              </a:rPr>
              <a:t>1</a:t>
            </a:r>
            <a:r>
              <a:rPr lang="en-US" dirty="0" smtClean="0">
                <a:latin typeface="Chalkboard"/>
                <a:cs typeface="Chalkboard"/>
              </a:rPr>
              <a:t> between </a:t>
            </a:r>
            <a:r>
              <a:rPr lang="en-US" dirty="0" smtClean="0">
                <a:solidFill>
                  <a:srgbClr val="FF0000"/>
                </a:solidFill>
                <a:latin typeface="Chalkboard"/>
                <a:cs typeface="Chalkboard"/>
              </a:rPr>
              <a:t>fantasy and realism</a:t>
            </a:r>
            <a:r>
              <a:rPr lang="en-US" dirty="0" smtClean="0">
                <a:latin typeface="Chalkboard"/>
                <a:cs typeface="Chalkboard"/>
              </a:rPr>
              <a:t> in the story, Julius.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269" y="4850648"/>
            <a:ext cx="5837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distinguish</a:t>
            </a:r>
            <a:r>
              <a:rPr lang="en-US" sz="2400" baseline="30000" dirty="0" smtClean="0">
                <a:latin typeface="Chalkboard"/>
                <a:cs typeface="Chalkboard"/>
              </a:rPr>
              <a:t>1 </a:t>
            </a:r>
            <a:r>
              <a:rPr lang="en-US" sz="2400" dirty="0" smtClean="0">
                <a:latin typeface="Chalkboard"/>
                <a:cs typeface="Chalkboard"/>
              </a:rPr>
              <a:t>means to choose between</a:t>
            </a:r>
            <a:endParaRPr lang="en-US" sz="2400" dirty="0">
              <a:latin typeface="Chalkboard"/>
              <a:cs typeface="Chalkboar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800" y="4042313"/>
            <a:ext cx="2032000" cy="254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29213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halkboard"/>
                <a:cs typeface="Chalkboard"/>
              </a:rPr>
              <a:t>Look at the two pictures. Which pictures shows something that is make-believe? Talk to your partner and write it on your white board.</a:t>
            </a:r>
            <a:endParaRPr lang="en-US" sz="3200" dirty="0">
              <a:latin typeface="Chalkboard"/>
              <a:cs typeface="Chalkboard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738" y="2060111"/>
            <a:ext cx="3677062" cy="47760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60111"/>
            <a:ext cx="3845566" cy="46752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2060111"/>
            <a:ext cx="749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Chalkboard"/>
                <a:cs typeface="Chalkboard"/>
              </a:rPr>
              <a:t>A.</a:t>
            </a:r>
            <a:endParaRPr lang="en-US" sz="4800" dirty="0">
              <a:latin typeface="Chalkboard"/>
              <a:cs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9738" y="2060111"/>
            <a:ext cx="66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halkboard"/>
                <a:cs typeface="Chalkboard"/>
              </a:rPr>
              <a:t>B</a:t>
            </a:r>
            <a:r>
              <a:rPr lang="en-US" sz="4800" dirty="0" smtClean="0">
                <a:latin typeface="Chalkboard"/>
                <a:cs typeface="Chalkboard"/>
              </a:rPr>
              <a:t>.</a:t>
            </a:r>
            <a:endParaRPr lang="en-US" sz="48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723" y="236574"/>
            <a:ext cx="79920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Fantasy</a:t>
            </a:r>
            <a:r>
              <a:rPr lang="en-US" sz="3600" dirty="0" smtClean="0">
                <a:latin typeface="Chalkboard"/>
                <a:cs typeface="Chalkboard"/>
              </a:rPr>
              <a:t> is when something </a:t>
            </a:r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could not </a:t>
            </a:r>
            <a:r>
              <a:rPr lang="en-US" sz="3600" dirty="0" smtClean="0">
                <a:latin typeface="Chalkboard"/>
                <a:cs typeface="Chalkboard"/>
              </a:rPr>
              <a:t>happen in real life. </a:t>
            </a:r>
          </a:p>
          <a:p>
            <a:pPr>
              <a:buFont typeface="Arial"/>
              <a:buChar char="•"/>
            </a:pPr>
            <a:r>
              <a:rPr lang="en-US" sz="3600" dirty="0" smtClean="0">
                <a:latin typeface="Chalkboard"/>
                <a:cs typeface="Chalkboard"/>
              </a:rPr>
              <a:t>Characters</a:t>
            </a:r>
          </a:p>
          <a:p>
            <a:pPr>
              <a:buFont typeface="Arial"/>
              <a:buChar char="•"/>
            </a:pPr>
            <a:r>
              <a:rPr lang="en-US" sz="3600" dirty="0" smtClean="0">
                <a:latin typeface="Chalkboard"/>
                <a:cs typeface="Chalkboard"/>
              </a:rPr>
              <a:t>Events </a:t>
            </a:r>
            <a:endParaRPr lang="en-US" sz="3600" dirty="0">
              <a:latin typeface="Chalkboard"/>
              <a:cs typeface="Chalkboar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15" y="2700905"/>
            <a:ext cx="3136900" cy="2590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0" y="1981827"/>
            <a:ext cx="5080000" cy="3771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5631" y="5576239"/>
            <a:ext cx="2625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A dancing banana</a:t>
            </a:r>
            <a:endParaRPr lang="en-US" sz="2400" dirty="0"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8744" y="5753727"/>
            <a:ext cx="3365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A baby is driving a car</a:t>
            </a:r>
            <a:endParaRPr lang="en-US" sz="24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816" y="209220"/>
            <a:ext cx="889618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Realism </a:t>
            </a:r>
            <a:r>
              <a:rPr lang="en-US" sz="3600" dirty="0" smtClean="0">
                <a:latin typeface="Chalkboard"/>
                <a:cs typeface="Chalkboard"/>
              </a:rPr>
              <a:t>is when something </a:t>
            </a:r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could </a:t>
            </a:r>
            <a:r>
              <a:rPr lang="en-US" sz="3600" dirty="0" smtClean="0">
                <a:latin typeface="Chalkboard"/>
                <a:cs typeface="Chalkboard"/>
              </a:rPr>
              <a:t>happen in real life.</a:t>
            </a:r>
          </a:p>
          <a:p>
            <a:endParaRPr lang="en-US" sz="3600" dirty="0">
              <a:latin typeface="Chalkboard"/>
              <a:cs typeface="Chalkboar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16" y="1759784"/>
            <a:ext cx="2673784" cy="36460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753" y="2284228"/>
            <a:ext cx="4725873" cy="35398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816" y="5500302"/>
            <a:ext cx="3339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A boy eating a banana</a:t>
            </a:r>
            <a:endParaRPr lang="en-US" sz="2400" dirty="0"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5330" y="5824071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A lady driving a car</a:t>
            </a:r>
            <a:endParaRPr lang="en-US" sz="24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815" y="281229"/>
            <a:ext cx="86580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When something </a:t>
            </a:r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could not </a:t>
            </a:r>
            <a:r>
              <a:rPr lang="en-US" sz="3600" dirty="0" smtClean="0">
                <a:latin typeface="Chalkboard"/>
                <a:cs typeface="Chalkboard"/>
              </a:rPr>
              <a:t>happen in real life it is called _________.</a:t>
            </a:r>
          </a:p>
          <a:p>
            <a:endParaRPr lang="en-US" sz="3600" dirty="0" smtClean="0">
              <a:latin typeface="Chalkboard"/>
              <a:cs typeface="Chalkboard"/>
            </a:endParaRPr>
          </a:p>
          <a:p>
            <a:r>
              <a:rPr lang="en-US" sz="3600" dirty="0" smtClean="0">
                <a:latin typeface="Chalkboard"/>
                <a:cs typeface="Chalkboard"/>
              </a:rPr>
              <a:t>When something </a:t>
            </a:r>
            <a:r>
              <a:rPr lang="en-US" sz="3600" dirty="0" smtClean="0">
                <a:solidFill>
                  <a:srgbClr val="FF0000"/>
                </a:solidFill>
                <a:latin typeface="Chalkboard"/>
                <a:cs typeface="Chalkboard"/>
              </a:rPr>
              <a:t>could</a:t>
            </a:r>
            <a:r>
              <a:rPr lang="en-US" sz="3600" dirty="0" smtClean="0">
                <a:latin typeface="Chalkboard"/>
                <a:cs typeface="Chalkboard"/>
              </a:rPr>
              <a:t> happen in real life it is called _________.</a:t>
            </a:r>
            <a:endParaRPr lang="en-US" sz="36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8562" y="125830"/>
            <a:ext cx="76701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Chalkboard"/>
                <a:cs typeface="Chalkboard"/>
              </a:rPr>
              <a:t>Which shows something that is fantasy?</a:t>
            </a:r>
          </a:p>
          <a:p>
            <a:endParaRPr lang="en-US" sz="3200" smtClean="0">
              <a:latin typeface="Chalkboard"/>
              <a:cs typeface="Chalkboard"/>
            </a:endParaRPr>
          </a:p>
          <a:p>
            <a:endParaRPr lang="en-US" sz="3200" smtClean="0">
              <a:latin typeface="Chalkboard"/>
              <a:cs typeface="Chalkboard"/>
            </a:endParaRPr>
          </a:p>
          <a:p>
            <a:endParaRPr lang="en-US" sz="3200" smtClean="0">
              <a:latin typeface="Chalkboard"/>
              <a:cs typeface="Chalkboard"/>
            </a:endParaRPr>
          </a:p>
          <a:p>
            <a:endParaRPr lang="en-US" sz="3200" dirty="0">
              <a:latin typeface="Chalkboard"/>
              <a:cs typeface="Chalkboar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479" y="870636"/>
            <a:ext cx="2425424" cy="18097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62" y="870636"/>
            <a:ext cx="3289300" cy="2476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7034" y="1177206"/>
            <a:ext cx="9430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Chalkboard"/>
                <a:cs typeface="Chalkboard"/>
              </a:rPr>
              <a:t>A.)</a:t>
            </a:r>
            <a:endParaRPr lang="en-US" sz="4800" dirty="0">
              <a:latin typeface="Chalkboard"/>
              <a:cs typeface="Chalkboar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01137" y="1177206"/>
            <a:ext cx="8621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Chalkboard"/>
                <a:cs typeface="Chalkboard"/>
              </a:rPr>
              <a:t>B</a:t>
            </a:r>
            <a:r>
              <a:rPr lang="en-US" sz="4800" dirty="0" smtClean="0">
                <a:latin typeface="Chalkboard"/>
                <a:cs typeface="Chalkboard"/>
              </a:rPr>
              <a:t>.)</a:t>
            </a:r>
            <a:endParaRPr lang="en-US" sz="4800" dirty="0">
              <a:latin typeface="Chalkboard"/>
              <a:cs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8562" y="3128890"/>
            <a:ext cx="33125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halkboard"/>
                <a:cs typeface="Chalkboard"/>
              </a:rPr>
              <a:t>A dog playing with a tennis ball</a:t>
            </a:r>
            <a:endParaRPr lang="en-US" sz="2800" dirty="0">
              <a:latin typeface="Chalkboard"/>
              <a:cs typeface="Chalkboar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2257" y="3128890"/>
            <a:ext cx="4159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halkboard"/>
                <a:cs typeface="Chalkboard"/>
              </a:rPr>
              <a:t>A dog playing basketball</a:t>
            </a:r>
            <a:endParaRPr lang="en-US" sz="2800" dirty="0">
              <a:latin typeface="Chalkboard"/>
              <a:cs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769" y="5378401"/>
            <a:ext cx="8275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halkboard"/>
                <a:cs typeface="Chalkboard"/>
              </a:rPr>
              <a:t>I know ______ shows fantasy because ________________.</a:t>
            </a:r>
            <a:endParaRPr lang="en-US" sz="32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8562" y="125830"/>
            <a:ext cx="76021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halkboard"/>
                <a:cs typeface="Chalkboard"/>
              </a:rPr>
              <a:t>Which shows something that is realism?</a:t>
            </a:r>
          </a:p>
          <a:p>
            <a:endParaRPr lang="en-US" sz="3200" dirty="0" smtClean="0">
              <a:latin typeface="Chalkboard"/>
              <a:cs typeface="Chalkboard"/>
            </a:endParaRPr>
          </a:p>
          <a:p>
            <a:endParaRPr lang="en-US" sz="3200" dirty="0" smtClean="0">
              <a:latin typeface="Chalkboard"/>
              <a:cs typeface="Chalkboard"/>
            </a:endParaRPr>
          </a:p>
          <a:p>
            <a:endParaRPr lang="en-US" sz="3200" dirty="0" smtClean="0">
              <a:latin typeface="Chalkboard"/>
              <a:cs typeface="Chalkboard"/>
            </a:endParaRPr>
          </a:p>
          <a:p>
            <a:endParaRPr lang="en-US" sz="3200" dirty="0">
              <a:latin typeface="Chalkboard"/>
              <a:cs typeface="Chalkboar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34" y="1177206"/>
            <a:ext cx="9430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Chalkboard"/>
                <a:cs typeface="Chalkboard"/>
              </a:rPr>
              <a:t>A.)</a:t>
            </a:r>
            <a:endParaRPr lang="en-US" sz="4800" dirty="0">
              <a:latin typeface="Chalkboard"/>
              <a:cs typeface="Chalkboar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01137" y="1177206"/>
            <a:ext cx="8621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Chalkboard"/>
                <a:cs typeface="Chalkboard"/>
              </a:rPr>
              <a:t>B</a:t>
            </a:r>
            <a:r>
              <a:rPr lang="en-US" sz="4800" dirty="0" smtClean="0">
                <a:latin typeface="Chalkboard"/>
                <a:cs typeface="Chalkboard"/>
              </a:rPr>
              <a:t>.)</a:t>
            </a:r>
            <a:endParaRPr lang="en-US" sz="4800" dirty="0">
              <a:latin typeface="Chalkboard"/>
              <a:cs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8562" y="3128890"/>
            <a:ext cx="3312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halkboard"/>
                <a:cs typeface="Chalkboard"/>
              </a:rPr>
              <a:t>A dancing chicken</a:t>
            </a:r>
            <a:endParaRPr lang="en-US" sz="2800" dirty="0">
              <a:latin typeface="Chalkboard"/>
              <a:cs typeface="Chalkboar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2257" y="3128890"/>
            <a:ext cx="2663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halkboard"/>
                <a:cs typeface="Chalkboard"/>
              </a:rPr>
              <a:t>A dancing baby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400" y="881595"/>
            <a:ext cx="1914362" cy="22472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089" y="627757"/>
            <a:ext cx="2534781" cy="250113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9769" y="5378401"/>
            <a:ext cx="8275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halkboard"/>
                <a:cs typeface="Chalkboard"/>
              </a:rPr>
              <a:t>I know ______ shows realism because ________________.</a:t>
            </a:r>
            <a:endParaRPr lang="en-US" sz="32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halkboard"/>
                <a:cs typeface="Chalkboard"/>
              </a:rPr>
              <a:t>Why is this important?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FF"/>
                </a:solidFill>
                <a:latin typeface="Chalkboard"/>
                <a:cs typeface="Chalkboard"/>
              </a:rPr>
              <a:t>It will help us to understand what we read.</a:t>
            </a:r>
          </a:p>
          <a:p>
            <a:endParaRPr lang="en-US" smtClean="0">
              <a:solidFill>
                <a:srgbClr val="0000FF"/>
              </a:solidFill>
              <a:latin typeface="Chalkboard"/>
              <a:cs typeface="Chalkboard"/>
            </a:endParaRPr>
          </a:p>
          <a:p>
            <a:r>
              <a:rPr lang="en-US" smtClean="0">
                <a:solidFill>
                  <a:srgbClr val="008000"/>
                </a:solidFill>
                <a:latin typeface="Chalkboard"/>
                <a:cs typeface="Chalkboard"/>
              </a:rPr>
              <a:t>It can help us to make better choices.</a:t>
            </a:r>
          </a:p>
          <a:p>
            <a:endParaRPr lang="en-US" smtClean="0">
              <a:solidFill>
                <a:srgbClr val="008000"/>
              </a:solidFill>
              <a:latin typeface="Chalkboard"/>
              <a:cs typeface="Chalkboard"/>
            </a:endParaRPr>
          </a:p>
          <a:p>
            <a:r>
              <a:rPr lang="en-US" smtClean="0">
                <a:solidFill>
                  <a:srgbClr val="660066"/>
                </a:solidFill>
                <a:latin typeface="Chalkboard"/>
                <a:cs typeface="Chalkboard"/>
              </a:rPr>
              <a:t>We might see it on a test.</a:t>
            </a:r>
            <a:endParaRPr lang="en-US" dirty="0">
              <a:solidFill>
                <a:srgbClr val="660066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255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R2.5- Restate facts and details</vt:lpstr>
      <vt:lpstr>Today we will distinguish1 between fantasy and realism in the story, Julius.</vt:lpstr>
      <vt:lpstr>Look at the two pictures. Which pictures shows something that is make-believe? Talk to your partner and write it on your white board.</vt:lpstr>
      <vt:lpstr>Slide 4</vt:lpstr>
      <vt:lpstr>Slide 5</vt:lpstr>
      <vt:lpstr>Slide 6</vt:lpstr>
      <vt:lpstr>Slide 7</vt:lpstr>
      <vt:lpstr>Slide 8</vt:lpstr>
      <vt:lpstr>Why is this important?</vt:lpstr>
      <vt:lpstr>Slide 10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R2.5- Restate facts and details</dc:title>
  <dc:creator>District Office</dc:creator>
  <cp:lastModifiedBy>District Office</cp:lastModifiedBy>
  <cp:revision>2</cp:revision>
  <dcterms:created xsi:type="dcterms:W3CDTF">2010-09-09T03:52:49Z</dcterms:created>
  <dcterms:modified xsi:type="dcterms:W3CDTF">2010-09-09T05:15:09Z</dcterms:modified>
</cp:coreProperties>
</file>