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Default Extension="pdf" ContentType="application/pd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88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2" clrMode="bw" frameSlides="1"/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vertBarState="minimized"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4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ADAE4E-982B-D848-A263-FD5C91FAD833}" type="datetimeFigureOut">
              <a:rPr lang="en-US" smtClean="0"/>
              <a:pPr/>
              <a:t>9/1/10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36BAED-6DA1-A84E-9B43-AD82E2382F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FE7061-995B-494B-9B8A-14B8BD382A7E}" type="datetimeFigureOut">
              <a:rPr lang="en-US" smtClean="0"/>
              <a:pPr/>
              <a:t>9/1/10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0ED2FA-70D0-924D-A801-F7C5FD17DF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ED2FA-70D0-924D-A801-F7C5FD17DF3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ED2FA-70D0-924D-A801-F7C5FD17DF3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ED2FA-70D0-924D-A801-F7C5FD17DF3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ED2FA-70D0-924D-A801-F7C5FD17DF3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ED2FA-70D0-924D-A801-F7C5FD17DF3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ED2FA-70D0-924D-A801-F7C5FD17DF3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ED2FA-70D0-924D-A801-F7C5FD17DF3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8993-BE48-494A-8A13-2E19090E5F01}" type="datetimeFigureOut">
              <a:rPr lang="en-US" smtClean="0"/>
              <a:pPr/>
              <a:t>9/1/10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845D-90A9-0B4A-AF2A-5E1E5FD54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8993-BE48-494A-8A13-2E19090E5F01}" type="datetimeFigureOut">
              <a:rPr lang="en-US" smtClean="0"/>
              <a:pPr/>
              <a:t>9/1/10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845D-90A9-0B4A-AF2A-5E1E5FD54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8993-BE48-494A-8A13-2E19090E5F01}" type="datetimeFigureOut">
              <a:rPr lang="en-US" smtClean="0"/>
              <a:pPr/>
              <a:t>9/1/10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845D-90A9-0B4A-AF2A-5E1E5FD54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8993-BE48-494A-8A13-2E19090E5F01}" type="datetimeFigureOut">
              <a:rPr lang="en-US" smtClean="0"/>
              <a:pPr/>
              <a:t>9/1/10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845D-90A9-0B4A-AF2A-5E1E5FD54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9/1/10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8993-BE48-494A-8A13-2E19090E5F01}" type="datetimeFigureOut">
              <a:rPr lang="en-US" smtClean="0"/>
              <a:pPr/>
              <a:t>9/1/10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845D-90A9-0B4A-AF2A-5E1E5FD54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8993-BE48-494A-8A13-2E19090E5F01}" type="datetimeFigureOut">
              <a:rPr lang="en-US" smtClean="0"/>
              <a:pPr/>
              <a:t>9/1/10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845D-90A9-0B4A-AF2A-5E1E5FD54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8993-BE48-494A-8A13-2E19090E5F01}" type="datetimeFigureOut">
              <a:rPr lang="en-US" smtClean="0"/>
              <a:pPr/>
              <a:t>9/1/10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845D-90A9-0B4A-AF2A-5E1E5FD54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8993-BE48-494A-8A13-2E19090E5F01}" type="datetimeFigureOut">
              <a:rPr lang="en-US" smtClean="0"/>
              <a:pPr/>
              <a:t>9/1/10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845D-90A9-0B4A-AF2A-5E1E5FD54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8993-BE48-494A-8A13-2E19090E5F01}" type="datetimeFigureOut">
              <a:rPr lang="en-US" smtClean="0"/>
              <a:pPr/>
              <a:t>9/1/10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845D-90A9-0B4A-AF2A-5E1E5FD54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8993-BE48-494A-8A13-2E19090E5F01}" type="datetimeFigureOut">
              <a:rPr lang="en-US" smtClean="0"/>
              <a:pPr/>
              <a:t>9/1/10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845D-90A9-0B4A-AF2A-5E1E5FD54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E8993-BE48-494A-8A13-2E19090E5F01}" type="datetimeFigureOut">
              <a:rPr lang="en-US" smtClean="0"/>
              <a:pPr/>
              <a:t>9/1/10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B845D-90A9-0B4A-AF2A-5E1E5FD54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df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680797" y="220352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01624" y="865585"/>
            <a:ext cx="8613775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>
                <a:solidFill>
                  <a:srgbClr val="000000"/>
                </a:solidFill>
                <a:ea typeface="ＭＳ Ｐゴシック" pitchFamily="1" charset="-128"/>
                <a:cs typeface="ＭＳ Ｐゴシック" pitchFamily="1" charset="-128"/>
              </a:rPr>
              <a:t>What are we going to do today?  </a:t>
            </a:r>
          </a:p>
          <a:p>
            <a:pPr eaLnBrk="0" hangingPunct="0"/>
            <a:r>
              <a:rPr lang="en-US" sz="2000" dirty="0">
                <a:solidFill>
                  <a:srgbClr val="000000"/>
                </a:solidFill>
                <a:ea typeface="ＭＳ Ｐゴシック" pitchFamily="1" charset="-128"/>
                <a:cs typeface="ＭＳ Ｐゴシック" pitchFamily="1" charset="-128"/>
              </a:rPr>
              <a:t>      </a:t>
            </a:r>
            <a:r>
              <a:rPr lang="en-US" sz="2000" dirty="0" smtClean="0">
                <a:solidFill>
                  <a:srgbClr val="000000"/>
                </a:solidFill>
                <a:ea typeface="ＭＳ Ｐゴシック" pitchFamily="1" charset="-128"/>
                <a:cs typeface="ＭＳ Ｐゴシック" pitchFamily="1" charset="-128"/>
              </a:rPr>
              <a:t> </a:t>
            </a:r>
          </a:p>
          <a:p>
            <a:pPr eaLnBrk="0" hangingPunct="0"/>
            <a:r>
              <a:rPr lang="en-US" sz="2000" dirty="0" smtClean="0">
                <a:solidFill>
                  <a:srgbClr val="000000"/>
                </a:solidFill>
                <a:ea typeface="ＭＳ Ｐゴシック" pitchFamily="1" charset="-128"/>
                <a:cs typeface="ＭＳ Ｐゴシック" pitchFamily="1" charset="-128"/>
              </a:rPr>
              <a:t>What are we going to evaluate?  </a:t>
            </a:r>
          </a:p>
          <a:p>
            <a:pPr eaLnBrk="0" hangingPunct="0"/>
            <a:r>
              <a:rPr lang="en-US" sz="2000" dirty="0" smtClean="0">
                <a:solidFill>
                  <a:srgbClr val="000000"/>
                </a:solidFill>
                <a:ea typeface="ＭＳ Ｐゴシック" pitchFamily="1" charset="-128"/>
                <a:cs typeface="ＭＳ Ｐゴシック" pitchFamily="1" charset="-128"/>
              </a:rPr>
              <a:t>       </a:t>
            </a:r>
          </a:p>
          <a:p>
            <a:pPr eaLnBrk="0" hangingPunct="0"/>
            <a:r>
              <a:rPr lang="en-US" sz="2000" dirty="0" smtClean="0">
                <a:solidFill>
                  <a:srgbClr val="000000"/>
                </a:solidFill>
                <a:ea typeface="ＭＳ Ｐゴシック" pitchFamily="1" charset="-128"/>
                <a:cs typeface="ＭＳ Ｐゴシック" pitchFamily="1" charset="-128"/>
              </a:rPr>
              <a:t>What does evaluate mean?  </a:t>
            </a:r>
            <a:endParaRPr lang="en-US" sz="2000" dirty="0">
              <a:solidFill>
                <a:srgbClr val="000000"/>
              </a:solidFill>
              <a:ea typeface="ＭＳ Ｐゴシック" pitchFamily="1" charset="-128"/>
              <a:cs typeface="ＭＳ Ｐゴシック" pitchFamily="1" charset="-128"/>
            </a:endParaRPr>
          </a:p>
          <a:p>
            <a:pPr eaLnBrk="0" hangingPunct="0"/>
            <a:endParaRPr lang="en-US" b="1" i="1" dirty="0">
              <a:ea typeface="ＭＳ Ｐゴシック" pitchFamily="1" charset="-128"/>
              <a:cs typeface="ＭＳ Ｐゴシック" pitchFamily="1" charset="-128"/>
            </a:endParaRPr>
          </a:p>
          <a:p>
            <a:pPr eaLnBrk="0" hangingPunct="0"/>
            <a:endParaRPr lang="en-US" b="1" i="1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609600" y="1170242"/>
            <a:ext cx="82296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ea typeface="ＭＳ Ｐゴシック" pitchFamily="1" charset="-128"/>
                <a:cs typeface="ＭＳ Ｐゴシック" pitchFamily="1" charset="-128"/>
              </a:rPr>
              <a:t>We will</a:t>
            </a:r>
            <a:r>
              <a:rPr lang="en-US" sz="2000" dirty="0" smtClean="0">
                <a:solidFill>
                  <a:srgbClr val="FF0000"/>
                </a:solidFill>
                <a:ea typeface="ＭＳ Ｐゴシック" pitchFamily="1" charset="-128"/>
                <a:cs typeface="ＭＳ Ｐゴシック" pitchFamily="1" charset="-128"/>
              </a:rPr>
              <a:t> evaluate equations and inequalities.</a:t>
            </a:r>
            <a:endParaRPr lang="en-US" sz="2000" b="1" i="1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609600" y="1792996"/>
            <a:ext cx="83058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ea typeface="ＭＳ Ｐゴシック" pitchFamily="1" charset="-128"/>
                <a:cs typeface="ＭＳ Ｐゴシック" pitchFamily="1" charset="-128"/>
              </a:rPr>
              <a:t>We </a:t>
            </a:r>
            <a:r>
              <a:rPr lang="en-US" sz="2000" dirty="0" smtClean="0">
                <a:solidFill>
                  <a:srgbClr val="FF0000"/>
                </a:solidFill>
                <a:ea typeface="ＭＳ Ｐゴシック" pitchFamily="1" charset="-128"/>
                <a:cs typeface="ＭＳ Ｐゴシック" pitchFamily="1" charset="-128"/>
              </a:rPr>
              <a:t>will evaluate equations and inequalities.</a:t>
            </a:r>
            <a:endParaRPr lang="en-US" sz="2000" b="1" i="1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609600" y="2395737"/>
            <a:ext cx="8305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Aft>
                <a:spcPts val="1200"/>
              </a:spcAft>
            </a:pPr>
            <a:r>
              <a:rPr lang="en-US" sz="2000" dirty="0" smtClean="0">
                <a:solidFill>
                  <a:srgbClr val="FF0000"/>
                </a:solidFill>
                <a:ea typeface="ＭＳ Ｐゴシック" pitchFamily="1" charset="-128"/>
                <a:cs typeface="ＭＳ Ｐゴシック" pitchFamily="1" charset="-128"/>
              </a:rPr>
              <a:t>Evaluate means to judge.</a:t>
            </a:r>
            <a:endParaRPr lang="en-US" sz="2000" b="1" i="1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28600" y="-382"/>
            <a:ext cx="24936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Learning Objective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50042" y="3232834"/>
            <a:ext cx="8528684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</a:pPr>
            <a:r>
              <a:rPr lang="en-US" b="1" dirty="0" smtClean="0">
                <a:solidFill>
                  <a:srgbClr val="0000FF"/>
                </a:solidFill>
                <a:sym typeface="Symbol" charset="2"/>
              </a:rPr>
              <a:t> Teacher:</a:t>
            </a:r>
            <a:r>
              <a:rPr lang="en-US" dirty="0" smtClean="0">
                <a:solidFill>
                  <a:srgbClr val="0000FF"/>
                </a:solidFill>
                <a:sym typeface="Symbol" charset="2"/>
              </a:rPr>
              <a:t>	9+1</a:t>
            </a:r>
            <a:r>
              <a:rPr lang="en-US" b="1" dirty="0" smtClean="0">
                <a:solidFill>
                  <a:srgbClr val="0000FF"/>
                </a:solidFill>
                <a:sym typeface="Symbol" charset="2"/>
              </a:rPr>
              <a:t>	</a:t>
            </a:r>
            <a:r>
              <a:rPr lang="en-US" dirty="0" smtClean="0">
                <a:solidFill>
                  <a:srgbClr val="0000FF"/>
                </a:solidFill>
                <a:sym typeface="Symbol" charset="2"/>
              </a:rPr>
              <a:t>	12+3	5-1		14-4</a:t>
            </a:r>
          </a:p>
          <a:p>
            <a:pPr marL="342900" indent="-342900">
              <a:spcAft>
                <a:spcPts val="600"/>
              </a:spcAft>
            </a:pPr>
            <a:r>
              <a:rPr lang="en-US" dirty="0" smtClean="0">
                <a:sym typeface="Symbol" charset="2"/>
              </a:rPr>
              <a:t>	</a:t>
            </a:r>
            <a:r>
              <a:rPr lang="en-US" dirty="0" smtClean="0">
                <a:solidFill>
                  <a:srgbClr val="FF6600"/>
                </a:solidFill>
                <a:sym typeface="Symbol" charset="2"/>
              </a:rPr>
              <a:t>			</a:t>
            </a:r>
            <a:r>
              <a:rPr lang="en-US" b="1" dirty="0" smtClean="0">
                <a:solidFill>
                  <a:srgbClr val="FF6600"/>
                </a:solidFill>
                <a:sym typeface="Symbol" charset="2"/>
              </a:rPr>
              <a:t> </a:t>
            </a:r>
          </a:p>
          <a:p>
            <a:pPr marL="342900" indent="-342900">
              <a:spcAft>
                <a:spcPts val="2400"/>
              </a:spcAft>
            </a:pPr>
            <a:r>
              <a:rPr lang="en-US" b="1" dirty="0" smtClean="0">
                <a:solidFill>
                  <a:srgbClr val="FF6600"/>
                </a:solidFill>
                <a:sym typeface="Symbol" charset="2"/>
              </a:rPr>
              <a:t> Student</a:t>
            </a:r>
            <a:r>
              <a:rPr lang="en-US" dirty="0" smtClean="0">
                <a:solidFill>
                  <a:srgbClr val="FF6600"/>
                </a:solidFill>
                <a:sym typeface="Symbol" charset="2"/>
              </a:rPr>
              <a:t>	:	3+2		9-4		8-7		16-5</a:t>
            </a:r>
            <a:endParaRPr lang="en-US" b="1" dirty="0" smtClean="0">
              <a:solidFill>
                <a:srgbClr val="FF6600"/>
              </a:solidFill>
            </a:endParaRPr>
          </a:p>
          <a:p>
            <a:pPr marL="342900" indent="-342900">
              <a:spcAft>
                <a:spcPts val="600"/>
              </a:spcAft>
            </a:pPr>
            <a:r>
              <a:rPr lang="en-US" b="1" dirty="0" smtClean="0"/>
              <a:t>1. Circle the greatest value .</a:t>
            </a:r>
          </a:p>
          <a:p>
            <a:pPr marL="342900" indent="-342900">
              <a:spcAft>
                <a:spcPts val="600"/>
              </a:spcAft>
            </a:pPr>
            <a:r>
              <a:rPr lang="en-US" b="1" dirty="0" smtClean="0">
                <a:sym typeface="Symbol" charset="2"/>
              </a:rPr>
              <a:t>2. Circle the value that is the least.</a:t>
            </a:r>
            <a:endParaRPr lang="en-US" dirty="0" smtClean="0">
              <a:sym typeface="Symbol" charset="2"/>
            </a:endParaRPr>
          </a:p>
          <a:p>
            <a:pPr marL="342900" indent="-342900">
              <a:spcAft>
                <a:spcPts val="600"/>
              </a:spcAft>
            </a:pPr>
            <a:r>
              <a:rPr lang="en-US" b="1" dirty="0" smtClean="0">
                <a:sym typeface="Symbol" charset="2"/>
              </a:rPr>
              <a:t>3. Circle the values that are equal.</a:t>
            </a:r>
          </a:p>
          <a:p>
            <a:pPr marL="342900" indent="-342900">
              <a:spcAft>
                <a:spcPts val="600"/>
              </a:spcAft>
            </a:pPr>
            <a:r>
              <a:rPr lang="en-US" b="1" dirty="0" smtClean="0">
                <a:sym typeface="Symbol" charset="2"/>
              </a:rPr>
              <a:t>  </a:t>
            </a:r>
            <a:endParaRPr lang="en-US" dirty="0" smtClean="0">
              <a:sym typeface="Symbol" charset="2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4024" y="2826766"/>
            <a:ext cx="35335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Activating Prior Knowledge</a:t>
            </a:r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1581837" y="3191709"/>
            <a:ext cx="621786" cy="4618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430490" y="3169800"/>
            <a:ext cx="621786" cy="4618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539236" y="3183336"/>
            <a:ext cx="817013" cy="4618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388489" y="3176591"/>
            <a:ext cx="621786" cy="4618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625664" y="3861848"/>
            <a:ext cx="621786" cy="4618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372913" y="3869321"/>
            <a:ext cx="621786" cy="4618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462086" y="3861848"/>
            <a:ext cx="621786" cy="4618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384768" y="3869321"/>
            <a:ext cx="621786" cy="4618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283622" y="286107"/>
            <a:ext cx="845634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3-2  We will evaluate</a:t>
            </a:r>
            <a:r>
              <a:rPr lang="en-US" sz="2000" baseline="30000" dirty="0" smtClean="0"/>
              <a:t>1</a:t>
            </a:r>
            <a:r>
              <a:rPr lang="en-US" sz="2000" dirty="0" smtClean="0"/>
              <a:t> equations and inequalities.</a:t>
            </a:r>
          </a:p>
          <a:p>
            <a:r>
              <a:rPr lang="en-US" sz="1400" dirty="0" smtClean="0"/>
              <a:t>		</a:t>
            </a:r>
            <a:r>
              <a:rPr lang="en-US" baseline="30000" dirty="0" smtClean="0"/>
              <a:t>1</a:t>
            </a:r>
            <a:r>
              <a:rPr lang="en-US" dirty="0" smtClean="0"/>
              <a:t> </a:t>
            </a:r>
            <a:r>
              <a:rPr lang="en-US" sz="1600" dirty="0" smtClean="0"/>
              <a:t>to judge</a:t>
            </a:r>
            <a:endParaRPr lang="en-US" baseline="30000" dirty="0"/>
          </a:p>
        </p:txBody>
      </p:sp>
      <p:sp>
        <p:nvSpPr>
          <p:cNvPr id="30" name="Rectangle 49"/>
          <p:cNvSpPr>
            <a:spLocks noChangeArrowheads="1"/>
          </p:cNvSpPr>
          <p:nvPr/>
        </p:nvSpPr>
        <p:spPr bwMode="auto">
          <a:xfrm>
            <a:off x="228600" y="5684272"/>
            <a:ext cx="8686800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en-US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Teacher works problem #1 then students</a:t>
            </a:r>
            <a:r>
              <a:rPr lang="en-US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 identify their answer </a:t>
            </a:r>
            <a:r>
              <a:rPr lang="en-US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on their whiteboards (CFU).  Teacher works problem </a:t>
            </a:r>
            <a:r>
              <a:rPr lang="en-US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#2 </a:t>
            </a:r>
            <a:r>
              <a:rPr lang="en-US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then students</a:t>
            </a:r>
            <a:r>
              <a:rPr lang="en-US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 identify their answer on </a:t>
            </a:r>
            <a:r>
              <a:rPr lang="en-US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their whiteboards (CFU).  Teacher works problem </a:t>
            </a:r>
            <a:r>
              <a:rPr lang="en-US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#3 </a:t>
            </a:r>
            <a:r>
              <a:rPr lang="en-US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then students</a:t>
            </a:r>
            <a:r>
              <a:rPr lang="en-US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 identify their answer </a:t>
            </a:r>
            <a:r>
              <a:rPr lang="en-US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on their whiteboards (CFU).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en-US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CFU:  Today, we will</a:t>
            </a:r>
            <a:r>
              <a:rPr lang="en-US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 evaluate equations and inequalities, </a:t>
            </a:r>
            <a:r>
              <a:rPr lang="en-US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which will require us to use skills we already know such as how to</a:t>
            </a:r>
            <a:r>
              <a:rPr lang="en-US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 add, subtract, and compare values.</a:t>
            </a:r>
            <a:endParaRPr lang="en-US" sz="1500" dirty="0"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17784" y="3597395"/>
            <a:ext cx="3558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8000"/>
                </a:solidFill>
              </a:rPr>
              <a:t>10</a:t>
            </a:r>
            <a:endParaRPr lang="en-US" sz="1200" dirty="0">
              <a:solidFill>
                <a:srgbClr val="008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701365" y="3584849"/>
            <a:ext cx="3558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8000"/>
                </a:solidFill>
              </a:rPr>
              <a:t>15</a:t>
            </a:r>
            <a:endParaRPr lang="en-US" sz="1200" dirty="0">
              <a:solidFill>
                <a:srgbClr val="008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498793" y="3592322"/>
            <a:ext cx="2702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8000"/>
                </a:solidFill>
              </a:rPr>
              <a:t>4</a:t>
            </a:r>
            <a:endParaRPr lang="en-US" sz="1200" dirty="0">
              <a:solidFill>
                <a:srgbClr val="008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502695" y="3569731"/>
            <a:ext cx="3558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8000"/>
                </a:solidFill>
              </a:rPr>
              <a:t>10</a:t>
            </a:r>
            <a:endParaRPr lang="en-US" sz="1200" dirty="0">
              <a:solidFill>
                <a:srgbClr val="008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799330" y="4293573"/>
            <a:ext cx="2702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8000"/>
                </a:solidFill>
              </a:rPr>
              <a:t>5</a:t>
            </a:r>
            <a:endParaRPr lang="en-US" sz="1200" dirty="0">
              <a:solidFill>
                <a:srgbClr val="008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657238" y="4293573"/>
            <a:ext cx="2702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8000"/>
                </a:solidFill>
              </a:rPr>
              <a:t>5</a:t>
            </a:r>
            <a:endParaRPr lang="en-US" sz="1200" dirty="0">
              <a:solidFill>
                <a:srgbClr val="008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553939" y="4313616"/>
            <a:ext cx="2702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8000"/>
                </a:solidFill>
              </a:rPr>
              <a:t>1</a:t>
            </a:r>
            <a:endParaRPr lang="en-US" sz="1200" dirty="0">
              <a:solidFill>
                <a:srgbClr val="008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573704" y="4293573"/>
            <a:ext cx="3444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8000"/>
                </a:solidFill>
              </a:rPr>
              <a:t>11</a:t>
            </a:r>
            <a:endParaRPr lang="en-US" sz="12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autoUpdateAnimBg="0"/>
      <p:bldP spid="10" grpId="0" autoUpdateAnimBg="0"/>
      <p:bldP spid="11" grpId="0" autoUpdateAnimBg="0"/>
      <p:bldP spid="19" grpId="0"/>
      <p:bldP spid="20" grpId="0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/>
      <p:bldP spid="33" grpId="0"/>
      <p:bldP spid="34" grpId="0"/>
      <p:bldP spid="36" grpId="0"/>
      <p:bldP spid="39" grpId="0"/>
      <p:bldP spid="40" grpId="0"/>
      <p:bldP spid="41" grpId="0"/>
      <p:bldP spid="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3479" y="1175059"/>
            <a:ext cx="5772513" cy="277014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80797" y="220352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5440" y="722284"/>
            <a:ext cx="28638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Concept development</a:t>
            </a:r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3622" y="80227"/>
            <a:ext cx="8575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3-2  We will evaluate equations and inequalities.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Rectangle 112"/>
          <p:cNvSpPr>
            <a:spLocks noChangeArrowheads="1"/>
          </p:cNvSpPr>
          <p:nvPr/>
        </p:nvSpPr>
        <p:spPr bwMode="auto">
          <a:xfrm>
            <a:off x="7057240" y="5276268"/>
            <a:ext cx="25908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110000"/>
              </a:lnSpc>
              <a:buFont typeface="Arial" charset="0"/>
              <a:buNone/>
            </a:pPr>
            <a:r>
              <a:rPr lang="en-US" sz="1800" dirty="0">
                <a:solidFill>
                  <a:srgbClr val="FF0000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A.</a:t>
            </a:r>
            <a:r>
              <a:rPr lang="en-US" sz="1800" dirty="0" smtClean="0">
                <a:solidFill>
                  <a:srgbClr val="FF0000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4</a:t>
            </a:r>
            <a:r>
              <a:rPr lang="en-US" dirty="0" smtClean="0">
                <a:latin typeface="Arial" charset="0"/>
                <a:ea typeface="ＭＳ Ｐゴシック" pitchFamily="1" charset="-128"/>
                <a:cs typeface="ＭＳ Ｐゴシック" pitchFamily="1" charset="-128"/>
              </a:rPr>
              <a:t> – 1 &lt; 2 + 5</a:t>
            </a:r>
            <a:r>
              <a:rPr lang="en-US" sz="1800" dirty="0" smtClean="0">
                <a:latin typeface="Arial" charset="0"/>
                <a:ea typeface="ＭＳ Ｐゴシック" pitchFamily="1" charset="-128"/>
                <a:cs typeface="ＭＳ Ｐゴシック" pitchFamily="1" charset="-128"/>
              </a:rPr>
              <a:t>    </a:t>
            </a:r>
            <a:endParaRPr lang="en-US" sz="1800" dirty="0">
              <a:latin typeface="Arial" charset="0"/>
              <a:ea typeface="ＭＳ Ｐゴシック" pitchFamily="1" charset="-128"/>
              <a:cs typeface="ＭＳ Ｐゴシック" pitchFamily="1" charset="-128"/>
            </a:endParaRPr>
          </a:p>
          <a:p>
            <a:pPr marL="342900" indent="-342900">
              <a:lnSpc>
                <a:spcPct val="110000"/>
              </a:lnSpc>
              <a:buFont typeface="Arial" charset="0"/>
              <a:buNone/>
            </a:pPr>
            <a:r>
              <a:rPr lang="en-US" sz="1800" dirty="0">
                <a:solidFill>
                  <a:srgbClr val="FF0000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B.</a:t>
            </a:r>
            <a:r>
              <a:rPr lang="en-US" sz="1800" dirty="0">
                <a:latin typeface="Arial" charset="0"/>
                <a:ea typeface="ＭＳ Ｐゴシック" pitchFamily="1" charset="-128"/>
                <a:cs typeface="ＭＳ Ｐゴシック" pitchFamily="1" charset="-128"/>
              </a:rPr>
              <a:t> </a:t>
            </a:r>
            <a:r>
              <a:rPr lang="en-US" sz="1800" dirty="0" smtClean="0">
                <a:latin typeface="Arial" charset="0"/>
                <a:ea typeface="ＭＳ Ｐゴシック" pitchFamily="1" charset="-128"/>
                <a:cs typeface="ＭＳ Ｐゴシック" pitchFamily="1" charset="-128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8 + 3 = 15 - 4</a:t>
            </a:r>
            <a:endParaRPr lang="en-US" dirty="0">
              <a:solidFill>
                <a:srgbClr val="000000"/>
              </a:solidFill>
              <a:latin typeface="Arial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33" name="Rectangle 114"/>
          <p:cNvSpPr>
            <a:spLocks noChangeArrowheads="1"/>
          </p:cNvSpPr>
          <p:nvPr/>
        </p:nvSpPr>
        <p:spPr bwMode="auto">
          <a:xfrm>
            <a:off x="304800" y="4270304"/>
            <a:ext cx="235334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What is 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 equation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?</a:t>
            </a:r>
            <a:endParaRPr lang="en-US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4" name="Rectangle 115"/>
          <p:cNvSpPr>
            <a:spLocks noChangeArrowheads="1"/>
          </p:cNvSpPr>
          <p:nvPr/>
        </p:nvSpPr>
        <p:spPr bwMode="auto">
          <a:xfrm>
            <a:off x="457200" y="4575880"/>
            <a:ext cx="868680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An </a:t>
            </a:r>
            <a:r>
              <a:rPr lang="en-US" dirty="0" smtClean="0">
                <a:solidFill>
                  <a:srgbClr val="FF0000"/>
                </a:solidFill>
              </a:rPr>
              <a:t>equation has an equal sign and both sides have the same value.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35" name="Rectangle 119"/>
          <p:cNvSpPr>
            <a:spLocks noChangeArrowheads="1"/>
          </p:cNvSpPr>
          <p:nvPr/>
        </p:nvSpPr>
        <p:spPr bwMode="auto">
          <a:xfrm>
            <a:off x="304800" y="5136497"/>
            <a:ext cx="5560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Which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example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is an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inequality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?  How do you know?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6" name="Rectangle 120"/>
          <p:cNvSpPr>
            <a:spLocks noChangeArrowheads="1"/>
          </p:cNvSpPr>
          <p:nvPr/>
        </p:nvSpPr>
        <p:spPr bwMode="auto">
          <a:xfrm>
            <a:off x="457200" y="5461317"/>
            <a:ext cx="8278813" cy="672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 smtClean="0">
                <a:solidFill>
                  <a:srgbClr val="FF0000"/>
                </a:solidFill>
              </a:rPr>
              <a:t>Example ___ is an inequality, because _________________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 smtClean="0">
                <a:solidFill>
                  <a:srgbClr val="FF0000"/>
                </a:solidFill>
              </a:rPr>
              <a:t>___________________</a:t>
            </a:r>
            <a:r>
              <a:rPr lang="en-US" sz="1800" dirty="0" smtClean="0">
                <a:solidFill>
                  <a:srgbClr val="FF0000"/>
                </a:solidFill>
              </a:rPr>
              <a:t>___________________.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38" name="Rectangle 124"/>
          <p:cNvSpPr>
            <a:spLocks noChangeArrowheads="1"/>
          </p:cNvSpPr>
          <p:nvPr/>
        </p:nvSpPr>
        <p:spPr bwMode="auto">
          <a:xfrm>
            <a:off x="1525738" y="5418693"/>
            <a:ext cx="3514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A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43" name="Rectangle 124"/>
          <p:cNvSpPr>
            <a:spLocks noChangeArrowheads="1"/>
          </p:cNvSpPr>
          <p:nvPr/>
        </p:nvSpPr>
        <p:spPr bwMode="auto">
          <a:xfrm>
            <a:off x="4426356" y="5418989"/>
            <a:ext cx="24617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the two sides do not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51005" y="5722381"/>
            <a:ext cx="4977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have the same value and the &lt; symbol is used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2444470" y="1420355"/>
            <a:ext cx="1013060" cy="241891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308756" y="3182076"/>
            <a:ext cx="199258" cy="241891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278516" y="3457231"/>
            <a:ext cx="199258" cy="241891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193739" y="1405237"/>
            <a:ext cx="1165871" cy="241891"/>
          </a:xfrm>
          <a:prstGeom prst="rect">
            <a:avLst/>
          </a:prstGeom>
          <a:solidFill>
            <a:srgbClr val="FF6600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149476" y="3169692"/>
            <a:ext cx="199258" cy="241891"/>
          </a:xfrm>
          <a:prstGeom prst="rect">
            <a:avLst/>
          </a:prstGeom>
          <a:solidFill>
            <a:srgbClr val="FF6600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164596" y="3455718"/>
            <a:ext cx="199258" cy="241891"/>
          </a:xfrm>
          <a:prstGeom prst="rect">
            <a:avLst/>
          </a:prstGeom>
          <a:solidFill>
            <a:srgbClr val="FF6600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2461855" y="1955791"/>
            <a:ext cx="1103782" cy="1588"/>
          </a:xfrm>
          <a:prstGeom prst="line">
            <a:avLst/>
          </a:prstGeom>
          <a:ln w="38100" cmpd="sng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147824" y="2225864"/>
            <a:ext cx="977005" cy="1588"/>
          </a:xfrm>
          <a:prstGeom prst="line">
            <a:avLst/>
          </a:prstGeom>
          <a:ln w="38100" cmpd="sng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087789" y="2499965"/>
            <a:ext cx="1036285" cy="1588"/>
          </a:xfrm>
          <a:prstGeom prst="line">
            <a:avLst/>
          </a:prstGeom>
          <a:ln w="38100" cmpd="sng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5905915" y="1935888"/>
            <a:ext cx="1153083" cy="1588"/>
          </a:xfrm>
          <a:prstGeom prst="line">
            <a:avLst/>
          </a:prstGeom>
          <a:ln w="381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4872915" y="2209989"/>
            <a:ext cx="1104991" cy="1588"/>
          </a:xfrm>
          <a:prstGeom prst="line">
            <a:avLst/>
          </a:prstGeom>
          <a:ln w="381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927136" y="2499965"/>
            <a:ext cx="834557" cy="16706"/>
          </a:xfrm>
          <a:prstGeom prst="line">
            <a:avLst/>
          </a:prstGeom>
          <a:ln w="381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6771975" y="1648352"/>
            <a:ext cx="320283" cy="1588"/>
          </a:xfrm>
          <a:prstGeom prst="line">
            <a:avLst/>
          </a:prstGeom>
          <a:ln w="381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4876380" y="1938328"/>
            <a:ext cx="530731" cy="1588"/>
          </a:xfrm>
          <a:prstGeom prst="line">
            <a:avLst/>
          </a:prstGeom>
          <a:ln w="381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736936" y="2980882"/>
            <a:ext cx="3710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8000"/>
                </a:solidFill>
              </a:rPr>
              <a:t>11</a:t>
            </a:r>
            <a:endParaRPr lang="en-US" sz="1400" dirty="0">
              <a:solidFill>
                <a:srgbClr val="008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709184" y="2964250"/>
            <a:ext cx="3710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8000"/>
                </a:solidFill>
              </a:rPr>
              <a:t>11</a:t>
            </a:r>
            <a:endParaRPr lang="en-US" sz="1400" dirty="0">
              <a:solidFill>
                <a:srgbClr val="008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618380" y="2949889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8000"/>
                </a:solidFill>
              </a:rPr>
              <a:t>9</a:t>
            </a:r>
            <a:endParaRPr lang="en-US" sz="1400" dirty="0">
              <a:solidFill>
                <a:srgbClr val="008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582847" y="2965007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8000"/>
                </a:solidFill>
              </a:rPr>
              <a:t>5</a:t>
            </a:r>
            <a:endParaRPr lang="en-US" sz="14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/>
      <p:bldP spid="38" grpId="0"/>
      <p:bldP spid="43" grpId="0"/>
      <p:bldP spid="44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50" grpId="0"/>
      <p:bldP spid="53" grpId="0"/>
      <p:bldP spid="54" grpId="0"/>
      <p:bldP spid="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43240" y="403440"/>
            <a:ext cx="2514600" cy="36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Black" charset="0"/>
              </a:rPr>
              <a:t>Importance</a:t>
            </a:r>
            <a:endParaRPr lang="en-US" sz="2100" dirty="0">
              <a:solidFill>
                <a:schemeClr val="tx1">
                  <a:lumMod val="85000"/>
                  <a:lumOff val="15000"/>
                </a:schemeClr>
              </a:solidFill>
              <a:latin typeface="Arial MT Bl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06800" y="3991475"/>
            <a:ext cx="4953000" cy="1236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 u="sng" dirty="0" smtClean="0"/>
              <a:t>Buying gifts (Being fair)</a:t>
            </a:r>
            <a:r>
              <a:rPr lang="en-US" sz="2000" b="1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Your mom can determine how many toys to buy for each of the children so they all have the same amount of toys.</a:t>
            </a:r>
            <a:endParaRPr lang="en-US" sz="2000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304680" y="837401"/>
            <a:ext cx="4514520" cy="1472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="1" u="sng" dirty="0" smtClean="0"/>
              <a:t>Playing sports</a:t>
            </a:r>
          </a:p>
          <a:p>
            <a:pPr>
              <a:lnSpc>
                <a:spcPct val="80000"/>
              </a:lnSpc>
              <a:spcAft>
                <a:spcPts val="1800"/>
              </a:spcAft>
            </a:pPr>
            <a:r>
              <a:rPr lang="en-US" sz="2000" dirty="0" smtClean="0"/>
              <a:t>If you want to get better at something, then you have to compare how you practice to how your competitor practices.</a:t>
            </a:r>
            <a:endParaRPr lang="en-US" sz="200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0120" y="743216"/>
            <a:ext cx="281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 u="sng" dirty="0"/>
              <a:t>CST or</a:t>
            </a:r>
            <a:r>
              <a:rPr lang="en-US" sz="1800" b="1" u="sng" dirty="0" smtClean="0"/>
              <a:t> </a:t>
            </a:r>
            <a:r>
              <a:rPr lang="en-US" b="1" u="sng" dirty="0" smtClean="0"/>
              <a:t>Test</a:t>
            </a:r>
            <a:endParaRPr lang="en-US" sz="2400" b="1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17344" y="5133786"/>
            <a:ext cx="6301356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30000"/>
              </a:lnSpc>
            </a:pPr>
            <a:r>
              <a:rPr lang="en-US" sz="2000" dirty="0" smtClean="0"/>
              <a:t>3 marbles + </a:t>
            </a:r>
            <a:r>
              <a:rPr lang="en-US" sz="2000" dirty="0" smtClean="0">
                <a:solidFill>
                  <a:srgbClr val="FF0000"/>
                </a:solidFill>
              </a:rPr>
              <a:t>2</a:t>
            </a:r>
            <a:r>
              <a:rPr lang="en-US" sz="2000" dirty="0" smtClean="0"/>
              <a:t> marbles = 4 marbles +   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   marbles</a:t>
            </a:r>
          </a:p>
          <a:p>
            <a:pPr>
              <a:lnSpc>
                <a:spcPct val="40000"/>
              </a:lnSpc>
            </a:pPr>
            <a:endParaRPr lang="en-US" sz="2000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306960" y="2426894"/>
            <a:ext cx="4663880" cy="271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</a:pPr>
            <a:r>
              <a:rPr lang="en-US" sz="2000" dirty="0" smtClean="0"/>
              <a:t> 2 hours + </a:t>
            </a:r>
            <a:r>
              <a:rPr lang="en-US" sz="2000" dirty="0" smtClean="0">
                <a:solidFill>
                  <a:srgbClr val="FF0000"/>
                </a:solidFill>
              </a:rPr>
              <a:t>   </a:t>
            </a:r>
            <a:r>
              <a:rPr lang="en-US" sz="2000" dirty="0" smtClean="0"/>
              <a:t> hours &lt;  4 hours</a:t>
            </a:r>
            <a:endParaRPr lang="en-US" sz="2000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42888" y="5739066"/>
            <a:ext cx="8672512" cy="1094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Why is it important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to evaluate equations and inequalities?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(pair-share) Does anyone else have another reason why it is important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to be able to evaluate equations and inequalities? 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 may give me one of my reasons or one of your own.  Which reason means more to you?  Why?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688" y="1094811"/>
            <a:ext cx="3929683" cy="2908986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4694731" y="5301635"/>
            <a:ext cx="269365" cy="269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560500" y="2388406"/>
            <a:ext cx="269365" cy="269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 Brace 14"/>
          <p:cNvSpPr/>
          <p:nvPr/>
        </p:nvSpPr>
        <p:spPr>
          <a:xfrm rot="16200000">
            <a:off x="5284161" y="1885872"/>
            <a:ext cx="333681" cy="1912108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Brace 15"/>
          <p:cNvSpPr/>
          <p:nvPr/>
        </p:nvSpPr>
        <p:spPr>
          <a:xfrm rot="16200000">
            <a:off x="7071956" y="2365321"/>
            <a:ext cx="354478" cy="932412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221320" y="3008767"/>
            <a:ext cx="569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you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706029" y="2970279"/>
            <a:ext cx="1262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competitor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541260" y="2310187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694731" y="5242829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6510140" y="2296289"/>
            <a:ext cx="334447" cy="400110"/>
            <a:chOff x="6510140" y="3097543"/>
            <a:chExt cx="334447" cy="400110"/>
          </a:xfrm>
        </p:grpSpPr>
        <p:sp>
          <p:nvSpPr>
            <p:cNvPr id="22" name="Rectangle 21"/>
            <p:cNvSpPr/>
            <p:nvPr/>
          </p:nvSpPr>
          <p:spPr>
            <a:xfrm>
              <a:off x="6588460" y="3174542"/>
              <a:ext cx="164289" cy="23917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510140" y="3097543"/>
              <a:ext cx="33444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</a:rPr>
                <a:t>&gt;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0" y="34873"/>
            <a:ext cx="9144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3-2  We will evaluate equations and inequalities.</a:t>
            </a:r>
            <a:endParaRPr lang="en-US" sz="17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83089" y="4294546"/>
          <a:ext cx="8311852" cy="8961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2904"/>
                <a:gridCol w="7118948"/>
              </a:tblGrid>
              <a:tr h="44805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Step 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44805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Step 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 Box 57"/>
          <p:cNvSpPr txBox="1">
            <a:spLocks noChangeArrowheads="1"/>
          </p:cNvSpPr>
          <p:nvPr/>
        </p:nvSpPr>
        <p:spPr bwMode="auto">
          <a:xfrm>
            <a:off x="1650488" y="4818555"/>
            <a:ext cx="6802438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Compare the values.  Make sure the number sentence is true.</a:t>
            </a:r>
            <a:endParaRPr lang="en-US" dirty="0"/>
          </a:p>
        </p:txBody>
      </p:sp>
      <p:sp>
        <p:nvSpPr>
          <p:cNvPr id="7" name="Text Box 58"/>
          <p:cNvSpPr txBox="1">
            <a:spLocks noChangeArrowheads="1"/>
          </p:cNvSpPr>
          <p:nvPr/>
        </p:nvSpPr>
        <p:spPr bwMode="auto">
          <a:xfrm>
            <a:off x="1650488" y="4341399"/>
            <a:ext cx="641350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dirty="0" smtClean="0"/>
              <a:t>Calculate the value of each expression, if necessary.</a:t>
            </a:r>
            <a:endParaRPr lang="en-US" dirty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6352401" y="69571"/>
            <a:ext cx="3081383" cy="595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Black" charset="0"/>
              </a:rPr>
              <a:t>Skill development/Guided practice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Arial MT B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8600" y="546315"/>
            <a:ext cx="8527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Write &gt;, &lt;, or = in the          .  Tell if the number sentence is an equation or an inequality.</a:t>
            </a:r>
            <a:endParaRPr lang="en-US" b="1" dirty="0"/>
          </a:p>
        </p:txBody>
      </p:sp>
      <p:sp>
        <p:nvSpPr>
          <p:cNvPr id="12" name="Frame 11"/>
          <p:cNvSpPr/>
          <p:nvPr/>
        </p:nvSpPr>
        <p:spPr>
          <a:xfrm>
            <a:off x="2674890" y="572968"/>
            <a:ext cx="307846" cy="369332"/>
          </a:xfrm>
          <a:prstGeom prst="fram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1485572" y="1139405"/>
            <a:ext cx="2245038" cy="400110"/>
            <a:chOff x="481010" y="1501014"/>
            <a:chExt cx="2245038" cy="400110"/>
          </a:xfrm>
        </p:grpSpPr>
        <p:sp>
          <p:nvSpPr>
            <p:cNvPr id="14" name="TextBox 13"/>
            <p:cNvSpPr txBox="1"/>
            <p:nvPr/>
          </p:nvSpPr>
          <p:spPr>
            <a:xfrm>
              <a:off x="481010" y="1501014"/>
              <a:ext cx="224503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1.  </a:t>
              </a:r>
              <a:r>
                <a:rPr lang="en-US" sz="2000" dirty="0" smtClean="0"/>
                <a:t>12 + 10        22 </a:t>
              </a:r>
              <a:endParaRPr lang="en-US" sz="2000" dirty="0"/>
            </a:p>
          </p:txBody>
        </p:sp>
        <p:sp>
          <p:nvSpPr>
            <p:cNvPr id="15" name="Frame 14"/>
            <p:cNvSpPr/>
            <p:nvPr/>
          </p:nvSpPr>
          <p:spPr>
            <a:xfrm>
              <a:off x="1924075" y="1520258"/>
              <a:ext cx="307846" cy="369332"/>
            </a:xfrm>
            <a:prstGeom prst="fram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045046" y="1081675"/>
            <a:ext cx="2180780" cy="400110"/>
            <a:chOff x="3790364" y="1250844"/>
            <a:chExt cx="2180780" cy="400110"/>
          </a:xfrm>
        </p:grpSpPr>
        <p:sp>
          <p:nvSpPr>
            <p:cNvPr id="19" name="TextBox 18"/>
            <p:cNvSpPr txBox="1"/>
            <p:nvPr/>
          </p:nvSpPr>
          <p:spPr>
            <a:xfrm>
              <a:off x="3790364" y="1250844"/>
              <a:ext cx="218078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2.  </a:t>
              </a:r>
              <a:r>
                <a:rPr lang="en-US" sz="2000" dirty="0" smtClean="0"/>
                <a:t>12 – 10         2 </a:t>
              </a:r>
              <a:endParaRPr lang="en-US" sz="2000" b="1" dirty="0"/>
            </a:p>
          </p:txBody>
        </p:sp>
        <p:sp>
          <p:nvSpPr>
            <p:cNvPr id="20" name="Frame 19"/>
            <p:cNvSpPr/>
            <p:nvPr/>
          </p:nvSpPr>
          <p:spPr>
            <a:xfrm>
              <a:off x="5214150" y="1250844"/>
              <a:ext cx="307846" cy="369332"/>
            </a:xfrm>
            <a:prstGeom prst="fram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2928637" y="1158649"/>
            <a:ext cx="31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=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457210" y="1081675"/>
            <a:ext cx="415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=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17281" y="2220453"/>
            <a:ext cx="334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&gt;</a:t>
            </a:r>
          </a:p>
        </p:txBody>
      </p:sp>
      <p:grpSp>
        <p:nvGrpSpPr>
          <p:cNvPr id="59" name="Group 58"/>
          <p:cNvGrpSpPr/>
          <p:nvPr/>
        </p:nvGrpSpPr>
        <p:grpSpPr>
          <a:xfrm>
            <a:off x="1493450" y="2224467"/>
            <a:ext cx="2915031" cy="400110"/>
            <a:chOff x="1493450" y="2224467"/>
            <a:chExt cx="2915031" cy="400110"/>
          </a:xfrm>
        </p:grpSpPr>
        <p:sp>
          <p:nvSpPr>
            <p:cNvPr id="26" name="TextBox 25"/>
            <p:cNvSpPr txBox="1"/>
            <p:nvPr/>
          </p:nvSpPr>
          <p:spPr>
            <a:xfrm>
              <a:off x="1493450" y="2224467"/>
              <a:ext cx="291503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3.  </a:t>
              </a:r>
              <a:r>
                <a:rPr lang="en-US" sz="2000" dirty="0" smtClean="0"/>
                <a:t>52 + 23          65 - 14 </a:t>
              </a:r>
              <a:endParaRPr lang="en-US" sz="2000" b="1" dirty="0"/>
            </a:p>
          </p:txBody>
        </p:sp>
        <p:sp>
          <p:nvSpPr>
            <p:cNvPr id="28" name="Frame 27"/>
            <p:cNvSpPr/>
            <p:nvPr/>
          </p:nvSpPr>
          <p:spPr>
            <a:xfrm>
              <a:off x="2859549" y="2224467"/>
              <a:ext cx="481015" cy="400110"/>
            </a:xfrm>
            <a:prstGeom prst="fram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2393462" y="1578315"/>
            <a:ext cx="1070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equation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872376" y="1565753"/>
            <a:ext cx="1070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equation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532433" y="2724324"/>
            <a:ext cx="115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inequality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501577" y="2220765"/>
            <a:ext cx="334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&lt;</a:t>
            </a:r>
          </a:p>
        </p:txBody>
      </p:sp>
      <p:grpSp>
        <p:nvGrpSpPr>
          <p:cNvPr id="60" name="Group 59"/>
          <p:cNvGrpSpPr/>
          <p:nvPr/>
        </p:nvGrpSpPr>
        <p:grpSpPr>
          <a:xfrm>
            <a:off x="5014450" y="2216578"/>
            <a:ext cx="2836634" cy="400110"/>
            <a:chOff x="5014450" y="2216578"/>
            <a:chExt cx="2836634" cy="400110"/>
          </a:xfrm>
        </p:grpSpPr>
        <p:sp>
          <p:nvSpPr>
            <p:cNvPr id="33" name="TextBox 32"/>
            <p:cNvSpPr txBox="1"/>
            <p:nvPr/>
          </p:nvSpPr>
          <p:spPr>
            <a:xfrm>
              <a:off x="5014450" y="2216578"/>
              <a:ext cx="28366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4.  </a:t>
              </a:r>
              <a:r>
                <a:rPr lang="en-US" sz="2000" dirty="0" smtClean="0"/>
                <a:t>37 –  24        79 - 28</a:t>
              </a:r>
              <a:endParaRPr lang="en-US" sz="2000" b="1" dirty="0"/>
            </a:p>
          </p:txBody>
        </p:sp>
        <p:sp>
          <p:nvSpPr>
            <p:cNvPr id="35" name="Frame 34"/>
            <p:cNvSpPr/>
            <p:nvPr/>
          </p:nvSpPr>
          <p:spPr>
            <a:xfrm>
              <a:off x="6512939" y="2258942"/>
              <a:ext cx="339189" cy="327148"/>
            </a:xfrm>
            <a:prstGeom prst="fram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5720801" y="2722772"/>
            <a:ext cx="115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inequality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491930" y="3292208"/>
            <a:ext cx="2915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5</a:t>
            </a:r>
            <a:r>
              <a:rPr lang="en-US" sz="2000" b="1" dirty="0" smtClean="0"/>
              <a:t>.  </a:t>
            </a:r>
            <a:r>
              <a:rPr lang="en-US" sz="2000" dirty="0" smtClean="0"/>
              <a:t>25 + 44          52 - 20 </a:t>
            </a:r>
            <a:endParaRPr lang="en-US" sz="2000" b="1" dirty="0"/>
          </a:p>
        </p:txBody>
      </p:sp>
      <p:sp>
        <p:nvSpPr>
          <p:cNvPr id="40" name="Frame 39"/>
          <p:cNvSpPr/>
          <p:nvPr/>
        </p:nvSpPr>
        <p:spPr>
          <a:xfrm>
            <a:off x="2986620" y="3292208"/>
            <a:ext cx="307846" cy="369332"/>
          </a:xfrm>
          <a:prstGeom prst="fram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5011330" y="3309900"/>
            <a:ext cx="2972263" cy="400110"/>
            <a:chOff x="3787250" y="3268347"/>
            <a:chExt cx="2972263" cy="400110"/>
          </a:xfrm>
        </p:grpSpPr>
        <p:sp>
          <p:nvSpPr>
            <p:cNvPr id="41" name="TextBox 40"/>
            <p:cNvSpPr txBox="1"/>
            <p:nvPr/>
          </p:nvSpPr>
          <p:spPr>
            <a:xfrm>
              <a:off x="3787250" y="3268347"/>
              <a:ext cx="297226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6.  </a:t>
              </a:r>
              <a:r>
                <a:rPr lang="en-US" sz="2000" dirty="0"/>
                <a:t>3</a:t>
              </a:r>
              <a:r>
                <a:rPr lang="en-US" sz="2000" dirty="0" smtClean="0"/>
                <a:t>8 – 12          14 + 12 </a:t>
              </a:r>
              <a:endParaRPr lang="en-US" sz="2000" b="1" dirty="0"/>
            </a:p>
          </p:txBody>
        </p:sp>
        <p:sp>
          <p:nvSpPr>
            <p:cNvPr id="42" name="Frame 41"/>
            <p:cNvSpPr/>
            <p:nvPr/>
          </p:nvSpPr>
          <p:spPr>
            <a:xfrm>
              <a:off x="5281940" y="3268347"/>
              <a:ext cx="307846" cy="369332"/>
            </a:xfrm>
            <a:prstGeom prst="fram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2979259" y="3271412"/>
            <a:ext cx="334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&gt;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488843" y="3297754"/>
            <a:ext cx="334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588633" y="3788120"/>
            <a:ext cx="115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inequality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107022" y="3805812"/>
            <a:ext cx="1070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equation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0480" y="34873"/>
            <a:ext cx="9144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3-2  We will evaluate equations and inequalities.</a:t>
            </a:r>
            <a:endParaRPr lang="en-US" sz="17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16551" y="5239558"/>
            <a:ext cx="895000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Skill development CFU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 How did I calculate the value of each expression?  What values did I have to compare?  What symbol did I write to make the number sentence true?  How did I determine if the number sentence is true?  How did I decide it was an </a:t>
            </a:r>
            <a:r>
              <a:rPr lang="en-US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equation/inequality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?</a:t>
            </a:r>
          </a:p>
          <a:p>
            <a:r>
              <a:rPr lang="en-US" sz="16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Guided practice CFU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 Do step #1 and show me.  (Randomly choose students to share answers.)  Do step #2 and show me.  Why did you choose the “=, &lt;, or &gt;” symbol?  How did you decide it was an </a:t>
            </a:r>
            <a:r>
              <a:rPr lang="en-US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equation/inequality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?</a:t>
            </a:r>
          </a:p>
          <a:p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157419" y="1407569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8000"/>
                </a:solidFill>
              </a:rPr>
              <a:t>22</a:t>
            </a:r>
            <a:endParaRPr lang="en-US" sz="1400" dirty="0">
              <a:solidFill>
                <a:srgbClr val="008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722657" y="1406080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8000"/>
                </a:solidFill>
              </a:rPr>
              <a:t>2</a:t>
            </a:r>
            <a:endParaRPr lang="en-US" sz="1400" dirty="0">
              <a:solidFill>
                <a:srgbClr val="008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202712" y="2462610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8000"/>
                </a:solidFill>
              </a:rPr>
              <a:t>75</a:t>
            </a:r>
            <a:endParaRPr lang="en-US" sz="1400" dirty="0">
              <a:solidFill>
                <a:srgbClr val="008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733288" y="2462020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8000"/>
                </a:solidFill>
              </a:rPr>
              <a:t>51</a:t>
            </a:r>
            <a:endParaRPr lang="en-US" sz="1400" dirty="0">
              <a:solidFill>
                <a:srgbClr val="008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664366" y="2445232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8000"/>
                </a:solidFill>
              </a:rPr>
              <a:t>13</a:t>
            </a:r>
            <a:endParaRPr lang="en-US" sz="1400" dirty="0">
              <a:solidFill>
                <a:srgbClr val="008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201266" y="2470688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8000"/>
                </a:solidFill>
              </a:rPr>
              <a:t>51</a:t>
            </a:r>
            <a:endParaRPr lang="en-US" sz="1400" dirty="0">
              <a:solidFill>
                <a:srgbClr val="008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202712" y="3556121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8000"/>
                </a:solidFill>
              </a:rPr>
              <a:t>69</a:t>
            </a:r>
            <a:endParaRPr lang="en-US" sz="1400" dirty="0">
              <a:solidFill>
                <a:srgbClr val="008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748588" y="3556121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8000"/>
                </a:solidFill>
              </a:rPr>
              <a:t>32</a:t>
            </a:r>
            <a:endParaRPr lang="en-US" sz="1400" dirty="0">
              <a:solidFill>
                <a:srgbClr val="008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679667" y="3569746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8000"/>
                </a:solidFill>
              </a:rPr>
              <a:t>26</a:t>
            </a:r>
            <a:endParaRPr lang="en-US" sz="1400" dirty="0">
              <a:solidFill>
                <a:srgbClr val="008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274124" y="3552773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8000"/>
                </a:solidFill>
              </a:rPr>
              <a:t>26</a:t>
            </a:r>
            <a:endParaRPr lang="en-US" sz="14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27" grpId="0"/>
      <p:bldP spid="29" grpId="0"/>
      <p:bldP spid="30" grpId="0"/>
      <p:bldP spid="32" grpId="0"/>
      <p:bldP spid="34" grpId="0"/>
      <p:bldP spid="37" grpId="0"/>
      <p:bldP spid="44" grpId="0"/>
      <p:bldP spid="45" grpId="0"/>
      <p:bldP spid="46" grpId="0"/>
      <p:bldP spid="47" grpId="0"/>
      <p:bldP spid="49" grpId="0"/>
      <p:bldP spid="50" grpId="0"/>
      <p:bldP spid="53" grpId="0"/>
      <p:bldP spid="54" grpId="0"/>
      <p:bldP spid="55" grpId="1"/>
      <p:bldP spid="56" grpId="0"/>
      <p:bldP spid="57" grpId="1"/>
      <p:bldP spid="58" grpId="1"/>
      <p:bldP spid="61" grpId="1"/>
      <p:bldP spid="6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04049" y="4222666"/>
          <a:ext cx="8311852" cy="8961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2904"/>
                <a:gridCol w="7118948"/>
              </a:tblGrid>
              <a:tr h="44805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Step 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44805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Step 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 Box 57"/>
          <p:cNvSpPr txBox="1">
            <a:spLocks noChangeArrowheads="1"/>
          </p:cNvSpPr>
          <p:nvPr/>
        </p:nvSpPr>
        <p:spPr bwMode="auto">
          <a:xfrm>
            <a:off x="1771448" y="4761974"/>
            <a:ext cx="6802438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Compare the values.  Make sure the number sentence is true.</a:t>
            </a:r>
            <a:endParaRPr lang="en-US" dirty="0"/>
          </a:p>
        </p:txBody>
      </p:sp>
      <p:sp>
        <p:nvSpPr>
          <p:cNvPr id="7" name="Text Box 58"/>
          <p:cNvSpPr txBox="1">
            <a:spLocks noChangeArrowheads="1"/>
          </p:cNvSpPr>
          <p:nvPr/>
        </p:nvSpPr>
        <p:spPr bwMode="auto">
          <a:xfrm>
            <a:off x="1771448" y="4298257"/>
            <a:ext cx="641350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dirty="0" smtClean="0"/>
              <a:t>Calculate the value of each expression, if necessary.</a:t>
            </a:r>
            <a:endParaRPr lang="en-US" dirty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88599" y="381452"/>
            <a:ext cx="5429597" cy="34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Black" charset="0"/>
              </a:rPr>
              <a:t>Skill development/Guided practice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Arial MT Bl" charset="0"/>
            </a:endParaRPr>
          </a:p>
        </p:txBody>
      </p:sp>
      <p:grpSp>
        <p:nvGrpSpPr>
          <p:cNvPr id="2" name="Group 12"/>
          <p:cNvGrpSpPr/>
          <p:nvPr/>
        </p:nvGrpSpPr>
        <p:grpSpPr>
          <a:xfrm>
            <a:off x="188600" y="726320"/>
            <a:ext cx="8527302" cy="403875"/>
            <a:chOff x="188600" y="393724"/>
            <a:chExt cx="8527302" cy="403875"/>
          </a:xfrm>
        </p:grpSpPr>
        <p:sp>
          <p:nvSpPr>
            <p:cNvPr id="10" name="TextBox 9"/>
            <p:cNvSpPr txBox="1"/>
            <p:nvPr/>
          </p:nvSpPr>
          <p:spPr>
            <a:xfrm>
              <a:off x="188600" y="428267"/>
              <a:ext cx="85273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Write a number in the         that makes the number sentence true.</a:t>
              </a:r>
              <a:endParaRPr lang="en-US" b="1" dirty="0"/>
            </a:p>
          </p:txBody>
        </p:sp>
        <p:sp>
          <p:nvSpPr>
            <p:cNvPr id="12" name="Frame 11"/>
            <p:cNvSpPr/>
            <p:nvPr/>
          </p:nvSpPr>
          <p:spPr>
            <a:xfrm>
              <a:off x="2751395" y="393724"/>
              <a:ext cx="307846" cy="369332"/>
            </a:xfrm>
            <a:prstGeom prst="fram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230890" y="1265236"/>
            <a:ext cx="2123799" cy="400110"/>
            <a:chOff x="230890" y="1250842"/>
            <a:chExt cx="2123799" cy="400110"/>
          </a:xfrm>
        </p:grpSpPr>
        <p:sp>
          <p:nvSpPr>
            <p:cNvPr id="14" name="TextBox 13"/>
            <p:cNvSpPr txBox="1"/>
            <p:nvPr/>
          </p:nvSpPr>
          <p:spPr>
            <a:xfrm>
              <a:off x="230890" y="1250842"/>
              <a:ext cx="212379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1.  </a:t>
              </a:r>
              <a:r>
                <a:rPr lang="en-US" sz="2000" dirty="0" smtClean="0"/>
                <a:t>12 +        = 20 </a:t>
              </a:r>
              <a:endParaRPr lang="en-US" sz="2000" dirty="0"/>
            </a:p>
          </p:txBody>
        </p:sp>
        <p:sp>
          <p:nvSpPr>
            <p:cNvPr id="15" name="Frame 14"/>
            <p:cNvSpPr/>
            <p:nvPr/>
          </p:nvSpPr>
          <p:spPr>
            <a:xfrm>
              <a:off x="1269915" y="1270086"/>
              <a:ext cx="307846" cy="369332"/>
            </a:xfrm>
            <a:prstGeom prst="fram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732644" y="1226750"/>
            <a:ext cx="1774144" cy="400110"/>
            <a:chOff x="3790364" y="1193112"/>
            <a:chExt cx="1774144" cy="400110"/>
          </a:xfrm>
        </p:grpSpPr>
        <p:sp>
          <p:nvSpPr>
            <p:cNvPr id="19" name="TextBox 18"/>
            <p:cNvSpPr txBox="1"/>
            <p:nvPr/>
          </p:nvSpPr>
          <p:spPr>
            <a:xfrm>
              <a:off x="3790364" y="1193112"/>
              <a:ext cx="177414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2.  </a:t>
              </a:r>
              <a:r>
                <a:rPr lang="en-US" sz="2000" dirty="0" smtClean="0"/>
                <a:t>      -  4 = 5 </a:t>
              </a:r>
              <a:endParaRPr lang="en-US" sz="2000" b="1" dirty="0"/>
            </a:p>
          </p:txBody>
        </p:sp>
        <p:sp>
          <p:nvSpPr>
            <p:cNvPr id="20" name="Frame 19"/>
            <p:cNvSpPr/>
            <p:nvPr/>
          </p:nvSpPr>
          <p:spPr>
            <a:xfrm>
              <a:off x="4232910" y="1193112"/>
              <a:ext cx="307846" cy="369332"/>
            </a:xfrm>
            <a:prstGeom prst="fram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1269915" y="128448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163568" y="1207506"/>
            <a:ext cx="415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116001" y="2451356"/>
            <a:ext cx="182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26	 32	 14</a:t>
            </a:r>
            <a:endParaRPr lang="en-US" sz="2000" dirty="0">
              <a:solidFill>
                <a:srgbClr val="FF0000"/>
              </a:solidFill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211650" y="1955026"/>
            <a:ext cx="3059234" cy="419354"/>
            <a:chOff x="211650" y="2078323"/>
            <a:chExt cx="3059234" cy="419354"/>
          </a:xfrm>
        </p:grpSpPr>
        <p:sp>
          <p:nvSpPr>
            <p:cNvPr id="26" name="TextBox 25"/>
            <p:cNvSpPr txBox="1"/>
            <p:nvPr/>
          </p:nvSpPr>
          <p:spPr>
            <a:xfrm>
              <a:off x="211650" y="2097567"/>
              <a:ext cx="26372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3.  </a:t>
              </a:r>
              <a:r>
                <a:rPr lang="en-US" sz="2000" dirty="0" smtClean="0"/>
                <a:t>123 + 52  &lt;  199 -  </a:t>
              </a:r>
              <a:endParaRPr lang="en-US" sz="2000" b="1" dirty="0"/>
            </a:p>
          </p:txBody>
        </p:sp>
        <p:sp>
          <p:nvSpPr>
            <p:cNvPr id="28" name="Frame 27"/>
            <p:cNvSpPr/>
            <p:nvPr/>
          </p:nvSpPr>
          <p:spPr>
            <a:xfrm>
              <a:off x="2789869" y="2078323"/>
              <a:ext cx="481015" cy="400110"/>
            </a:xfrm>
            <a:prstGeom prst="fram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3790370" y="1955025"/>
            <a:ext cx="3122044" cy="419356"/>
            <a:chOff x="3790370" y="2078322"/>
            <a:chExt cx="3122044" cy="419356"/>
          </a:xfrm>
        </p:grpSpPr>
        <p:sp>
          <p:nvSpPr>
            <p:cNvPr id="33" name="TextBox 32"/>
            <p:cNvSpPr txBox="1"/>
            <p:nvPr/>
          </p:nvSpPr>
          <p:spPr>
            <a:xfrm>
              <a:off x="3790370" y="2097568"/>
              <a:ext cx="312204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4.  </a:t>
              </a:r>
              <a:r>
                <a:rPr lang="en-US" sz="2000" dirty="0" smtClean="0"/>
                <a:t>287 – 33  &gt;         + 222</a:t>
              </a:r>
              <a:endParaRPr lang="en-US" sz="2000" b="1" dirty="0"/>
            </a:p>
          </p:txBody>
        </p:sp>
        <p:sp>
          <p:nvSpPr>
            <p:cNvPr id="35" name="Frame 34"/>
            <p:cNvSpPr/>
            <p:nvPr/>
          </p:nvSpPr>
          <p:spPr>
            <a:xfrm>
              <a:off x="5602988" y="2078322"/>
              <a:ext cx="450597" cy="400121"/>
            </a:xfrm>
            <a:prstGeom prst="fram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267850" y="3081461"/>
            <a:ext cx="3207454" cy="400110"/>
            <a:chOff x="267850" y="3250655"/>
            <a:chExt cx="3207454" cy="400110"/>
          </a:xfrm>
        </p:grpSpPr>
        <p:sp>
          <p:nvSpPr>
            <p:cNvPr id="39" name="TextBox 38"/>
            <p:cNvSpPr txBox="1"/>
            <p:nvPr/>
          </p:nvSpPr>
          <p:spPr>
            <a:xfrm>
              <a:off x="267850" y="3250655"/>
              <a:ext cx="320745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5</a:t>
              </a:r>
              <a:r>
                <a:rPr lang="en-US" sz="2000" b="1" dirty="0" smtClean="0"/>
                <a:t>.  </a:t>
              </a:r>
              <a:r>
                <a:rPr lang="en-US" sz="2000" dirty="0" smtClean="0"/>
                <a:t>        + 140 =  498 - 247 </a:t>
              </a:r>
              <a:endParaRPr lang="en-US" sz="2000" b="1" dirty="0"/>
            </a:p>
          </p:txBody>
        </p:sp>
        <p:sp>
          <p:nvSpPr>
            <p:cNvPr id="40" name="Frame 39"/>
            <p:cNvSpPr/>
            <p:nvPr/>
          </p:nvSpPr>
          <p:spPr>
            <a:xfrm>
              <a:off x="692815" y="3268347"/>
              <a:ext cx="531740" cy="354756"/>
            </a:xfrm>
            <a:prstGeom prst="fram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3787250" y="3099153"/>
            <a:ext cx="2850785" cy="400110"/>
            <a:chOff x="3787250" y="3268347"/>
            <a:chExt cx="2850785" cy="400110"/>
          </a:xfrm>
        </p:grpSpPr>
        <p:sp>
          <p:nvSpPr>
            <p:cNvPr id="41" name="TextBox 40"/>
            <p:cNvSpPr txBox="1"/>
            <p:nvPr/>
          </p:nvSpPr>
          <p:spPr>
            <a:xfrm>
              <a:off x="3787250" y="3268347"/>
              <a:ext cx="285078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6.  </a:t>
              </a:r>
              <a:r>
                <a:rPr lang="en-US" sz="2000" dirty="0" smtClean="0"/>
                <a:t>97 -          =  31 + 23 </a:t>
              </a:r>
              <a:endParaRPr lang="en-US" sz="2000" b="1" dirty="0"/>
            </a:p>
          </p:txBody>
        </p:sp>
        <p:sp>
          <p:nvSpPr>
            <p:cNvPr id="42" name="Frame 41"/>
            <p:cNvSpPr/>
            <p:nvPr/>
          </p:nvSpPr>
          <p:spPr>
            <a:xfrm>
              <a:off x="4779642" y="3299125"/>
              <a:ext cx="497341" cy="369332"/>
            </a:xfrm>
            <a:prstGeom prst="fram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1120259" y="3599497"/>
            <a:ext cx="1715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111   47   152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764523" y="3548863"/>
            <a:ext cx="14680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34   63   43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809102" y="1955037"/>
            <a:ext cx="4699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14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483030" y="2474608"/>
            <a:ext cx="2077964" cy="401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36	   27	41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600992" y="1935782"/>
            <a:ext cx="4699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27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72804" y="3053799"/>
            <a:ext cx="5745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111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807033" y="3099695"/>
            <a:ext cx="4699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43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90720" y="34873"/>
            <a:ext cx="9144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3-2  We will evaluate equations and inequalities.</a:t>
            </a:r>
            <a:endParaRPr lang="en-US" sz="17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16551" y="5226069"/>
            <a:ext cx="895000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Skill development CFU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 How did I calculate the value of each expression?  As I compare the values, what do I need to make sure is true?  Why did I choose the number </a:t>
            </a:r>
            <a:r>
              <a:rPr lang="en-US" sz="16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#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?  How did I determine the </a:t>
            </a:r>
            <a:r>
              <a:rPr lang="en-US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equation/inequality 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is true?</a:t>
            </a:r>
          </a:p>
          <a:p>
            <a:r>
              <a:rPr lang="en-US" sz="16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Guided practice CFU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 Do step #1 and show me.  (Randomly choose students to share answers.)  Do step #2 and show me.  Why did you choose that number?  How do you know the </a:t>
            </a:r>
            <a:r>
              <a:rPr lang="en-US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equation/inequality 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is true?</a:t>
            </a:r>
          </a:p>
          <a:p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27" grpId="0"/>
      <p:bldP spid="44" grpId="0"/>
      <p:bldP spid="45" grpId="0"/>
      <p:bldP spid="49" grpId="0"/>
      <p:bldP spid="50" grpId="0"/>
      <p:bldP spid="51" grpId="0"/>
      <p:bldP spid="36" grpId="0"/>
      <p:bldP spid="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29200" y="395720"/>
            <a:ext cx="13281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Black" charset="0"/>
              </a:rPr>
              <a:t>Closure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04801" y="750476"/>
            <a:ext cx="85344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 charset="0"/>
              <a:buAutoNum type="arabicPeriod"/>
            </a:pPr>
            <a:r>
              <a:rPr lang="en-US" dirty="0" smtClean="0"/>
              <a:t>Write the word next to its definition.</a:t>
            </a:r>
          </a:p>
          <a:p>
            <a:pPr marL="342900" indent="-342900">
              <a:buFont typeface="Arial" charset="0"/>
              <a:buAutoNum type="arabicPeriod"/>
            </a:pPr>
            <a:endParaRPr lang="en-US" dirty="0" smtClean="0"/>
          </a:p>
          <a:p>
            <a:pPr marL="342900" indent="-342900">
              <a:buFont typeface="Arial" charset="0"/>
              <a:buAutoNum type="arabicPeriod"/>
            </a:pPr>
            <a:endParaRPr lang="en-US" dirty="0" smtClean="0"/>
          </a:p>
          <a:p>
            <a:pPr marL="342900" indent="-342900">
              <a:buFont typeface="Arial" charset="0"/>
              <a:buAutoNum type="arabicPeriod"/>
            </a:pPr>
            <a:endParaRPr lang="en-US" dirty="0" smtClean="0"/>
          </a:p>
          <a:p>
            <a:pPr marL="342900" indent="-342900">
              <a:buFont typeface="Arial" charset="0"/>
              <a:buAutoNum type="arabicPeriod"/>
            </a:pPr>
            <a:endParaRPr lang="en-US" dirty="0" smtClean="0"/>
          </a:p>
          <a:p>
            <a:pPr marL="342900" indent="-342900">
              <a:buFont typeface="Arial" charset="0"/>
              <a:buAutoNum type="arabicPeriod"/>
            </a:pPr>
            <a:endParaRPr lang="en-US" dirty="0" smtClean="0"/>
          </a:p>
          <a:p>
            <a:pPr marL="342900" indent="-342900"/>
            <a:endParaRPr lang="en-US" dirty="0" smtClean="0"/>
          </a:p>
          <a:p>
            <a:pPr marL="342900" indent="-342900">
              <a:buFont typeface="Arial" charset="0"/>
              <a:buAutoNum type="arabicPeriod"/>
            </a:pPr>
            <a:endParaRPr lang="en-US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33400" y="1081624"/>
            <a:ext cx="86106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					equation			inequality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		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________. </a:t>
            </a:r>
            <a:r>
              <a:rPr lang="en-US" dirty="0" smtClean="0">
                <a:solidFill>
                  <a:srgbClr val="000000"/>
                </a:solidFill>
              </a:rPr>
              <a:t>I have one of these symbols &gt; or &lt; and my two sides are not equal.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		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________. </a:t>
            </a:r>
            <a:r>
              <a:rPr lang="en-US" dirty="0" smtClean="0">
                <a:solidFill>
                  <a:srgbClr val="000000"/>
                </a:solidFill>
              </a:rPr>
              <a:t>I have an equal sign and my two sides have the same value.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4887" y="2154479"/>
            <a:ext cx="1070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equation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1606981"/>
            <a:ext cx="115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inequality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9200" y="3112247"/>
            <a:ext cx="8527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Write &gt;, &lt;, or = in the          .  Tell if the number sentence is an equation or an inequality.</a:t>
            </a:r>
            <a:endParaRPr lang="en-US" b="1" dirty="0"/>
          </a:p>
        </p:txBody>
      </p:sp>
      <p:grpSp>
        <p:nvGrpSpPr>
          <p:cNvPr id="18" name="Group 17"/>
          <p:cNvGrpSpPr/>
          <p:nvPr/>
        </p:nvGrpSpPr>
        <p:grpSpPr>
          <a:xfrm>
            <a:off x="393132" y="3760580"/>
            <a:ext cx="2635795" cy="384450"/>
            <a:chOff x="619932" y="4973893"/>
            <a:chExt cx="2635795" cy="384450"/>
          </a:xfrm>
        </p:grpSpPr>
        <p:sp>
          <p:nvSpPr>
            <p:cNvPr id="14" name="Frame 13"/>
            <p:cNvSpPr/>
            <p:nvPr/>
          </p:nvSpPr>
          <p:spPr>
            <a:xfrm>
              <a:off x="1886834" y="4989011"/>
              <a:ext cx="307846" cy="369332"/>
            </a:xfrm>
            <a:prstGeom prst="fram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9932" y="4973893"/>
              <a:ext cx="2635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2.  46 + 51         22 + 67  </a:t>
              </a:r>
              <a:endParaRPr lang="en-US" dirty="0"/>
            </a:p>
          </p:txBody>
        </p:sp>
      </p:grpSp>
      <p:sp>
        <p:nvSpPr>
          <p:cNvPr id="16" name="Frame 15"/>
          <p:cNvSpPr/>
          <p:nvPr/>
        </p:nvSpPr>
        <p:spPr>
          <a:xfrm>
            <a:off x="2778075" y="3079105"/>
            <a:ext cx="307846" cy="369332"/>
          </a:xfrm>
          <a:prstGeom prst="fram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60034" y="3751962"/>
            <a:ext cx="469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&gt;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8840" y="4270410"/>
            <a:ext cx="8527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Write a number in the         that makes the number sentence true.</a:t>
            </a:r>
            <a:endParaRPr lang="en-US" b="1" dirty="0"/>
          </a:p>
        </p:txBody>
      </p:sp>
      <p:sp>
        <p:nvSpPr>
          <p:cNvPr id="20" name="Frame 19"/>
          <p:cNvSpPr/>
          <p:nvPr/>
        </p:nvSpPr>
        <p:spPr>
          <a:xfrm>
            <a:off x="2781635" y="4251166"/>
            <a:ext cx="307846" cy="369332"/>
          </a:xfrm>
          <a:prstGeom prst="fram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408250" y="4728145"/>
            <a:ext cx="2369825" cy="369332"/>
            <a:chOff x="408250" y="5775160"/>
            <a:chExt cx="2369825" cy="369332"/>
          </a:xfrm>
        </p:grpSpPr>
        <p:sp>
          <p:nvSpPr>
            <p:cNvPr id="21" name="Frame 20"/>
            <p:cNvSpPr/>
            <p:nvPr/>
          </p:nvSpPr>
          <p:spPr>
            <a:xfrm>
              <a:off x="2344355" y="5783177"/>
              <a:ext cx="433720" cy="361315"/>
            </a:xfrm>
            <a:prstGeom prst="fram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08250" y="5775160"/>
              <a:ext cx="20056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3.  78 – 24 &gt; 31 + </a:t>
              </a:r>
              <a:endParaRPr lang="en-US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3184975" y="3751962"/>
            <a:ext cx="115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inequality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89481" y="4755132"/>
            <a:ext cx="1467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23    14    56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338327" y="4724896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5600" y="80227"/>
            <a:ext cx="9144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3-2  We will evaluate equations and inequalities.</a:t>
            </a:r>
            <a:endParaRPr lang="en-US" sz="17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29200" y="5388283"/>
            <a:ext cx="86100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4.  What did you learn today about equations and inequalities?  Why is that important to you?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51907" y="6226905"/>
            <a:ext cx="67990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CFU:  For #1 have students write the word (answer) on their whiteboards.</a:t>
            </a: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7" grpId="0"/>
      <p:bldP spid="24" grpId="0"/>
      <p:bldP spid="2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P Math 3-2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1901982" y="0"/>
            <a:ext cx="5299075" cy="6858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797253" y="2585215"/>
            <a:ext cx="33215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300   120   214            350   445   355          17   47   87</a:t>
            </a:r>
            <a:endParaRPr lang="en-US" sz="1000" dirty="0"/>
          </a:p>
        </p:txBody>
      </p:sp>
      <p:sp>
        <p:nvSpPr>
          <p:cNvPr id="11" name="Rectangle 10"/>
          <p:cNvSpPr/>
          <p:nvPr/>
        </p:nvSpPr>
        <p:spPr>
          <a:xfrm>
            <a:off x="2797253" y="2585215"/>
            <a:ext cx="3321542" cy="246221"/>
          </a:xfrm>
          <a:prstGeom prst="rect">
            <a:avLst/>
          </a:prstGeom>
          <a:solidFill>
            <a:srgbClr val="CCFFCC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2442</TotalTime>
  <Words>1104</Words>
  <Application>Microsoft Macintosh PowerPoint</Application>
  <PresentationFormat>On-screen Show (4:3)</PresentationFormat>
  <Paragraphs>155</Paragraphs>
  <Slides>7</Slides>
  <Notes>7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Madera Unified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Regina Diaz</dc:creator>
  <cp:lastModifiedBy>Regina Diaz</cp:lastModifiedBy>
  <cp:revision>82</cp:revision>
  <cp:lastPrinted>2010-09-01T15:14:00Z</cp:lastPrinted>
  <dcterms:created xsi:type="dcterms:W3CDTF">2010-09-01T15:13:43Z</dcterms:created>
  <dcterms:modified xsi:type="dcterms:W3CDTF">2010-09-01T15:27:05Z</dcterms:modified>
</cp:coreProperties>
</file>