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handoutMasterIdLst>
    <p:handoutMasterId r:id="rId18"/>
  </p:handoutMasterIdLst>
  <p:sldIdLst>
    <p:sldId id="256" r:id="rId2"/>
    <p:sldId id="257" r:id="rId3"/>
    <p:sldId id="274" r:id="rId4"/>
    <p:sldId id="258" r:id="rId5"/>
    <p:sldId id="259" r:id="rId6"/>
    <p:sldId id="262" r:id="rId7"/>
    <p:sldId id="263" r:id="rId8"/>
    <p:sldId id="264" r:id="rId9"/>
    <p:sldId id="275" r:id="rId10"/>
    <p:sldId id="276" r:id="rId11"/>
    <p:sldId id="277" r:id="rId12"/>
    <p:sldId id="278" r:id="rId13"/>
    <p:sldId id="279" r:id="rId14"/>
    <p:sldId id="273" r:id="rId15"/>
    <p:sldId id="280" r:id="rId16"/>
    <p:sldId id="28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3E97DC-062F-7F49-AE77-0B6E9FD63E62}" type="datetimeFigureOut">
              <a:rPr lang="en-US" smtClean="0"/>
              <a:pPr/>
              <a:t>8/25/10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21C79-995F-6B45-A1E0-1F27E1A004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FE7E-209A-2E48-8FFC-DEBA5C349158}" type="datetimeFigureOut">
              <a:rPr lang="en-US" smtClean="0"/>
              <a:pPr/>
              <a:t>8/25/10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F8403-4E50-6540-977B-BB7AF1C7B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FE7E-209A-2E48-8FFC-DEBA5C349158}" type="datetimeFigureOut">
              <a:rPr lang="en-US" smtClean="0"/>
              <a:pPr/>
              <a:t>8/25/10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F8403-4E50-6540-977B-BB7AF1C7B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FE7E-209A-2E48-8FFC-DEBA5C349158}" type="datetimeFigureOut">
              <a:rPr lang="en-US" smtClean="0"/>
              <a:pPr/>
              <a:t>8/25/10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F8403-4E50-6540-977B-BB7AF1C7B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FE7E-209A-2E48-8FFC-DEBA5C349158}" type="datetimeFigureOut">
              <a:rPr lang="en-US" smtClean="0"/>
              <a:pPr/>
              <a:t>8/25/10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F8403-4E50-6540-977B-BB7AF1C7B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FE7E-209A-2E48-8FFC-DEBA5C349158}" type="datetimeFigureOut">
              <a:rPr lang="en-US" smtClean="0"/>
              <a:pPr/>
              <a:t>8/25/10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F8403-4E50-6540-977B-BB7AF1C7B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FE7E-209A-2E48-8FFC-DEBA5C349158}" type="datetimeFigureOut">
              <a:rPr lang="en-US" smtClean="0"/>
              <a:pPr/>
              <a:t>8/25/10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F8403-4E50-6540-977B-BB7AF1C7B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FE7E-209A-2E48-8FFC-DEBA5C349158}" type="datetimeFigureOut">
              <a:rPr lang="en-US" smtClean="0"/>
              <a:pPr/>
              <a:t>8/25/10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F8403-4E50-6540-977B-BB7AF1C7B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FE7E-209A-2E48-8FFC-DEBA5C349158}" type="datetimeFigureOut">
              <a:rPr lang="en-US" smtClean="0"/>
              <a:pPr/>
              <a:t>8/25/10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F8403-4E50-6540-977B-BB7AF1C7B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FE7E-209A-2E48-8FFC-DEBA5C349158}" type="datetimeFigureOut">
              <a:rPr lang="en-US" smtClean="0"/>
              <a:pPr/>
              <a:t>8/25/10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F8403-4E50-6540-977B-BB7AF1C7B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FE7E-209A-2E48-8FFC-DEBA5C349158}" type="datetimeFigureOut">
              <a:rPr lang="en-US" smtClean="0"/>
              <a:pPr/>
              <a:t>8/25/10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F8403-4E50-6540-977B-BB7AF1C7B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FE7E-209A-2E48-8FFC-DEBA5C349158}" type="datetimeFigureOut">
              <a:rPr lang="en-US" smtClean="0"/>
              <a:pPr/>
              <a:t>8/25/10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F8403-4E50-6540-977B-BB7AF1C7B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9FE7E-209A-2E48-8FFC-DEBA5C349158}" type="datetimeFigureOut">
              <a:rPr lang="en-US" smtClean="0"/>
              <a:pPr/>
              <a:t>8/25/10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F8403-4E50-6540-977B-BB7AF1C7B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64249"/>
            <a:ext cx="7772400" cy="213620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halkboard"/>
                <a:cs typeface="Chalkboard"/>
              </a:rPr>
              <a:t>Comparing Numbers Through Millions</a:t>
            </a:r>
            <a:br>
              <a:rPr lang="en-US" dirty="0" smtClean="0">
                <a:latin typeface="Chalkboard"/>
                <a:cs typeface="Chalkboard"/>
              </a:rPr>
            </a:br>
            <a:r>
              <a:rPr lang="en-US" dirty="0" smtClean="0">
                <a:latin typeface="Chalkboard"/>
                <a:cs typeface="Chalkboard"/>
              </a:rPr>
              <a:t>4</a:t>
            </a:r>
            <a:r>
              <a:rPr lang="en-US" baseline="30000" dirty="0" smtClean="0">
                <a:latin typeface="Chalkboard"/>
                <a:cs typeface="Chalkboard"/>
              </a:rPr>
              <a:t>th</a:t>
            </a:r>
            <a:r>
              <a:rPr lang="en-US" dirty="0" smtClean="0">
                <a:latin typeface="Chalkboard"/>
                <a:cs typeface="Chalkboard"/>
              </a:rPr>
              <a:t> grade</a:t>
            </a:r>
            <a:endParaRPr lang="en-US" dirty="0">
              <a:latin typeface="Chalkboard"/>
              <a:cs typeface="Chalkboar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Chalkboard"/>
                <a:cs typeface="Chalkboard"/>
              </a:rPr>
              <a:t>NS 1.1 – Read and write whole numbers in the millions</a:t>
            </a:r>
          </a:p>
          <a:p>
            <a:r>
              <a:rPr lang="en-US" dirty="0" smtClean="0">
                <a:latin typeface="Chalkboard"/>
                <a:cs typeface="Chalkboard"/>
              </a:rPr>
              <a:t>NS 1.2 – Order and compare whole numbers and decimals to two decimal places</a:t>
            </a:r>
            <a:endParaRPr lang="en-US" dirty="0">
              <a:latin typeface="Chalkboard"/>
              <a:cs typeface="Chalkboard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735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Chalkboard"/>
                <a:cs typeface="Chalkboard"/>
              </a:rPr>
              <a:t>490,654,633       49,654,927</a:t>
            </a:r>
            <a:endParaRPr lang="en-US" sz="3600" dirty="0">
              <a:latin typeface="Chalkboard"/>
              <a:cs typeface="Chalkboar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9374"/>
            <a:ext cx="8229600" cy="519679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000" dirty="0" smtClean="0">
                <a:latin typeface="Chalkboard"/>
                <a:cs typeface="Chalkboard"/>
              </a:rPr>
              <a:t>1. Line up the numbers on the </a:t>
            </a:r>
            <a:r>
              <a:rPr lang="en-US" sz="2000" dirty="0" err="1" smtClean="0">
                <a:latin typeface="Chalkboard"/>
                <a:cs typeface="Chalkboard"/>
              </a:rPr>
              <a:t>workmat</a:t>
            </a:r>
            <a:r>
              <a:rPr lang="en-US" sz="2000" dirty="0" smtClean="0">
                <a:latin typeface="Chalkboard"/>
                <a:cs typeface="Chalkboard"/>
              </a:rPr>
              <a:t>.</a:t>
            </a:r>
          </a:p>
          <a:p>
            <a:pPr marL="514350" indent="-514350">
              <a:buNone/>
            </a:pPr>
            <a:r>
              <a:rPr lang="en-US" sz="2000" dirty="0" smtClean="0">
                <a:latin typeface="Chalkboard"/>
                <a:cs typeface="Chalkboard"/>
              </a:rPr>
              <a:t>	(start with the ones place)</a:t>
            </a:r>
          </a:p>
          <a:p>
            <a:pPr marL="514350" indent="-514350">
              <a:buNone/>
            </a:pPr>
            <a:r>
              <a:rPr lang="en-US" sz="2000" dirty="0" smtClean="0">
                <a:latin typeface="Chalkboard"/>
                <a:cs typeface="Chalkboard"/>
              </a:rPr>
              <a:t>2. Compare the digits from left to right</a:t>
            </a:r>
          </a:p>
          <a:p>
            <a:pPr marL="514350" indent="-514350">
              <a:buNone/>
            </a:pPr>
            <a:r>
              <a:rPr lang="en-US" sz="2000" dirty="0" smtClean="0">
                <a:latin typeface="Chalkboard"/>
                <a:cs typeface="Chalkboard"/>
              </a:rPr>
              <a:t>3. When the digits do not match the number with the bigger digit is greater, if they are the same the numbers are equal.</a:t>
            </a:r>
          </a:p>
          <a:p>
            <a:pPr marL="514350" indent="-514350">
              <a:buNone/>
            </a:pPr>
            <a:r>
              <a:rPr lang="en-US" sz="2000" dirty="0" smtClean="0">
                <a:latin typeface="Chalkboard"/>
                <a:cs typeface="Chalkboard"/>
              </a:rPr>
              <a:t>4. Write the correct symbol &lt;, &gt;, or =</a:t>
            </a:r>
          </a:p>
          <a:p>
            <a:pPr marL="514350" indent="-514350">
              <a:buNone/>
            </a:pPr>
            <a:endParaRPr lang="en-US" sz="2000" dirty="0" smtClean="0">
              <a:latin typeface="Chalkboard"/>
              <a:cs typeface="Chalkboard"/>
            </a:endParaRPr>
          </a:p>
          <a:p>
            <a:pPr>
              <a:buNone/>
            </a:pPr>
            <a:r>
              <a:rPr lang="en-US" sz="1800" dirty="0" smtClean="0">
                <a:latin typeface="Chalkboard"/>
                <a:cs typeface="Chalkboard"/>
              </a:rPr>
              <a:t>      Millions                          Thousands                      Ones</a:t>
            </a:r>
            <a:endParaRPr lang="en-US" sz="1800" dirty="0">
              <a:latin typeface="Chalkboard"/>
              <a:cs typeface="Chalkboard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5084" y="4115201"/>
          <a:ext cx="8686799" cy="20109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0718"/>
                <a:gridCol w="948565"/>
                <a:gridCol w="852100"/>
                <a:gridCol w="377453"/>
                <a:gridCol w="924813"/>
                <a:gridCol w="900332"/>
                <a:gridCol w="787791"/>
                <a:gridCol w="304744"/>
                <a:gridCol w="997523"/>
                <a:gridCol w="823051"/>
                <a:gridCol w="789709"/>
              </a:tblGrid>
              <a:tr h="67032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halkboard"/>
                          <a:cs typeface="Chalkboard"/>
                        </a:rPr>
                        <a:t>Hundreds</a:t>
                      </a:r>
                      <a:endParaRPr lang="en-US" sz="14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Tens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Ones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halkboard"/>
                          <a:cs typeface="Chalkboard"/>
                        </a:rPr>
                        <a:t>Hundreds</a:t>
                      </a:r>
                      <a:endParaRPr lang="en-US" sz="14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Tens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Ones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halkboard"/>
                          <a:cs typeface="Chalkboard"/>
                        </a:rPr>
                        <a:t>Hundreds</a:t>
                      </a:r>
                      <a:endParaRPr lang="en-US" sz="14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Tens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Ones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</a:tr>
              <a:tr h="6703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032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6293562"/>
            <a:ext cx="8547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F7F7F"/>
                </a:solidFill>
                <a:latin typeface="Chalkboard"/>
                <a:cs typeface="Chalkboard"/>
              </a:rPr>
              <a:t>Ho </a:t>
            </a:r>
            <a:r>
              <a:rPr lang="en-US" dirty="0" smtClean="0">
                <a:solidFill>
                  <a:srgbClr val="7F7F7F"/>
                </a:solidFill>
                <a:latin typeface="Chalkboard"/>
                <a:cs typeface="Chalkboard"/>
              </a:rPr>
              <a:t>did I know one was greater</a:t>
            </a:r>
            <a:r>
              <a:rPr lang="en-US" dirty="0" smtClean="0">
                <a:solidFill>
                  <a:srgbClr val="7F7F7F"/>
                </a:solidFill>
                <a:latin typeface="Chalkboard"/>
                <a:cs typeface="Chalkboard"/>
              </a:rPr>
              <a:t>?</a:t>
            </a:r>
            <a:endParaRPr lang="en-US" dirty="0">
              <a:solidFill>
                <a:srgbClr val="7F7F7F"/>
              </a:solidFill>
              <a:latin typeface="Chalkboard"/>
              <a:cs typeface="Chalkboard"/>
            </a:endParaRPr>
          </a:p>
        </p:txBody>
      </p:sp>
      <p:sp>
        <p:nvSpPr>
          <p:cNvPr id="8" name="Oval 7"/>
          <p:cNvSpPr/>
          <p:nvPr/>
        </p:nvSpPr>
        <p:spPr>
          <a:xfrm>
            <a:off x="4388746" y="274638"/>
            <a:ext cx="859074" cy="65473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735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Chalkboard"/>
                <a:cs typeface="Chalkboard"/>
              </a:rPr>
              <a:t>46,871,098      </a:t>
            </a:r>
            <a:r>
              <a:rPr lang="en-US" sz="3600" dirty="0" smtClean="0">
                <a:latin typeface="Chalkboard"/>
                <a:cs typeface="Chalkboard"/>
              </a:rPr>
              <a:t>   461,867,086</a:t>
            </a:r>
            <a:endParaRPr lang="en-US" sz="3600" dirty="0">
              <a:latin typeface="Chalkboard"/>
              <a:cs typeface="Chalkboar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9374"/>
            <a:ext cx="8229600" cy="519679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000" dirty="0" smtClean="0">
                <a:latin typeface="Chalkboard"/>
                <a:cs typeface="Chalkboard"/>
              </a:rPr>
              <a:t>1. Line up the numbers on the </a:t>
            </a:r>
            <a:r>
              <a:rPr lang="en-US" sz="2000" dirty="0" err="1" smtClean="0">
                <a:latin typeface="Chalkboard"/>
                <a:cs typeface="Chalkboard"/>
              </a:rPr>
              <a:t>workmat</a:t>
            </a:r>
            <a:r>
              <a:rPr lang="en-US" sz="2000" dirty="0" smtClean="0">
                <a:latin typeface="Chalkboard"/>
                <a:cs typeface="Chalkboard"/>
              </a:rPr>
              <a:t>.</a:t>
            </a:r>
          </a:p>
          <a:p>
            <a:pPr marL="514350" indent="-514350">
              <a:buNone/>
            </a:pPr>
            <a:r>
              <a:rPr lang="en-US" sz="2000" dirty="0" smtClean="0">
                <a:latin typeface="Chalkboard"/>
                <a:cs typeface="Chalkboard"/>
              </a:rPr>
              <a:t>	(start with the ones place)</a:t>
            </a:r>
          </a:p>
          <a:p>
            <a:pPr marL="514350" indent="-514350">
              <a:buNone/>
            </a:pPr>
            <a:r>
              <a:rPr lang="en-US" sz="2000" dirty="0" smtClean="0">
                <a:latin typeface="Chalkboard"/>
                <a:cs typeface="Chalkboard"/>
              </a:rPr>
              <a:t>2. Compare the digits from left to right</a:t>
            </a:r>
          </a:p>
          <a:p>
            <a:pPr marL="514350" indent="-514350">
              <a:buNone/>
            </a:pPr>
            <a:r>
              <a:rPr lang="en-US" sz="2000" dirty="0" smtClean="0">
                <a:latin typeface="Chalkboard"/>
                <a:cs typeface="Chalkboard"/>
              </a:rPr>
              <a:t>3. When the digits do not match the number with the bigger digit is greater, if they are the same the numbers are equal.</a:t>
            </a:r>
          </a:p>
          <a:p>
            <a:pPr marL="514350" indent="-514350">
              <a:buNone/>
            </a:pPr>
            <a:r>
              <a:rPr lang="en-US" sz="2000" dirty="0" smtClean="0">
                <a:latin typeface="Chalkboard"/>
                <a:cs typeface="Chalkboard"/>
              </a:rPr>
              <a:t>4. Write the correct symbol &lt;, &gt;, or =</a:t>
            </a:r>
          </a:p>
          <a:p>
            <a:pPr marL="514350" indent="-514350">
              <a:buNone/>
            </a:pPr>
            <a:endParaRPr lang="en-US" sz="2000" dirty="0" smtClean="0">
              <a:latin typeface="Chalkboard"/>
              <a:cs typeface="Chalkboard"/>
            </a:endParaRPr>
          </a:p>
          <a:p>
            <a:pPr>
              <a:buNone/>
            </a:pPr>
            <a:r>
              <a:rPr lang="en-US" sz="1800" dirty="0" smtClean="0">
                <a:latin typeface="Chalkboard"/>
                <a:cs typeface="Chalkboard"/>
              </a:rPr>
              <a:t>      Millions                          Thousands                      Ones</a:t>
            </a:r>
            <a:endParaRPr lang="en-US" sz="1800" dirty="0">
              <a:latin typeface="Chalkboard"/>
              <a:cs typeface="Chalkboard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5084" y="4115201"/>
          <a:ext cx="8686799" cy="20109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0718"/>
                <a:gridCol w="948565"/>
                <a:gridCol w="852100"/>
                <a:gridCol w="377453"/>
                <a:gridCol w="924813"/>
                <a:gridCol w="900332"/>
                <a:gridCol w="787791"/>
                <a:gridCol w="304744"/>
                <a:gridCol w="997523"/>
                <a:gridCol w="823051"/>
                <a:gridCol w="789709"/>
              </a:tblGrid>
              <a:tr h="67032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halkboard"/>
                          <a:cs typeface="Chalkboard"/>
                        </a:rPr>
                        <a:t>Hundreds</a:t>
                      </a:r>
                      <a:endParaRPr lang="en-US" sz="14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Tens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Ones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halkboard"/>
                          <a:cs typeface="Chalkboard"/>
                        </a:rPr>
                        <a:t>Hundreds</a:t>
                      </a:r>
                      <a:endParaRPr lang="en-US" sz="14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Tens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Ones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halkboard"/>
                          <a:cs typeface="Chalkboard"/>
                        </a:rPr>
                        <a:t>Hundreds</a:t>
                      </a:r>
                      <a:endParaRPr lang="en-US" sz="14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Tens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Ones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</a:tr>
              <a:tr h="6703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032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6293562"/>
            <a:ext cx="8547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F7F7F"/>
                </a:solidFill>
                <a:latin typeface="Chalkboard"/>
                <a:cs typeface="Chalkboard"/>
              </a:rPr>
              <a:t>What </a:t>
            </a:r>
            <a:r>
              <a:rPr lang="en-US" smtClean="0">
                <a:solidFill>
                  <a:srgbClr val="7F7F7F"/>
                </a:solidFill>
                <a:latin typeface="Chalkboard"/>
                <a:cs typeface="Chalkboard"/>
              </a:rPr>
              <a:t>did</a:t>
            </a:r>
            <a:r>
              <a:rPr lang="en-US" smtClean="0">
                <a:solidFill>
                  <a:srgbClr val="7F7F7F"/>
                </a:solidFill>
                <a:latin typeface="Chalkboard"/>
                <a:cs typeface="Chalkboard"/>
              </a:rPr>
              <a:t> we </a:t>
            </a:r>
            <a:r>
              <a:rPr lang="en-US" dirty="0" smtClean="0">
                <a:solidFill>
                  <a:srgbClr val="7F7F7F"/>
                </a:solidFill>
                <a:latin typeface="Chalkboard"/>
                <a:cs typeface="Chalkboard"/>
              </a:rPr>
              <a:t>do to compare numbers?</a:t>
            </a:r>
            <a:endParaRPr lang="en-US" dirty="0">
              <a:solidFill>
                <a:srgbClr val="7F7F7F"/>
              </a:solidFill>
              <a:latin typeface="Chalkboard"/>
              <a:cs typeface="Chalkboard"/>
            </a:endParaRPr>
          </a:p>
        </p:txBody>
      </p:sp>
      <p:sp>
        <p:nvSpPr>
          <p:cNvPr id="8" name="Oval 7"/>
          <p:cNvSpPr/>
          <p:nvPr/>
        </p:nvSpPr>
        <p:spPr>
          <a:xfrm>
            <a:off x="4201991" y="274638"/>
            <a:ext cx="933776" cy="65473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735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Chalkboard"/>
                <a:cs typeface="Chalkboard"/>
              </a:rPr>
              <a:t>754,981,905       754,985,658</a:t>
            </a:r>
            <a:endParaRPr lang="en-US" sz="3600" dirty="0">
              <a:latin typeface="Chalkboard"/>
              <a:cs typeface="Chalkboar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9374"/>
            <a:ext cx="8229600" cy="519679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000" dirty="0" smtClean="0">
                <a:latin typeface="Chalkboard"/>
                <a:cs typeface="Chalkboard"/>
              </a:rPr>
              <a:t>1. Line up the numbers on the </a:t>
            </a:r>
            <a:r>
              <a:rPr lang="en-US" sz="2000" dirty="0" err="1" smtClean="0">
                <a:latin typeface="Chalkboard"/>
                <a:cs typeface="Chalkboard"/>
              </a:rPr>
              <a:t>workmat</a:t>
            </a:r>
            <a:r>
              <a:rPr lang="en-US" sz="2000" dirty="0" smtClean="0">
                <a:latin typeface="Chalkboard"/>
                <a:cs typeface="Chalkboard"/>
              </a:rPr>
              <a:t>.</a:t>
            </a:r>
          </a:p>
          <a:p>
            <a:pPr marL="514350" indent="-514350">
              <a:buNone/>
            </a:pPr>
            <a:r>
              <a:rPr lang="en-US" sz="2000" dirty="0" smtClean="0">
                <a:latin typeface="Chalkboard"/>
                <a:cs typeface="Chalkboard"/>
              </a:rPr>
              <a:t>	(start with the ones place)</a:t>
            </a:r>
          </a:p>
          <a:p>
            <a:pPr marL="514350" indent="-514350">
              <a:buNone/>
            </a:pPr>
            <a:r>
              <a:rPr lang="en-US" sz="2000" dirty="0" smtClean="0">
                <a:latin typeface="Chalkboard"/>
                <a:cs typeface="Chalkboard"/>
              </a:rPr>
              <a:t>2. Compare the digits from left to right.</a:t>
            </a:r>
          </a:p>
          <a:p>
            <a:pPr marL="514350" indent="-514350">
              <a:buNone/>
            </a:pPr>
            <a:r>
              <a:rPr lang="en-US" sz="2000" dirty="0" smtClean="0">
                <a:latin typeface="Chalkboard"/>
                <a:cs typeface="Chalkboard"/>
              </a:rPr>
              <a:t>3. When the digits do not match the number with the bigger digit is greater, if they are the same the numbers are equal.</a:t>
            </a:r>
          </a:p>
          <a:p>
            <a:pPr marL="514350" indent="-514350">
              <a:buNone/>
            </a:pPr>
            <a:r>
              <a:rPr lang="en-US" sz="2000" dirty="0" smtClean="0">
                <a:latin typeface="Chalkboard"/>
                <a:cs typeface="Chalkboard"/>
              </a:rPr>
              <a:t>4. Write the correct symbol &lt;, &gt;, or =</a:t>
            </a:r>
          </a:p>
          <a:p>
            <a:pPr marL="514350" indent="-514350">
              <a:buNone/>
            </a:pPr>
            <a:endParaRPr lang="en-US" sz="2000" dirty="0" smtClean="0">
              <a:latin typeface="Chalkboard"/>
              <a:cs typeface="Chalkboard"/>
            </a:endParaRPr>
          </a:p>
          <a:p>
            <a:pPr>
              <a:buNone/>
            </a:pPr>
            <a:r>
              <a:rPr lang="en-US" sz="1800" dirty="0" smtClean="0">
                <a:latin typeface="Chalkboard"/>
                <a:cs typeface="Chalkboard"/>
              </a:rPr>
              <a:t>      Millions                          Thousands                      Ones</a:t>
            </a:r>
            <a:endParaRPr lang="en-US" sz="1800" dirty="0">
              <a:latin typeface="Chalkboard"/>
              <a:cs typeface="Chalkboard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5084" y="4115201"/>
          <a:ext cx="8686799" cy="20109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0718"/>
                <a:gridCol w="948565"/>
                <a:gridCol w="852100"/>
                <a:gridCol w="377453"/>
                <a:gridCol w="924813"/>
                <a:gridCol w="900332"/>
                <a:gridCol w="787791"/>
                <a:gridCol w="304744"/>
                <a:gridCol w="997523"/>
                <a:gridCol w="823051"/>
                <a:gridCol w="789709"/>
              </a:tblGrid>
              <a:tr h="67032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halkboard"/>
                          <a:cs typeface="Chalkboard"/>
                        </a:rPr>
                        <a:t>Hundreds</a:t>
                      </a:r>
                      <a:endParaRPr lang="en-US" sz="14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Tens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Ones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halkboard"/>
                          <a:cs typeface="Chalkboard"/>
                        </a:rPr>
                        <a:t>Hundreds</a:t>
                      </a:r>
                      <a:endParaRPr lang="en-US" sz="14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Tens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Ones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halkboard"/>
                          <a:cs typeface="Chalkboard"/>
                        </a:rPr>
                        <a:t>Hundreds</a:t>
                      </a:r>
                      <a:endParaRPr lang="en-US" sz="14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Tens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Ones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</a:tr>
              <a:tr h="6703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032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6293562"/>
            <a:ext cx="8547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F7F7F"/>
                </a:solidFill>
                <a:latin typeface="Chalkboard"/>
                <a:cs typeface="Chalkboard"/>
              </a:rPr>
              <a:t>What did</a:t>
            </a:r>
            <a:r>
              <a:rPr lang="en-US" dirty="0" smtClean="0">
                <a:solidFill>
                  <a:srgbClr val="7F7F7F"/>
                </a:solidFill>
                <a:latin typeface="Chalkboard"/>
                <a:cs typeface="Chalkboard"/>
              </a:rPr>
              <a:t> we </a:t>
            </a:r>
            <a:r>
              <a:rPr lang="en-US" dirty="0" smtClean="0">
                <a:solidFill>
                  <a:srgbClr val="7F7F7F"/>
                </a:solidFill>
                <a:latin typeface="Chalkboard"/>
                <a:cs typeface="Chalkboard"/>
              </a:rPr>
              <a:t>do to compare numbers?</a:t>
            </a:r>
            <a:endParaRPr lang="en-US" dirty="0">
              <a:solidFill>
                <a:srgbClr val="7F7F7F"/>
              </a:solidFill>
              <a:latin typeface="Chalkboard"/>
              <a:cs typeface="Chalkboard"/>
            </a:endParaRPr>
          </a:p>
        </p:txBody>
      </p:sp>
      <p:sp>
        <p:nvSpPr>
          <p:cNvPr id="8" name="Oval 7"/>
          <p:cNvSpPr/>
          <p:nvPr/>
        </p:nvSpPr>
        <p:spPr>
          <a:xfrm>
            <a:off x="4071263" y="274638"/>
            <a:ext cx="952451" cy="65473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735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Chalkboard"/>
                <a:cs typeface="Chalkboard"/>
              </a:rPr>
              <a:t>348,874,123       348,874,567</a:t>
            </a:r>
            <a:endParaRPr lang="en-US" sz="3600" dirty="0">
              <a:latin typeface="Chalkboard"/>
              <a:cs typeface="Chalkboar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9374"/>
            <a:ext cx="8229600" cy="519679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000" dirty="0" smtClean="0">
                <a:latin typeface="Chalkboard"/>
                <a:cs typeface="Chalkboard"/>
              </a:rPr>
              <a:t>1. Line up the numbers on the </a:t>
            </a:r>
            <a:r>
              <a:rPr lang="en-US" sz="2000" dirty="0" err="1" smtClean="0">
                <a:latin typeface="Chalkboard"/>
                <a:cs typeface="Chalkboard"/>
              </a:rPr>
              <a:t>workmat</a:t>
            </a:r>
            <a:r>
              <a:rPr lang="en-US" sz="2000" dirty="0" smtClean="0">
                <a:latin typeface="Chalkboard"/>
                <a:cs typeface="Chalkboard"/>
              </a:rPr>
              <a:t>.</a:t>
            </a:r>
          </a:p>
          <a:p>
            <a:pPr marL="514350" indent="-514350">
              <a:buNone/>
            </a:pPr>
            <a:r>
              <a:rPr lang="en-US" sz="2000" dirty="0" smtClean="0">
                <a:latin typeface="Chalkboard"/>
                <a:cs typeface="Chalkboard"/>
              </a:rPr>
              <a:t>	(start with the ones place)</a:t>
            </a:r>
          </a:p>
          <a:p>
            <a:pPr marL="514350" indent="-514350">
              <a:buNone/>
            </a:pPr>
            <a:r>
              <a:rPr lang="en-US" sz="2000" dirty="0" smtClean="0">
                <a:latin typeface="Chalkboard"/>
                <a:cs typeface="Chalkboard"/>
              </a:rPr>
              <a:t>2. Compare the digits from left to right.</a:t>
            </a:r>
          </a:p>
          <a:p>
            <a:pPr marL="514350" indent="-514350">
              <a:buNone/>
            </a:pPr>
            <a:r>
              <a:rPr lang="en-US" sz="2000" dirty="0" smtClean="0">
                <a:latin typeface="Chalkboard"/>
                <a:cs typeface="Chalkboard"/>
              </a:rPr>
              <a:t>3. When the digits do not match the number with the bigger digit is greater, if they are the same the numbers are equal.</a:t>
            </a:r>
          </a:p>
          <a:p>
            <a:pPr marL="514350" indent="-514350">
              <a:buNone/>
            </a:pPr>
            <a:r>
              <a:rPr lang="en-US" sz="2000" dirty="0" smtClean="0">
                <a:latin typeface="Chalkboard"/>
                <a:cs typeface="Chalkboard"/>
              </a:rPr>
              <a:t>4. Write the correct symbol &lt;, &gt;, or =</a:t>
            </a:r>
          </a:p>
          <a:p>
            <a:pPr marL="514350" indent="-514350">
              <a:buNone/>
            </a:pPr>
            <a:endParaRPr lang="en-US" sz="2000" dirty="0" smtClean="0">
              <a:latin typeface="Chalkboard"/>
              <a:cs typeface="Chalkboard"/>
            </a:endParaRPr>
          </a:p>
          <a:p>
            <a:pPr>
              <a:buNone/>
            </a:pPr>
            <a:r>
              <a:rPr lang="en-US" sz="1800" dirty="0" smtClean="0">
                <a:latin typeface="Chalkboard"/>
                <a:cs typeface="Chalkboard"/>
              </a:rPr>
              <a:t>      Millions                          Thousands                      Ones</a:t>
            </a:r>
            <a:endParaRPr lang="en-US" sz="1800" dirty="0">
              <a:latin typeface="Chalkboard"/>
              <a:cs typeface="Chalkboard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5084" y="4115201"/>
          <a:ext cx="8686799" cy="20109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0718"/>
                <a:gridCol w="948565"/>
                <a:gridCol w="852100"/>
                <a:gridCol w="377453"/>
                <a:gridCol w="924813"/>
                <a:gridCol w="900332"/>
                <a:gridCol w="787791"/>
                <a:gridCol w="304744"/>
                <a:gridCol w="997523"/>
                <a:gridCol w="823051"/>
                <a:gridCol w="789709"/>
              </a:tblGrid>
              <a:tr h="67032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halkboard"/>
                          <a:cs typeface="Chalkboard"/>
                        </a:rPr>
                        <a:t>Hundreds</a:t>
                      </a:r>
                      <a:endParaRPr lang="en-US" sz="14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Tens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Ones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halkboard"/>
                          <a:cs typeface="Chalkboard"/>
                        </a:rPr>
                        <a:t>Hundreds</a:t>
                      </a:r>
                      <a:endParaRPr lang="en-US" sz="14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Tens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Ones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halkboard"/>
                          <a:cs typeface="Chalkboard"/>
                        </a:rPr>
                        <a:t>Hundreds</a:t>
                      </a:r>
                      <a:endParaRPr lang="en-US" sz="14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Tens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Ones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</a:tr>
              <a:tr h="6703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032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6293562"/>
            <a:ext cx="8547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F7F7F"/>
                </a:solidFill>
                <a:latin typeface="Chalkboard"/>
                <a:cs typeface="Chalkboard"/>
              </a:rPr>
              <a:t>What did I do to compare numbers?</a:t>
            </a:r>
            <a:endParaRPr lang="en-US" dirty="0">
              <a:solidFill>
                <a:srgbClr val="7F7F7F"/>
              </a:solidFill>
              <a:latin typeface="Chalkboard"/>
              <a:cs typeface="Chalkboard"/>
            </a:endParaRPr>
          </a:p>
        </p:txBody>
      </p:sp>
      <p:sp>
        <p:nvSpPr>
          <p:cNvPr id="8" name="Oval 7"/>
          <p:cNvSpPr/>
          <p:nvPr/>
        </p:nvSpPr>
        <p:spPr>
          <a:xfrm>
            <a:off x="4127289" y="274638"/>
            <a:ext cx="971127" cy="65473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5877"/>
            <a:ext cx="9143999" cy="8217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Chalkboard"/>
                <a:cs typeface="Chalkboard"/>
              </a:rPr>
              <a:t>What is it called when we find out which number is greater, lesser, or if they are equal?</a:t>
            </a:r>
          </a:p>
          <a:p>
            <a:endParaRPr lang="en-US" sz="4400" dirty="0" smtClean="0">
              <a:latin typeface="Chalkboard"/>
              <a:cs typeface="Chalkboard"/>
            </a:endParaRPr>
          </a:p>
          <a:p>
            <a:r>
              <a:rPr lang="en-US" sz="4400" dirty="0" smtClean="0">
                <a:latin typeface="Chalkboard"/>
                <a:cs typeface="Chalkboard"/>
              </a:rPr>
              <a:t>434,900,124         434,900,124</a:t>
            </a:r>
          </a:p>
          <a:p>
            <a:endParaRPr lang="en-US" sz="4400" dirty="0" smtClean="0">
              <a:latin typeface="Chalkboard"/>
              <a:cs typeface="Chalkboard"/>
            </a:endParaRPr>
          </a:p>
          <a:p>
            <a:r>
              <a:rPr lang="en-US" sz="4400" dirty="0" smtClean="0">
                <a:latin typeface="Chalkboard"/>
                <a:cs typeface="Chalkboard"/>
              </a:rPr>
              <a:t> 564,569               5,640,569</a:t>
            </a:r>
          </a:p>
          <a:p>
            <a:endParaRPr lang="en-US" sz="4400" dirty="0" smtClean="0">
              <a:latin typeface="Chalkboard"/>
              <a:cs typeface="Chalkboard"/>
            </a:endParaRPr>
          </a:p>
          <a:p>
            <a:r>
              <a:rPr lang="en-US" sz="4400" dirty="0" smtClean="0">
                <a:latin typeface="Chalkboard"/>
                <a:cs typeface="Chalkboard"/>
              </a:rPr>
              <a:t>72,890,450            72,745,982</a:t>
            </a:r>
          </a:p>
          <a:p>
            <a:endParaRPr lang="en-US" sz="4400" dirty="0" smtClean="0">
              <a:latin typeface="Chalkboard"/>
              <a:cs typeface="Chalkboard"/>
            </a:endParaRPr>
          </a:p>
          <a:p>
            <a:endParaRPr lang="en-US" sz="4400" dirty="0" smtClean="0">
              <a:latin typeface="Chalkboard"/>
              <a:cs typeface="Chalkboard"/>
            </a:endParaRPr>
          </a:p>
          <a:p>
            <a:endParaRPr lang="en-US" sz="4400" dirty="0" smtClean="0">
              <a:latin typeface="Chalkboard"/>
              <a:cs typeface="Chalkboard"/>
            </a:endParaRPr>
          </a:p>
        </p:txBody>
      </p:sp>
      <p:sp>
        <p:nvSpPr>
          <p:cNvPr id="3" name="Oval 2"/>
          <p:cNvSpPr/>
          <p:nvPr/>
        </p:nvSpPr>
        <p:spPr>
          <a:xfrm>
            <a:off x="3342918" y="2801089"/>
            <a:ext cx="1400663" cy="67226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342918" y="4369699"/>
            <a:ext cx="1400663" cy="7469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342918" y="5732896"/>
            <a:ext cx="1400663" cy="65358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3908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halkboard"/>
                <a:cs typeface="Chalkboard"/>
              </a:rPr>
              <a:t>What is something important you learned today about </a:t>
            </a:r>
            <a:r>
              <a:rPr lang="en-US" dirty="0" smtClean="0">
                <a:solidFill>
                  <a:srgbClr val="FF0000"/>
                </a:solidFill>
                <a:latin typeface="Chalkboard"/>
                <a:cs typeface="Chalkboard"/>
              </a:rPr>
              <a:t>comparing numbers</a:t>
            </a:r>
            <a:r>
              <a:rPr lang="en-US" dirty="0" smtClean="0">
                <a:latin typeface="Chalkboard"/>
                <a:cs typeface="Chalkboard"/>
              </a:rPr>
              <a:t>?</a:t>
            </a:r>
            <a:endParaRPr lang="en-US" dirty="0">
              <a:latin typeface="Chalkboard"/>
              <a:cs typeface="Chalkboard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halkboard"/>
                <a:cs typeface="Chalkboard"/>
              </a:rPr>
              <a:t>Independent Practice</a:t>
            </a:r>
            <a:endParaRPr lang="en-US" dirty="0">
              <a:latin typeface="Chalkboard"/>
              <a:cs typeface="Chalkboar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halkboard"/>
                <a:cs typeface="Chalkboard"/>
              </a:rPr>
              <a:t>Page 29 numbers 10 - 22</a:t>
            </a:r>
            <a:endParaRPr lang="en-US" dirty="0">
              <a:latin typeface="Chalkboard"/>
              <a:cs typeface="Chalkboar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halkboard"/>
                <a:cs typeface="Chalkboard"/>
              </a:rPr>
              <a:t>Learning Objective</a:t>
            </a:r>
            <a:endParaRPr lang="en-US" dirty="0">
              <a:latin typeface="Chalkboard"/>
              <a:cs typeface="Chalkboar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350" y="1600200"/>
            <a:ext cx="848545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>
                <a:latin typeface="Chalkboard"/>
                <a:cs typeface="Chalkboard"/>
              </a:rPr>
              <a:t>We will compare numbers up to nine digits*.</a:t>
            </a:r>
          </a:p>
          <a:p>
            <a:pPr>
              <a:buNone/>
            </a:pPr>
            <a:endParaRPr lang="en-US" sz="4800" dirty="0" smtClean="0">
              <a:latin typeface="Chalkboard"/>
              <a:cs typeface="Chalkboard"/>
            </a:endParaRPr>
          </a:p>
          <a:p>
            <a:pPr>
              <a:buNone/>
            </a:pPr>
            <a:r>
              <a:rPr lang="en-US" dirty="0" smtClean="0">
                <a:latin typeface="Chalkboard"/>
                <a:cs typeface="Chalkboard"/>
              </a:rPr>
              <a:t>*digits are any one of the 10 number symbols</a:t>
            </a:r>
            <a:endParaRPr lang="en-US" dirty="0">
              <a:latin typeface="Chalkboard"/>
              <a:cs typeface="Chalkboar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halkboard"/>
                <a:cs typeface="Chalkboard"/>
              </a:rPr>
              <a:t>Greater than &gt;</a:t>
            </a:r>
          </a:p>
          <a:p>
            <a:pPr algn="ctr"/>
            <a:r>
              <a:rPr lang="en-US" sz="4000" dirty="0" smtClean="0">
                <a:latin typeface="Chalkboard"/>
                <a:cs typeface="Chalkboard"/>
              </a:rPr>
              <a:t>Less than &lt;</a:t>
            </a:r>
          </a:p>
          <a:p>
            <a:pPr algn="ctr"/>
            <a:r>
              <a:rPr lang="en-US" sz="4000" dirty="0" smtClean="0">
                <a:latin typeface="Chalkboard"/>
                <a:cs typeface="Chalkboard"/>
              </a:rPr>
              <a:t>Equal =</a:t>
            </a:r>
          </a:p>
          <a:p>
            <a:pPr algn="ctr"/>
            <a:endParaRPr lang="en-US" sz="4000" dirty="0" smtClean="0">
              <a:latin typeface="Chalkboard"/>
              <a:cs typeface="Chalkboard"/>
            </a:endParaRPr>
          </a:p>
          <a:p>
            <a:pPr marL="742950" indent="-742950" algn="ctr">
              <a:buAutoNum type="arabicPlain" startAt="12"/>
            </a:pPr>
            <a:r>
              <a:rPr lang="en-US" sz="4000" dirty="0" smtClean="0">
                <a:latin typeface="Chalkboard"/>
                <a:cs typeface="Chalkboard"/>
              </a:rPr>
              <a:t>      112       340      430</a:t>
            </a:r>
          </a:p>
          <a:p>
            <a:pPr marL="742950" indent="-742950" algn="ctr"/>
            <a:endParaRPr lang="en-US" sz="4000" dirty="0" smtClean="0">
              <a:latin typeface="Chalkboard"/>
              <a:cs typeface="Chalkboard"/>
            </a:endParaRPr>
          </a:p>
          <a:p>
            <a:pPr marL="742950" indent="-742950" algn="ctr"/>
            <a:r>
              <a:rPr lang="en-US" sz="4000" dirty="0" smtClean="0">
                <a:latin typeface="Chalkboard"/>
                <a:cs typeface="Chalkboard"/>
              </a:rPr>
              <a:t>890      634      549        54</a:t>
            </a:r>
          </a:p>
          <a:p>
            <a:pPr marL="742950" indent="-742950" algn="ctr"/>
            <a:endParaRPr lang="en-US" sz="4000" dirty="0" smtClean="0">
              <a:latin typeface="Chalkboard"/>
              <a:cs typeface="Chalkboard"/>
            </a:endParaRPr>
          </a:p>
          <a:p>
            <a:pPr marL="742950" indent="-742950" algn="ctr"/>
            <a:r>
              <a:rPr lang="en-US" sz="4000" dirty="0" smtClean="0">
                <a:latin typeface="Chalkboard"/>
                <a:cs typeface="Chalkboard"/>
              </a:rPr>
              <a:t>65       65         481      481</a:t>
            </a:r>
          </a:p>
          <a:p>
            <a:pPr marL="742950" indent="-742950" algn="ctr"/>
            <a:r>
              <a:rPr lang="en-US" sz="4000" dirty="0" smtClean="0">
                <a:latin typeface="Chalkboard"/>
                <a:cs typeface="Chalkboard"/>
              </a:rPr>
              <a:t>      </a:t>
            </a:r>
            <a:endParaRPr lang="en-US" sz="4000" dirty="0">
              <a:latin typeface="Chalkboard"/>
              <a:cs typeface="Chalkboard"/>
            </a:endParaRPr>
          </a:p>
        </p:txBody>
      </p:sp>
      <p:pic>
        <p:nvPicPr>
          <p:cNvPr id="5" name="Picture 4" descr="alligato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246" y="0"/>
            <a:ext cx="2474258" cy="2283931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054307" y="2633024"/>
            <a:ext cx="625197" cy="39215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274974" y="2633024"/>
            <a:ext cx="709669" cy="39215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054307" y="3846829"/>
            <a:ext cx="625197" cy="39215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274974" y="3846829"/>
            <a:ext cx="709669" cy="39215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054307" y="5097982"/>
            <a:ext cx="625197" cy="39215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274974" y="5097982"/>
            <a:ext cx="709669" cy="39215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halkboard"/>
                <a:cs typeface="Chalkboard"/>
              </a:rPr>
              <a:t>Comparing Numbers</a:t>
            </a:r>
            <a:endParaRPr lang="en-US" dirty="0">
              <a:latin typeface="Chalkboard"/>
              <a:cs typeface="Chalkboar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2738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halkboard"/>
                <a:cs typeface="Chalkboard"/>
              </a:rPr>
              <a:t>Comparing numbers </a:t>
            </a:r>
            <a:r>
              <a:rPr lang="en-US" dirty="0" smtClean="0">
                <a:latin typeface="Chalkboard"/>
                <a:cs typeface="Chalkboard"/>
              </a:rPr>
              <a:t>is when we</a:t>
            </a:r>
            <a:r>
              <a:rPr lang="en-US" dirty="0" smtClean="0">
                <a:latin typeface="Chalkboard"/>
                <a:cs typeface="Chalkboard"/>
              </a:rPr>
              <a:t> look at numbers and decide which </a:t>
            </a:r>
            <a:r>
              <a:rPr lang="en-US" dirty="0" smtClean="0">
                <a:latin typeface="Chalkboard"/>
                <a:cs typeface="Chalkboard"/>
              </a:rPr>
              <a:t>number is greater, lesser, or if they are equal</a:t>
            </a:r>
          </a:p>
          <a:p>
            <a:r>
              <a:rPr lang="en-US" dirty="0" smtClean="0">
                <a:latin typeface="Chalkboard"/>
                <a:cs typeface="Chalkboard"/>
              </a:rPr>
              <a:t>We use the symbols &gt;, &lt;, or =</a:t>
            </a:r>
          </a:p>
          <a:p>
            <a:pPr>
              <a:buNone/>
            </a:pPr>
            <a:r>
              <a:rPr lang="en-US" dirty="0" smtClean="0">
                <a:latin typeface="Chalkboard"/>
                <a:cs typeface="Chalkboard"/>
              </a:rPr>
              <a:t>Examples:  145 &gt; 99  </a:t>
            </a:r>
          </a:p>
          <a:p>
            <a:pPr>
              <a:buNone/>
            </a:pPr>
            <a:r>
              <a:rPr lang="en-US" dirty="0" smtClean="0">
                <a:latin typeface="Chalkboard"/>
                <a:cs typeface="Chalkboard"/>
              </a:rPr>
              <a:t>             600 &lt; 6,000</a:t>
            </a:r>
          </a:p>
          <a:p>
            <a:pPr>
              <a:buNone/>
            </a:pPr>
            <a:r>
              <a:rPr lang="en-US" dirty="0" smtClean="0">
                <a:latin typeface="Chalkboard"/>
                <a:cs typeface="Chalkboard"/>
              </a:rPr>
              <a:t>	           18 = 18</a:t>
            </a:r>
          </a:p>
          <a:p>
            <a:pPr>
              <a:buNone/>
            </a:pPr>
            <a:r>
              <a:rPr lang="en-US" dirty="0" smtClean="0">
                <a:latin typeface="Chalkboard"/>
                <a:cs typeface="Chalkboard"/>
              </a:rPr>
              <a:t>Non-examples: 45 + 153       6,432 - 239</a:t>
            </a:r>
          </a:p>
          <a:p>
            <a:pPr>
              <a:buNone/>
            </a:pPr>
            <a:r>
              <a:rPr lang="en-US" dirty="0" smtClean="0">
                <a:latin typeface="Chalkboard"/>
                <a:cs typeface="Chalkboard"/>
              </a:rPr>
              <a:t>		                51 </a:t>
            </a:r>
            <a:r>
              <a:rPr lang="en-US" dirty="0" err="1" smtClean="0">
                <a:latin typeface="Chalkboard"/>
                <a:cs typeface="Chalkboard"/>
              </a:rPr>
              <a:t>x</a:t>
            </a:r>
            <a:r>
              <a:rPr lang="en-US" dirty="0" smtClean="0">
                <a:latin typeface="Chalkboard"/>
                <a:cs typeface="Chalkboard"/>
              </a:rPr>
              <a:t> 12         545 \ </a:t>
            </a:r>
            <a:r>
              <a:rPr lang="en-US" dirty="0" smtClean="0">
                <a:latin typeface="Chalkboard"/>
                <a:cs typeface="Chalkboard"/>
              </a:rPr>
              <a:t>5</a:t>
            </a:r>
          </a:p>
          <a:p>
            <a:pPr>
              <a:buNone/>
            </a:pPr>
            <a:endParaRPr lang="en-US" sz="2800" dirty="0" smtClean="0">
              <a:latin typeface="Chalkboard"/>
              <a:cs typeface="Chalkboard"/>
            </a:endParaRPr>
          </a:p>
          <a:p>
            <a:pPr>
              <a:buNone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Chalkboard"/>
                <a:cs typeface="Chalkboard"/>
              </a:rPr>
              <a:t>What does it mean to compare numbers?</a:t>
            </a:r>
          </a:p>
          <a:p>
            <a:pPr>
              <a:buNone/>
            </a:pPr>
            <a:endParaRPr lang="en-US" dirty="0">
              <a:latin typeface="Chalkboard"/>
              <a:cs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halkboard"/>
                <a:cs typeface="Chalkboard"/>
              </a:rPr>
              <a:t>Which choice shows an example of </a:t>
            </a:r>
            <a:r>
              <a:rPr lang="en-US" dirty="0" smtClean="0">
                <a:solidFill>
                  <a:srgbClr val="FF0000"/>
                </a:solidFill>
                <a:latin typeface="Chalkboard"/>
                <a:cs typeface="Chalkboard"/>
              </a:rPr>
              <a:t>comparing numbers</a:t>
            </a:r>
            <a:r>
              <a:rPr lang="en-US" dirty="0" smtClean="0">
                <a:latin typeface="Chalkboard"/>
                <a:cs typeface="Chalkboard"/>
              </a:rPr>
              <a:t>?</a:t>
            </a:r>
            <a:endParaRPr lang="en-US" dirty="0">
              <a:latin typeface="Chalkboard"/>
              <a:cs typeface="Chalkboar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>
                <a:latin typeface="Chalkboard"/>
                <a:cs typeface="Chalkboard"/>
              </a:rPr>
              <a:t>A.)  16 + 768</a:t>
            </a:r>
          </a:p>
          <a:p>
            <a:pPr>
              <a:buNone/>
            </a:pPr>
            <a:r>
              <a:rPr lang="en-US" dirty="0">
                <a:latin typeface="Chalkboard"/>
                <a:cs typeface="Chalkboard"/>
              </a:rPr>
              <a:t>B</a:t>
            </a:r>
            <a:r>
              <a:rPr lang="en-US" dirty="0" smtClean="0">
                <a:latin typeface="Chalkboard"/>
                <a:cs typeface="Chalkboard"/>
              </a:rPr>
              <a:t>.) 234 &lt; 243</a:t>
            </a:r>
          </a:p>
          <a:p>
            <a:pPr>
              <a:buNone/>
            </a:pPr>
            <a:endParaRPr lang="en-US" dirty="0" smtClean="0">
              <a:latin typeface="Chalkboard"/>
              <a:cs typeface="Chalkboard"/>
            </a:endParaRPr>
          </a:p>
          <a:p>
            <a:pPr>
              <a:buNone/>
            </a:pPr>
            <a:r>
              <a:rPr lang="en-US" dirty="0" smtClean="0">
                <a:latin typeface="Chalkboard"/>
                <a:cs typeface="Chalkboard"/>
              </a:rPr>
              <a:t>How did you know?</a:t>
            </a:r>
          </a:p>
          <a:p>
            <a:pPr>
              <a:buNone/>
            </a:pPr>
            <a:endParaRPr lang="en-US" dirty="0" smtClean="0">
              <a:latin typeface="Chalkboard"/>
              <a:cs typeface="Chalkboard"/>
            </a:endParaRPr>
          </a:p>
          <a:p>
            <a:pPr>
              <a:buNone/>
            </a:pPr>
            <a:r>
              <a:rPr lang="en-US" dirty="0" smtClean="0">
                <a:latin typeface="Chalkboard"/>
                <a:cs typeface="Chalkboard"/>
              </a:rPr>
              <a:t>Frame: ___ shows comparing numbers because __________________.</a:t>
            </a:r>
          </a:p>
          <a:p>
            <a:pPr>
              <a:buNone/>
            </a:pPr>
            <a:endParaRPr lang="en-US" dirty="0" smtClean="0">
              <a:latin typeface="Chalkboard"/>
              <a:cs typeface="Chalkboard"/>
            </a:endParaRPr>
          </a:p>
          <a:p>
            <a:pPr>
              <a:buNone/>
            </a:pPr>
            <a:endParaRPr lang="en-US" dirty="0">
              <a:latin typeface="Chalkboard"/>
              <a:cs typeface="Chalkboar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halkboard"/>
                <a:cs typeface="Chalkboard"/>
              </a:rPr>
              <a:t>Why is comparing numbers important?</a:t>
            </a:r>
            <a:endParaRPr lang="en-US" dirty="0">
              <a:latin typeface="Chalkboard"/>
              <a:cs typeface="Chalkboar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  <a:latin typeface="Chalkboard"/>
                <a:cs typeface="Chalkboard"/>
              </a:rPr>
              <a:t>You will need to know how to compare numbers before you can do other skills in this chapter.</a:t>
            </a:r>
          </a:p>
          <a:p>
            <a:r>
              <a:rPr lang="en-US" dirty="0" smtClean="0">
                <a:solidFill>
                  <a:srgbClr val="FF0000"/>
                </a:solidFill>
                <a:latin typeface="Chalkboard"/>
                <a:cs typeface="Chalkboard"/>
              </a:rPr>
              <a:t>When you are shopping you will want to know how to compare prices.</a:t>
            </a:r>
          </a:p>
          <a:p>
            <a:r>
              <a:rPr lang="en-US" dirty="0" smtClean="0">
                <a:solidFill>
                  <a:srgbClr val="008000"/>
                </a:solidFill>
                <a:latin typeface="Chalkboard"/>
                <a:cs typeface="Chalkboard"/>
              </a:rPr>
              <a:t>It will be tested on the CST</a:t>
            </a:r>
            <a:endParaRPr lang="en-US" dirty="0">
              <a:solidFill>
                <a:srgbClr val="008000"/>
              </a:solidFill>
              <a:latin typeface="Chalkboard"/>
              <a:cs typeface="Chalkboar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halkboard"/>
                <a:cs typeface="Chalkboard"/>
              </a:rPr>
              <a:t>Steps to </a:t>
            </a:r>
            <a:r>
              <a:rPr lang="en-US" dirty="0" smtClean="0">
                <a:solidFill>
                  <a:srgbClr val="FF0000"/>
                </a:solidFill>
                <a:latin typeface="Chalkboard"/>
                <a:cs typeface="Chalkboard"/>
              </a:rPr>
              <a:t>compare numbers</a:t>
            </a:r>
            <a:endParaRPr lang="en-US" dirty="0">
              <a:solidFill>
                <a:srgbClr val="FF0000"/>
              </a:solidFill>
              <a:latin typeface="Chalkboard"/>
              <a:cs typeface="Chalkboar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>
                <a:latin typeface="Chalkboard"/>
                <a:cs typeface="Chalkboard"/>
              </a:rPr>
              <a:t>1. Line up the numbers on your </a:t>
            </a:r>
            <a:r>
              <a:rPr lang="en-US" dirty="0" err="1" smtClean="0">
                <a:latin typeface="Chalkboard"/>
                <a:cs typeface="Chalkboard"/>
              </a:rPr>
              <a:t>workmat</a:t>
            </a:r>
            <a:r>
              <a:rPr lang="en-US" dirty="0" smtClean="0">
                <a:latin typeface="Chalkboard"/>
                <a:cs typeface="Chalkboard"/>
              </a:rPr>
              <a:t>.</a:t>
            </a:r>
          </a:p>
          <a:p>
            <a:pPr marL="514350" indent="-514350">
              <a:buNone/>
            </a:pPr>
            <a:r>
              <a:rPr lang="en-US" dirty="0" smtClean="0">
                <a:latin typeface="Chalkboard"/>
                <a:cs typeface="Chalkboard"/>
              </a:rPr>
              <a:t>	</a:t>
            </a:r>
            <a:r>
              <a:rPr lang="en-US" sz="2800" dirty="0" smtClean="0">
                <a:latin typeface="Chalkboard"/>
                <a:cs typeface="Chalkboard"/>
              </a:rPr>
              <a:t>(start with the ones place)</a:t>
            </a:r>
            <a:endParaRPr lang="en-US" sz="2800" dirty="0" smtClean="0">
              <a:latin typeface="Chalkboard"/>
              <a:cs typeface="Chalkboard"/>
            </a:endParaRPr>
          </a:p>
          <a:p>
            <a:pPr marL="514350" indent="-514350">
              <a:buNone/>
            </a:pPr>
            <a:r>
              <a:rPr lang="en-US" dirty="0" smtClean="0">
                <a:latin typeface="Chalkboard"/>
                <a:cs typeface="Chalkboard"/>
              </a:rPr>
              <a:t>2</a:t>
            </a:r>
            <a:r>
              <a:rPr lang="en-US" dirty="0" smtClean="0">
                <a:latin typeface="Chalkboard"/>
                <a:cs typeface="Chalkboard"/>
              </a:rPr>
              <a:t>. </a:t>
            </a:r>
            <a:r>
              <a:rPr lang="en-US" dirty="0" smtClean="0">
                <a:latin typeface="Chalkboard"/>
                <a:cs typeface="Chalkboard"/>
              </a:rPr>
              <a:t>Compare the digits from left to right</a:t>
            </a:r>
            <a:endParaRPr lang="en-US" dirty="0" smtClean="0">
              <a:latin typeface="Chalkboard"/>
              <a:cs typeface="Chalkboard"/>
            </a:endParaRPr>
          </a:p>
          <a:p>
            <a:pPr marL="514350" indent="-514350">
              <a:buNone/>
            </a:pPr>
            <a:r>
              <a:rPr lang="en-US" dirty="0" smtClean="0">
                <a:latin typeface="Chalkboard"/>
                <a:cs typeface="Chalkboard"/>
              </a:rPr>
              <a:t>3</a:t>
            </a:r>
            <a:r>
              <a:rPr lang="en-US" dirty="0" smtClean="0">
                <a:latin typeface="Chalkboard"/>
                <a:cs typeface="Chalkboard"/>
              </a:rPr>
              <a:t>. </a:t>
            </a:r>
            <a:r>
              <a:rPr lang="en-US" dirty="0" smtClean="0">
                <a:latin typeface="Chalkboard"/>
                <a:cs typeface="Chalkboard"/>
              </a:rPr>
              <a:t>When the digits do not match the number with the bigger digit is greater!</a:t>
            </a:r>
            <a:endParaRPr lang="en-US" dirty="0" smtClean="0">
              <a:latin typeface="Chalkboard"/>
              <a:cs typeface="Chalkboard"/>
            </a:endParaRPr>
          </a:p>
          <a:p>
            <a:pPr marL="514350" indent="-514350">
              <a:buNone/>
            </a:pPr>
            <a:r>
              <a:rPr lang="en-US" dirty="0" smtClean="0">
                <a:latin typeface="Chalkboard"/>
                <a:cs typeface="Chalkboard"/>
              </a:rPr>
              <a:t>4</a:t>
            </a:r>
            <a:r>
              <a:rPr lang="en-US" dirty="0" smtClean="0">
                <a:latin typeface="Chalkboard"/>
                <a:cs typeface="Chalkboard"/>
              </a:rPr>
              <a:t>. </a:t>
            </a:r>
            <a:r>
              <a:rPr lang="en-US" dirty="0" smtClean="0">
                <a:latin typeface="Chalkboard"/>
                <a:cs typeface="Chalkboard"/>
              </a:rPr>
              <a:t>Write the correct symbol &lt;, &gt;, or =</a:t>
            </a:r>
            <a:endParaRPr lang="en-US" dirty="0">
              <a:latin typeface="Chalkboard"/>
              <a:cs typeface="Chalkboar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735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Chalkboard"/>
                <a:cs typeface="Chalkboard"/>
              </a:rPr>
              <a:t>749,439        749,439</a:t>
            </a:r>
            <a:endParaRPr lang="en-US" sz="3600" dirty="0">
              <a:latin typeface="Chalkboard"/>
              <a:cs typeface="Chalkboar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9374"/>
            <a:ext cx="8229600" cy="519679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000" dirty="0" smtClean="0">
                <a:latin typeface="Chalkboard"/>
                <a:cs typeface="Chalkboard"/>
              </a:rPr>
              <a:t>1. Line up the numbers on the </a:t>
            </a:r>
            <a:r>
              <a:rPr lang="en-US" sz="2000" dirty="0" err="1" smtClean="0">
                <a:latin typeface="Chalkboard"/>
                <a:cs typeface="Chalkboard"/>
              </a:rPr>
              <a:t>workmat</a:t>
            </a:r>
            <a:r>
              <a:rPr lang="en-US" sz="2000" dirty="0" smtClean="0">
                <a:latin typeface="Chalkboard"/>
                <a:cs typeface="Chalkboard"/>
              </a:rPr>
              <a:t>.</a:t>
            </a:r>
          </a:p>
          <a:p>
            <a:pPr marL="514350" indent="-514350">
              <a:buNone/>
            </a:pPr>
            <a:r>
              <a:rPr lang="en-US" sz="2000" dirty="0" smtClean="0">
                <a:latin typeface="Chalkboard"/>
                <a:cs typeface="Chalkboard"/>
              </a:rPr>
              <a:t>	(start with the ones place)</a:t>
            </a:r>
          </a:p>
          <a:p>
            <a:pPr marL="514350" indent="-514350">
              <a:buNone/>
            </a:pPr>
            <a:r>
              <a:rPr lang="en-US" sz="2000" dirty="0" smtClean="0">
                <a:latin typeface="Chalkboard"/>
                <a:cs typeface="Chalkboard"/>
              </a:rPr>
              <a:t>2. Compare the digits from left to right</a:t>
            </a:r>
          </a:p>
          <a:p>
            <a:pPr marL="514350" indent="-514350">
              <a:buNone/>
            </a:pPr>
            <a:r>
              <a:rPr lang="en-US" sz="2000" dirty="0" smtClean="0">
                <a:latin typeface="Chalkboard"/>
                <a:cs typeface="Chalkboard"/>
              </a:rPr>
              <a:t>3. When the digits do not match the number with the bigger digit is greater, if they are the same the numbers are equal.</a:t>
            </a:r>
          </a:p>
          <a:p>
            <a:pPr marL="514350" indent="-514350">
              <a:buNone/>
            </a:pPr>
            <a:r>
              <a:rPr lang="en-US" sz="2000" dirty="0" smtClean="0">
                <a:latin typeface="Chalkboard"/>
                <a:cs typeface="Chalkboard"/>
              </a:rPr>
              <a:t>4. Write the correct symbol &lt;, &gt;, or =</a:t>
            </a:r>
          </a:p>
          <a:p>
            <a:pPr marL="514350" indent="-514350">
              <a:buNone/>
            </a:pPr>
            <a:endParaRPr lang="en-US" sz="2000" dirty="0" smtClean="0">
              <a:latin typeface="Chalkboard"/>
              <a:cs typeface="Chalkboard"/>
            </a:endParaRPr>
          </a:p>
          <a:p>
            <a:pPr>
              <a:buNone/>
            </a:pPr>
            <a:r>
              <a:rPr lang="en-US" sz="1800" dirty="0" smtClean="0">
                <a:latin typeface="Chalkboard"/>
                <a:cs typeface="Chalkboard"/>
              </a:rPr>
              <a:t>      Millions                          Thousands                      Ones</a:t>
            </a:r>
            <a:endParaRPr lang="en-US" sz="1800" dirty="0">
              <a:latin typeface="Chalkboard"/>
              <a:cs typeface="Chalkboard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5084" y="4115201"/>
          <a:ext cx="8686799" cy="20109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0718"/>
                <a:gridCol w="948565"/>
                <a:gridCol w="852100"/>
                <a:gridCol w="377453"/>
                <a:gridCol w="924813"/>
                <a:gridCol w="900332"/>
                <a:gridCol w="787791"/>
                <a:gridCol w="304744"/>
                <a:gridCol w="997523"/>
                <a:gridCol w="823051"/>
                <a:gridCol w="789709"/>
              </a:tblGrid>
              <a:tr h="67032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halkboard"/>
                          <a:cs typeface="Chalkboard"/>
                        </a:rPr>
                        <a:t>Hundreds</a:t>
                      </a:r>
                      <a:endParaRPr lang="en-US" sz="14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Tens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Ones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halkboard"/>
                          <a:cs typeface="Chalkboard"/>
                        </a:rPr>
                        <a:t>Hundreds</a:t>
                      </a:r>
                      <a:endParaRPr lang="en-US" sz="14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Tens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Ones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halkboard"/>
                          <a:cs typeface="Chalkboard"/>
                        </a:rPr>
                        <a:t>Hundreds</a:t>
                      </a:r>
                      <a:endParaRPr lang="en-US" sz="14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Tens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Ones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</a:tr>
              <a:tr h="6703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032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6293562"/>
            <a:ext cx="8547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F7F7F"/>
                </a:solidFill>
                <a:latin typeface="Chalkboard"/>
                <a:cs typeface="Chalkboard"/>
              </a:rPr>
              <a:t>What </a:t>
            </a:r>
            <a:r>
              <a:rPr lang="en-US" dirty="0" smtClean="0">
                <a:solidFill>
                  <a:srgbClr val="7F7F7F"/>
                </a:solidFill>
                <a:latin typeface="Chalkboard"/>
                <a:cs typeface="Chalkboard"/>
              </a:rPr>
              <a:t>did I do to compare numbers</a:t>
            </a:r>
            <a:r>
              <a:rPr lang="en-US" dirty="0" smtClean="0">
                <a:solidFill>
                  <a:srgbClr val="7F7F7F"/>
                </a:solidFill>
                <a:latin typeface="Chalkboard"/>
                <a:cs typeface="Chalkboard"/>
              </a:rPr>
              <a:t>?</a:t>
            </a:r>
          </a:p>
          <a:p>
            <a:r>
              <a:rPr lang="en-US" dirty="0" smtClean="0">
                <a:solidFill>
                  <a:srgbClr val="7F7F7F"/>
                </a:solidFill>
                <a:latin typeface="Chalkboard"/>
                <a:cs typeface="Chalkboard"/>
              </a:rPr>
              <a:t>How did I line them up?</a:t>
            </a:r>
            <a:endParaRPr lang="en-US" dirty="0">
              <a:solidFill>
                <a:srgbClr val="7F7F7F"/>
              </a:solidFill>
              <a:latin typeface="Chalkboard"/>
              <a:cs typeface="Chalkboard"/>
            </a:endParaRPr>
          </a:p>
        </p:txBody>
      </p:sp>
      <p:sp>
        <p:nvSpPr>
          <p:cNvPr id="8" name="Oval 7"/>
          <p:cNvSpPr/>
          <p:nvPr/>
        </p:nvSpPr>
        <p:spPr>
          <a:xfrm>
            <a:off x="4145965" y="274637"/>
            <a:ext cx="803048" cy="65473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735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Chalkboard"/>
                <a:cs typeface="Chalkboard"/>
              </a:rPr>
              <a:t>4,542,633        4,542,633</a:t>
            </a:r>
            <a:endParaRPr lang="en-US" sz="3600" dirty="0">
              <a:latin typeface="Chalkboard"/>
              <a:cs typeface="Chalkboar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9374"/>
            <a:ext cx="8229600" cy="519679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000" dirty="0" smtClean="0">
                <a:latin typeface="Chalkboard"/>
                <a:cs typeface="Chalkboard"/>
              </a:rPr>
              <a:t>1. Line up the numbers on the </a:t>
            </a:r>
            <a:r>
              <a:rPr lang="en-US" sz="2000" dirty="0" err="1" smtClean="0">
                <a:latin typeface="Chalkboard"/>
                <a:cs typeface="Chalkboard"/>
              </a:rPr>
              <a:t>workmat</a:t>
            </a:r>
            <a:r>
              <a:rPr lang="en-US" sz="2000" dirty="0" smtClean="0">
                <a:latin typeface="Chalkboard"/>
                <a:cs typeface="Chalkboard"/>
              </a:rPr>
              <a:t>.</a:t>
            </a:r>
          </a:p>
          <a:p>
            <a:pPr marL="514350" indent="-514350">
              <a:buNone/>
            </a:pPr>
            <a:r>
              <a:rPr lang="en-US" sz="2000" dirty="0" smtClean="0">
                <a:latin typeface="Chalkboard"/>
                <a:cs typeface="Chalkboard"/>
              </a:rPr>
              <a:t>	(start with the ones place)</a:t>
            </a:r>
          </a:p>
          <a:p>
            <a:pPr marL="514350" indent="-514350">
              <a:buNone/>
            </a:pPr>
            <a:r>
              <a:rPr lang="en-US" sz="2000" dirty="0" smtClean="0">
                <a:latin typeface="Chalkboard"/>
                <a:cs typeface="Chalkboard"/>
              </a:rPr>
              <a:t>2. Compare the digits from left to right</a:t>
            </a:r>
          </a:p>
          <a:p>
            <a:pPr marL="514350" indent="-514350">
              <a:buNone/>
            </a:pPr>
            <a:r>
              <a:rPr lang="en-US" sz="2000" dirty="0" smtClean="0">
                <a:latin typeface="Chalkboard"/>
                <a:cs typeface="Chalkboard"/>
              </a:rPr>
              <a:t>3. When the digits do not match the number with the bigger digit is greater, if they are the same the numbers are equal.</a:t>
            </a:r>
          </a:p>
          <a:p>
            <a:pPr marL="514350" indent="-514350">
              <a:buNone/>
            </a:pPr>
            <a:r>
              <a:rPr lang="en-US" sz="2000" dirty="0" smtClean="0">
                <a:latin typeface="Chalkboard"/>
                <a:cs typeface="Chalkboard"/>
              </a:rPr>
              <a:t>4. Write the correct symbol &lt;, &gt;, or =</a:t>
            </a:r>
          </a:p>
          <a:p>
            <a:pPr marL="514350" indent="-514350">
              <a:buNone/>
            </a:pPr>
            <a:endParaRPr lang="en-US" sz="2000" dirty="0" smtClean="0">
              <a:latin typeface="Chalkboard"/>
              <a:cs typeface="Chalkboard"/>
            </a:endParaRPr>
          </a:p>
          <a:p>
            <a:pPr>
              <a:buNone/>
            </a:pPr>
            <a:r>
              <a:rPr lang="en-US" sz="1800" dirty="0" smtClean="0">
                <a:latin typeface="Chalkboard"/>
                <a:cs typeface="Chalkboard"/>
              </a:rPr>
              <a:t>      Millions                          Thousands                      Ones</a:t>
            </a:r>
            <a:endParaRPr lang="en-US" sz="1800" dirty="0">
              <a:latin typeface="Chalkboard"/>
              <a:cs typeface="Chalkboard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5084" y="4115201"/>
          <a:ext cx="8686799" cy="20109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0718"/>
                <a:gridCol w="948565"/>
                <a:gridCol w="852100"/>
                <a:gridCol w="377453"/>
                <a:gridCol w="924813"/>
                <a:gridCol w="900332"/>
                <a:gridCol w="787791"/>
                <a:gridCol w="304744"/>
                <a:gridCol w="997523"/>
                <a:gridCol w="823051"/>
                <a:gridCol w="789709"/>
              </a:tblGrid>
              <a:tr h="67032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halkboard"/>
                          <a:cs typeface="Chalkboard"/>
                        </a:rPr>
                        <a:t>Hundreds</a:t>
                      </a:r>
                      <a:endParaRPr lang="en-US" sz="14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Tens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Ones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halkboard"/>
                          <a:cs typeface="Chalkboard"/>
                        </a:rPr>
                        <a:t>Hundreds</a:t>
                      </a:r>
                      <a:endParaRPr lang="en-US" sz="14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Tens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Ones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halkboard"/>
                          <a:cs typeface="Chalkboard"/>
                        </a:rPr>
                        <a:t>Hundreds</a:t>
                      </a:r>
                      <a:endParaRPr lang="en-US" sz="14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Tens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halkboard"/>
                          <a:cs typeface="Chalkboard"/>
                        </a:rPr>
                        <a:t>Ones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</a:tr>
              <a:tr h="6703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032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halkboard"/>
                          <a:cs typeface="Chalkboard"/>
                        </a:rPr>
                        <a:t>,</a:t>
                      </a:r>
                      <a:endParaRPr lang="en-US" sz="36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6293562"/>
            <a:ext cx="8547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F7F7F"/>
                </a:solidFill>
                <a:latin typeface="Chalkboard"/>
                <a:cs typeface="Chalkboard"/>
              </a:rPr>
              <a:t>How </a:t>
            </a:r>
            <a:r>
              <a:rPr lang="en-US" dirty="0" smtClean="0">
                <a:solidFill>
                  <a:srgbClr val="7F7F7F"/>
                </a:solidFill>
                <a:latin typeface="Chalkboard"/>
                <a:cs typeface="Chalkboard"/>
              </a:rPr>
              <a:t>did we know</a:t>
            </a:r>
            <a:r>
              <a:rPr lang="en-US" dirty="0" smtClean="0">
                <a:solidFill>
                  <a:srgbClr val="7F7F7F"/>
                </a:solidFill>
                <a:latin typeface="Chalkboard"/>
                <a:cs typeface="Chalkboard"/>
              </a:rPr>
              <a:t>?</a:t>
            </a:r>
            <a:endParaRPr lang="en-US" dirty="0">
              <a:solidFill>
                <a:srgbClr val="7F7F7F"/>
              </a:solidFill>
              <a:latin typeface="Chalkboard"/>
              <a:cs typeface="Chalkboard"/>
            </a:endParaRPr>
          </a:p>
        </p:txBody>
      </p:sp>
      <p:sp>
        <p:nvSpPr>
          <p:cNvPr id="8" name="Oval 7"/>
          <p:cNvSpPr/>
          <p:nvPr/>
        </p:nvSpPr>
        <p:spPr>
          <a:xfrm>
            <a:off x="4164640" y="274638"/>
            <a:ext cx="877750" cy="65473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5060</TotalTime>
  <Words>915</Words>
  <Application>Microsoft Macintosh PowerPoint</Application>
  <PresentationFormat>On-screen Show (4:3)</PresentationFormat>
  <Paragraphs>201</Paragraphs>
  <Slides>16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Comparing Numbers Through Millions 4th grade</vt:lpstr>
      <vt:lpstr>Learning Objective</vt:lpstr>
      <vt:lpstr>Slide 3</vt:lpstr>
      <vt:lpstr>Comparing Numbers</vt:lpstr>
      <vt:lpstr>Which choice shows an example of comparing numbers?</vt:lpstr>
      <vt:lpstr>Why is comparing numbers important?</vt:lpstr>
      <vt:lpstr>Steps to compare numbers</vt:lpstr>
      <vt:lpstr>749,439        749,439</vt:lpstr>
      <vt:lpstr>4,542,633        4,542,633</vt:lpstr>
      <vt:lpstr>490,654,633       49,654,927</vt:lpstr>
      <vt:lpstr>46,871,098         461,867,086</vt:lpstr>
      <vt:lpstr>754,981,905       754,985,658</vt:lpstr>
      <vt:lpstr>348,874,123       348,874,567</vt:lpstr>
      <vt:lpstr>Slide 14</vt:lpstr>
      <vt:lpstr>What is something important you learned today about comparing numbers?</vt:lpstr>
      <vt:lpstr>Independent Practice</vt:lpstr>
    </vt:vector>
  </TitlesOfParts>
  <Company>Madera Unified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Compare and Order Numbers Through Millions 4th grade</dc:title>
  <dc:creator>District Office</dc:creator>
  <cp:lastModifiedBy>District Office</cp:lastModifiedBy>
  <cp:revision>12</cp:revision>
  <cp:lastPrinted>2010-08-18T15:58:14Z</cp:lastPrinted>
  <dcterms:created xsi:type="dcterms:W3CDTF">2010-08-26T05:05:21Z</dcterms:created>
  <dcterms:modified xsi:type="dcterms:W3CDTF">2010-08-26T15:09:56Z</dcterms:modified>
</cp:coreProperties>
</file>