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74" r:id="rId4"/>
    <p:sldId id="258" r:id="rId5"/>
    <p:sldId id="259" r:id="rId6"/>
    <p:sldId id="262" r:id="rId7"/>
    <p:sldId id="263" r:id="rId8"/>
    <p:sldId id="264" r:id="rId9"/>
    <p:sldId id="275" r:id="rId10"/>
    <p:sldId id="276" r:id="rId11"/>
    <p:sldId id="277" r:id="rId12"/>
    <p:sldId id="278" r:id="rId13"/>
    <p:sldId id="279" r:id="rId14"/>
    <p:sldId id="273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E97DC-062F-7F49-AE77-0B6E9FD63E62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21C79-995F-6B45-A1E0-1F27E1A00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FE7E-209A-2E48-8FFC-DEBA5C349158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F8403-4E50-6540-977B-BB7AF1C7B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4249"/>
            <a:ext cx="7772400" cy="21362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Comparing Numbers Through Millions</a:t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>4</a:t>
            </a:r>
            <a:r>
              <a:rPr lang="en-US" baseline="30000" dirty="0" smtClean="0">
                <a:latin typeface="Chalkboard"/>
                <a:cs typeface="Chalkboard"/>
              </a:rPr>
              <a:t>th</a:t>
            </a:r>
            <a:r>
              <a:rPr lang="en-US" dirty="0" smtClean="0">
                <a:latin typeface="Chalkboard"/>
                <a:cs typeface="Chalkboard"/>
              </a:rPr>
              <a:t> grade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halkboard"/>
                <a:cs typeface="Chalkboard"/>
              </a:rPr>
              <a:t>NS 1.1 – Read and write whole numbers in the millions</a:t>
            </a:r>
          </a:p>
          <a:p>
            <a:r>
              <a:rPr lang="en-US" dirty="0" smtClean="0">
                <a:latin typeface="Chalkboard"/>
                <a:cs typeface="Chalkboard"/>
              </a:rPr>
              <a:t>NS 1.2 – Order and compare whole numbers and decimals to two decimal places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73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490,654,633       49,654,927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9374"/>
            <a:ext cx="8229600" cy="51967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1. Line up the numbers on the </a:t>
            </a:r>
            <a:r>
              <a:rPr lang="en-US" sz="2000" dirty="0" err="1" smtClean="0">
                <a:latin typeface="Chalkboard"/>
                <a:cs typeface="Chalkboard"/>
              </a:rPr>
              <a:t>workmat</a:t>
            </a:r>
            <a:r>
              <a:rPr lang="en-US" sz="2000" dirty="0" smtClean="0">
                <a:latin typeface="Chalkboard"/>
                <a:cs typeface="Chalkboard"/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	(start with the ones place)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2. Compare the digits from left to right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3. When the digits do not match the number with the bigger digit is greater, if they are the same the numbers are equal.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4. Write the correct symbol &lt;, &gt;, or =</a:t>
            </a:r>
          </a:p>
          <a:p>
            <a:pPr marL="514350" indent="-514350">
              <a:buNone/>
            </a:pPr>
            <a:endParaRPr lang="en-US" sz="20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1800" dirty="0" smtClean="0">
                <a:latin typeface="Chalkboard"/>
                <a:cs typeface="Chalkboard"/>
              </a:rPr>
              <a:t>      Millions                          Thousands                      Ones</a:t>
            </a:r>
            <a:endParaRPr lang="en-US" sz="1800" dirty="0">
              <a:latin typeface="Chalkboard"/>
              <a:cs typeface="Chalkboard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084" y="4115201"/>
          <a:ext cx="8686799" cy="201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18"/>
                <a:gridCol w="948565"/>
                <a:gridCol w="852100"/>
                <a:gridCol w="377453"/>
                <a:gridCol w="924813"/>
                <a:gridCol w="900332"/>
                <a:gridCol w="787791"/>
                <a:gridCol w="304744"/>
                <a:gridCol w="997523"/>
                <a:gridCol w="823051"/>
                <a:gridCol w="789709"/>
              </a:tblGrid>
              <a:tr h="6703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293562"/>
            <a:ext cx="85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Ho 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did I know one was greater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?</a:t>
            </a:r>
            <a:endParaRPr lang="en-US" dirty="0">
              <a:solidFill>
                <a:srgbClr val="7F7F7F"/>
              </a:solidFill>
              <a:latin typeface="Chalkboard"/>
              <a:cs typeface="Chalkboard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88746" y="274638"/>
            <a:ext cx="859074" cy="65473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73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46,871,098      </a:t>
            </a:r>
            <a:r>
              <a:rPr lang="en-US" sz="3600" dirty="0" smtClean="0">
                <a:latin typeface="Chalkboard"/>
                <a:cs typeface="Chalkboard"/>
              </a:rPr>
              <a:t>   461,867,086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9374"/>
            <a:ext cx="8229600" cy="51967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1. Line up the numbers on the </a:t>
            </a:r>
            <a:r>
              <a:rPr lang="en-US" sz="2000" dirty="0" err="1" smtClean="0">
                <a:latin typeface="Chalkboard"/>
                <a:cs typeface="Chalkboard"/>
              </a:rPr>
              <a:t>workmat</a:t>
            </a:r>
            <a:r>
              <a:rPr lang="en-US" sz="2000" dirty="0" smtClean="0">
                <a:latin typeface="Chalkboard"/>
                <a:cs typeface="Chalkboard"/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	(start with the ones place)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2. Compare the digits from left to right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3. When the digits do not match the number with the bigger digit is greater, if they are the same the numbers are equal.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4. Write the correct symbol &lt;, &gt;, or =</a:t>
            </a:r>
          </a:p>
          <a:p>
            <a:pPr marL="514350" indent="-514350">
              <a:buNone/>
            </a:pPr>
            <a:endParaRPr lang="en-US" sz="20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1800" dirty="0" smtClean="0">
                <a:latin typeface="Chalkboard"/>
                <a:cs typeface="Chalkboard"/>
              </a:rPr>
              <a:t>      Millions                          Thousands                      Ones</a:t>
            </a:r>
            <a:endParaRPr lang="en-US" sz="1800" dirty="0">
              <a:latin typeface="Chalkboard"/>
              <a:cs typeface="Chalkboard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084" y="4115201"/>
          <a:ext cx="8686799" cy="201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18"/>
                <a:gridCol w="948565"/>
                <a:gridCol w="852100"/>
                <a:gridCol w="377453"/>
                <a:gridCol w="924813"/>
                <a:gridCol w="900332"/>
                <a:gridCol w="787791"/>
                <a:gridCol w="304744"/>
                <a:gridCol w="997523"/>
                <a:gridCol w="823051"/>
                <a:gridCol w="789709"/>
              </a:tblGrid>
              <a:tr h="6703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293562"/>
            <a:ext cx="85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What </a:t>
            </a:r>
            <a:r>
              <a:rPr lang="en-US" smtClean="0">
                <a:solidFill>
                  <a:srgbClr val="7F7F7F"/>
                </a:solidFill>
                <a:latin typeface="Chalkboard"/>
                <a:cs typeface="Chalkboard"/>
              </a:rPr>
              <a:t>did</a:t>
            </a:r>
            <a:r>
              <a:rPr lang="en-US" smtClean="0">
                <a:solidFill>
                  <a:srgbClr val="7F7F7F"/>
                </a:solidFill>
                <a:latin typeface="Chalkboard"/>
                <a:cs typeface="Chalkboard"/>
              </a:rPr>
              <a:t> we 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do to compare numbers?</a:t>
            </a:r>
            <a:endParaRPr lang="en-US" dirty="0">
              <a:solidFill>
                <a:srgbClr val="7F7F7F"/>
              </a:solidFill>
              <a:latin typeface="Chalkboard"/>
              <a:cs typeface="Chalkboard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01991" y="274638"/>
            <a:ext cx="933776" cy="65473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73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754,981,905       754,985,658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9374"/>
            <a:ext cx="8229600" cy="51967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1. Line up the numbers on the </a:t>
            </a:r>
            <a:r>
              <a:rPr lang="en-US" sz="2000" dirty="0" err="1" smtClean="0">
                <a:latin typeface="Chalkboard"/>
                <a:cs typeface="Chalkboard"/>
              </a:rPr>
              <a:t>workmat</a:t>
            </a:r>
            <a:r>
              <a:rPr lang="en-US" sz="2000" dirty="0" smtClean="0">
                <a:latin typeface="Chalkboard"/>
                <a:cs typeface="Chalkboard"/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	(start with the ones place)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2. Compare the digits from left to right.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3. When the digits do not match the number with the bigger digit is greater, if they are the same the numbers are equal.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4. Write the correct symbol &lt;, &gt;, or =</a:t>
            </a:r>
          </a:p>
          <a:p>
            <a:pPr marL="514350" indent="-514350">
              <a:buNone/>
            </a:pPr>
            <a:endParaRPr lang="en-US" sz="20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1800" dirty="0" smtClean="0">
                <a:latin typeface="Chalkboard"/>
                <a:cs typeface="Chalkboard"/>
              </a:rPr>
              <a:t>      Millions                          Thousands                      Ones</a:t>
            </a:r>
            <a:endParaRPr lang="en-US" sz="1800" dirty="0">
              <a:latin typeface="Chalkboard"/>
              <a:cs typeface="Chalkboard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084" y="4115201"/>
          <a:ext cx="8686799" cy="201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18"/>
                <a:gridCol w="948565"/>
                <a:gridCol w="852100"/>
                <a:gridCol w="377453"/>
                <a:gridCol w="924813"/>
                <a:gridCol w="900332"/>
                <a:gridCol w="787791"/>
                <a:gridCol w="304744"/>
                <a:gridCol w="997523"/>
                <a:gridCol w="823051"/>
                <a:gridCol w="789709"/>
              </a:tblGrid>
              <a:tr h="6703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293562"/>
            <a:ext cx="85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What did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 we 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do to compare numbers?</a:t>
            </a:r>
            <a:endParaRPr lang="en-US" dirty="0">
              <a:solidFill>
                <a:srgbClr val="7F7F7F"/>
              </a:solidFill>
              <a:latin typeface="Chalkboard"/>
              <a:cs typeface="Chalkboard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71263" y="274638"/>
            <a:ext cx="952451" cy="65473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73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348,874,123       348,874,567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9374"/>
            <a:ext cx="8229600" cy="51967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1. Line up the numbers on the </a:t>
            </a:r>
            <a:r>
              <a:rPr lang="en-US" sz="2000" dirty="0" err="1" smtClean="0">
                <a:latin typeface="Chalkboard"/>
                <a:cs typeface="Chalkboard"/>
              </a:rPr>
              <a:t>workmat</a:t>
            </a:r>
            <a:r>
              <a:rPr lang="en-US" sz="2000" dirty="0" smtClean="0">
                <a:latin typeface="Chalkboard"/>
                <a:cs typeface="Chalkboard"/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	(start with the ones place)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2. Compare the digits from left to right.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3. When the digits do not match the number with the bigger digit is greater, if they are the same the numbers are equal.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4. Write the correct symbol &lt;, &gt;, or =</a:t>
            </a:r>
          </a:p>
          <a:p>
            <a:pPr marL="514350" indent="-514350">
              <a:buNone/>
            </a:pPr>
            <a:endParaRPr lang="en-US" sz="20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1800" dirty="0" smtClean="0">
                <a:latin typeface="Chalkboard"/>
                <a:cs typeface="Chalkboard"/>
              </a:rPr>
              <a:t>      Millions                          Thousands                      Ones</a:t>
            </a:r>
            <a:endParaRPr lang="en-US" sz="1800" dirty="0">
              <a:latin typeface="Chalkboard"/>
              <a:cs typeface="Chalkboard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084" y="4115201"/>
          <a:ext cx="8686799" cy="201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18"/>
                <a:gridCol w="948565"/>
                <a:gridCol w="852100"/>
                <a:gridCol w="377453"/>
                <a:gridCol w="924813"/>
                <a:gridCol w="900332"/>
                <a:gridCol w="787791"/>
                <a:gridCol w="304744"/>
                <a:gridCol w="997523"/>
                <a:gridCol w="823051"/>
                <a:gridCol w="789709"/>
              </a:tblGrid>
              <a:tr h="6703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293562"/>
            <a:ext cx="85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What did I do to compare numbers?</a:t>
            </a:r>
            <a:endParaRPr lang="en-US" dirty="0">
              <a:solidFill>
                <a:srgbClr val="7F7F7F"/>
              </a:solidFill>
              <a:latin typeface="Chalkboard"/>
              <a:cs typeface="Chalkboard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27289" y="274638"/>
            <a:ext cx="971127" cy="65473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5877"/>
            <a:ext cx="9143999" cy="8217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halkboard"/>
                <a:cs typeface="Chalkboard"/>
              </a:rPr>
              <a:t>What is it called when we find out which number is greater, lesser, or if they are equal?</a:t>
            </a:r>
          </a:p>
          <a:p>
            <a:endParaRPr lang="en-US" sz="4400" dirty="0" smtClean="0">
              <a:latin typeface="Chalkboard"/>
              <a:cs typeface="Chalkboard"/>
            </a:endParaRPr>
          </a:p>
          <a:p>
            <a:r>
              <a:rPr lang="en-US" sz="4400" dirty="0" smtClean="0">
                <a:latin typeface="Chalkboard"/>
                <a:cs typeface="Chalkboard"/>
              </a:rPr>
              <a:t>434,900,124         434,900,124</a:t>
            </a:r>
          </a:p>
          <a:p>
            <a:endParaRPr lang="en-US" sz="4400" dirty="0" smtClean="0">
              <a:latin typeface="Chalkboard"/>
              <a:cs typeface="Chalkboard"/>
            </a:endParaRPr>
          </a:p>
          <a:p>
            <a:r>
              <a:rPr lang="en-US" sz="4400" dirty="0" smtClean="0">
                <a:latin typeface="Chalkboard"/>
                <a:cs typeface="Chalkboard"/>
              </a:rPr>
              <a:t> 564,569               5,640,569</a:t>
            </a:r>
          </a:p>
          <a:p>
            <a:endParaRPr lang="en-US" sz="4400" dirty="0" smtClean="0">
              <a:latin typeface="Chalkboard"/>
              <a:cs typeface="Chalkboard"/>
            </a:endParaRPr>
          </a:p>
          <a:p>
            <a:r>
              <a:rPr lang="en-US" sz="4400" dirty="0" smtClean="0">
                <a:latin typeface="Chalkboard"/>
                <a:cs typeface="Chalkboard"/>
              </a:rPr>
              <a:t>72,890,450            72,745,982</a:t>
            </a:r>
          </a:p>
          <a:p>
            <a:endParaRPr lang="en-US" sz="4400" dirty="0" smtClean="0">
              <a:latin typeface="Chalkboard"/>
              <a:cs typeface="Chalkboard"/>
            </a:endParaRPr>
          </a:p>
          <a:p>
            <a:endParaRPr lang="en-US" sz="4400" dirty="0" smtClean="0">
              <a:latin typeface="Chalkboard"/>
              <a:cs typeface="Chalkboard"/>
            </a:endParaRPr>
          </a:p>
          <a:p>
            <a:endParaRPr lang="en-US" sz="4400" dirty="0" smtClean="0">
              <a:latin typeface="Chalkboard"/>
              <a:cs typeface="Chalkboard"/>
            </a:endParaRPr>
          </a:p>
        </p:txBody>
      </p:sp>
      <p:sp>
        <p:nvSpPr>
          <p:cNvPr id="3" name="Oval 2"/>
          <p:cNvSpPr/>
          <p:nvPr/>
        </p:nvSpPr>
        <p:spPr>
          <a:xfrm>
            <a:off x="3342918" y="2801089"/>
            <a:ext cx="1400663" cy="67226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42918" y="4369699"/>
            <a:ext cx="1400663" cy="7469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42918" y="5732896"/>
            <a:ext cx="1400663" cy="6535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390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What is something important you learned today about </a:t>
            </a:r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comparing numbers</a:t>
            </a:r>
            <a:r>
              <a:rPr lang="en-US" dirty="0" smtClean="0">
                <a:latin typeface="Chalkboard"/>
                <a:cs typeface="Chalkboard"/>
              </a:rPr>
              <a:t>?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Independent Practice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Page 29 numbers 10 - 22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Learning Objective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0" y="1600200"/>
            <a:ext cx="848545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Chalkboard"/>
                <a:cs typeface="Chalkboard"/>
              </a:rPr>
              <a:t>We will compare numbers up to nine digits*.</a:t>
            </a:r>
          </a:p>
          <a:p>
            <a:pPr>
              <a:buNone/>
            </a:pPr>
            <a:endParaRPr lang="en-US" sz="48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*digits are any one of the 10 number symbols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halkboard"/>
                <a:cs typeface="Chalkboard"/>
              </a:rPr>
              <a:t>Greater than &gt;</a:t>
            </a:r>
          </a:p>
          <a:p>
            <a:pPr algn="ctr"/>
            <a:r>
              <a:rPr lang="en-US" sz="4000" dirty="0" smtClean="0">
                <a:latin typeface="Chalkboard"/>
                <a:cs typeface="Chalkboard"/>
              </a:rPr>
              <a:t>Less than &lt;</a:t>
            </a:r>
          </a:p>
          <a:p>
            <a:pPr algn="ctr"/>
            <a:r>
              <a:rPr lang="en-US" sz="4000" dirty="0" smtClean="0">
                <a:latin typeface="Chalkboard"/>
                <a:cs typeface="Chalkboard"/>
              </a:rPr>
              <a:t>Equal =</a:t>
            </a:r>
          </a:p>
          <a:p>
            <a:pPr algn="ctr"/>
            <a:endParaRPr lang="en-US" sz="4000" dirty="0" smtClean="0">
              <a:latin typeface="Chalkboard"/>
              <a:cs typeface="Chalkboard"/>
            </a:endParaRPr>
          </a:p>
          <a:p>
            <a:pPr marL="742950" indent="-742950" algn="ctr">
              <a:buAutoNum type="arabicPlain" startAt="12"/>
            </a:pPr>
            <a:r>
              <a:rPr lang="en-US" sz="4000" dirty="0" smtClean="0">
                <a:latin typeface="Chalkboard"/>
                <a:cs typeface="Chalkboard"/>
              </a:rPr>
              <a:t>      112       340      430</a:t>
            </a:r>
          </a:p>
          <a:p>
            <a:pPr marL="742950" indent="-742950" algn="ctr"/>
            <a:endParaRPr lang="en-US" sz="4000" dirty="0" smtClean="0">
              <a:latin typeface="Chalkboard"/>
              <a:cs typeface="Chalkboard"/>
            </a:endParaRPr>
          </a:p>
          <a:p>
            <a:pPr marL="742950" indent="-742950" algn="ctr"/>
            <a:r>
              <a:rPr lang="en-US" sz="4000" dirty="0" smtClean="0">
                <a:latin typeface="Chalkboard"/>
                <a:cs typeface="Chalkboard"/>
              </a:rPr>
              <a:t>890      634      549        54</a:t>
            </a:r>
          </a:p>
          <a:p>
            <a:pPr marL="742950" indent="-742950" algn="ctr"/>
            <a:endParaRPr lang="en-US" sz="4000" dirty="0" smtClean="0">
              <a:latin typeface="Chalkboard"/>
              <a:cs typeface="Chalkboard"/>
            </a:endParaRPr>
          </a:p>
          <a:p>
            <a:pPr marL="742950" indent="-742950" algn="ctr"/>
            <a:r>
              <a:rPr lang="en-US" sz="4000" dirty="0" smtClean="0">
                <a:latin typeface="Chalkboard"/>
                <a:cs typeface="Chalkboard"/>
              </a:rPr>
              <a:t>65       65         481      481</a:t>
            </a:r>
          </a:p>
          <a:p>
            <a:pPr marL="742950" indent="-742950" algn="ctr"/>
            <a:r>
              <a:rPr lang="en-US" sz="4000" dirty="0" smtClean="0">
                <a:latin typeface="Chalkboard"/>
                <a:cs typeface="Chalkboard"/>
              </a:rPr>
              <a:t>      </a:t>
            </a:r>
            <a:endParaRPr lang="en-US" sz="4000" dirty="0">
              <a:latin typeface="Chalkboard"/>
              <a:cs typeface="Chalkboard"/>
            </a:endParaRPr>
          </a:p>
        </p:txBody>
      </p:sp>
      <p:pic>
        <p:nvPicPr>
          <p:cNvPr id="5" name="Picture 4" descr="alliga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46" y="0"/>
            <a:ext cx="2474258" cy="228393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054307" y="2633024"/>
            <a:ext cx="625197" cy="3921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74974" y="2633024"/>
            <a:ext cx="709669" cy="3921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54307" y="3846829"/>
            <a:ext cx="625197" cy="3921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74974" y="3846829"/>
            <a:ext cx="709669" cy="3921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4307" y="5097982"/>
            <a:ext cx="625197" cy="3921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74974" y="5097982"/>
            <a:ext cx="709669" cy="3921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Comparing Numbers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273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Comparing numbers </a:t>
            </a:r>
            <a:r>
              <a:rPr lang="en-US" dirty="0" smtClean="0">
                <a:latin typeface="Chalkboard"/>
                <a:cs typeface="Chalkboard"/>
              </a:rPr>
              <a:t>is when we</a:t>
            </a:r>
            <a:r>
              <a:rPr lang="en-US" dirty="0" smtClean="0">
                <a:latin typeface="Chalkboard"/>
                <a:cs typeface="Chalkboard"/>
              </a:rPr>
              <a:t> look at numbers and decide which </a:t>
            </a:r>
            <a:r>
              <a:rPr lang="en-US" dirty="0" smtClean="0">
                <a:latin typeface="Chalkboard"/>
                <a:cs typeface="Chalkboard"/>
              </a:rPr>
              <a:t>number is greater, lesser, or if they are equal</a:t>
            </a:r>
          </a:p>
          <a:p>
            <a:r>
              <a:rPr lang="en-US" dirty="0" smtClean="0">
                <a:latin typeface="Chalkboard"/>
                <a:cs typeface="Chalkboard"/>
              </a:rPr>
              <a:t>We use the symbols &gt;, &lt;, or =</a:t>
            </a: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Examples:  145 &gt; 99  </a:t>
            </a: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             600 &lt; 6,000</a:t>
            </a: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	           18 = 18</a:t>
            </a: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Non-examples: 45 + 153       6,432 - 239</a:t>
            </a: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		                51 </a:t>
            </a:r>
            <a:r>
              <a:rPr lang="en-US" dirty="0" err="1" smtClean="0">
                <a:latin typeface="Chalkboard"/>
                <a:cs typeface="Chalkboard"/>
              </a:rPr>
              <a:t>x</a:t>
            </a:r>
            <a:r>
              <a:rPr lang="en-US" dirty="0" smtClean="0">
                <a:latin typeface="Chalkboard"/>
                <a:cs typeface="Chalkboard"/>
              </a:rPr>
              <a:t> 12         545 \ </a:t>
            </a:r>
            <a:r>
              <a:rPr lang="en-US" dirty="0" smtClean="0">
                <a:latin typeface="Chalkboard"/>
                <a:cs typeface="Chalkboard"/>
              </a:rPr>
              <a:t>5</a:t>
            </a:r>
          </a:p>
          <a:p>
            <a:pPr>
              <a:buNone/>
            </a:pPr>
            <a:endParaRPr lang="en-US" sz="28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halkboard"/>
                <a:cs typeface="Chalkboard"/>
              </a:rPr>
              <a:t>What does it mean to compare numbers?</a:t>
            </a:r>
          </a:p>
          <a:p>
            <a:pPr>
              <a:buNone/>
            </a:pP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board"/>
                <a:cs typeface="Chalkboard"/>
              </a:rPr>
              <a:t>Which choice shows an example of </a:t>
            </a:r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comparing numbers</a:t>
            </a:r>
            <a:r>
              <a:rPr lang="en-US" dirty="0" smtClean="0">
                <a:latin typeface="Chalkboard"/>
                <a:cs typeface="Chalkboard"/>
              </a:rPr>
              <a:t>?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A.)  16 + 768</a:t>
            </a:r>
          </a:p>
          <a:p>
            <a:pPr>
              <a:buNone/>
            </a:pPr>
            <a:r>
              <a:rPr lang="en-US" dirty="0">
                <a:latin typeface="Chalkboard"/>
                <a:cs typeface="Chalkboard"/>
              </a:rPr>
              <a:t>B</a:t>
            </a:r>
            <a:r>
              <a:rPr lang="en-US" dirty="0" smtClean="0">
                <a:latin typeface="Chalkboard"/>
                <a:cs typeface="Chalkboard"/>
              </a:rPr>
              <a:t>.) 234 &lt; 243</a:t>
            </a:r>
          </a:p>
          <a:p>
            <a:pPr>
              <a:buNone/>
            </a:pPr>
            <a:endParaRPr lang="en-US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How did you know?</a:t>
            </a:r>
          </a:p>
          <a:p>
            <a:pPr>
              <a:buNone/>
            </a:pPr>
            <a:endParaRPr lang="en-US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Frame: ___ shows comparing numbers because __________________.</a:t>
            </a:r>
          </a:p>
          <a:p>
            <a:pPr>
              <a:buNone/>
            </a:pPr>
            <a:endParaRPr lang="en-US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board"/>
                <a:cs typeface="Chalkboard"/>
              </a:rPr>
              <a:t>Why is comparing numbers important?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halkboard"/>
                <a:cs typeface="Chalkboard"/>
              </a:rPr>
              <a:t>You will need to know how to compare numbers before you can do other skills in this chapter.</a:t>
            </a:r>
          </a:p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When you are shopping you will want to know how to compare prices.</a:t>
            </a:r>
          </a:p>
          <a:p>
            <a:r>
              <a:rPr lang="en-US" dirty="0" smtClean="0">
                <a:solidFill>
                  <a:srgbClr val="008000"/>
                </a:solidFill>
                <a:latin typeface="Chalkboard"/>
                <a:cs typeface="Chalkboard"/>
              </a:rPr>
              <a:t>It will be tested on the CST</a:t>
            </a:r>
            <a:endParaRPr lang="en-US" dirty="0">
              <a:solidFill>
                <a:srgbClr val="008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Steps to </a:t>
            </a:r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compare numbers</a:t>
            </a:r>
            <a:endParaRPr lang="en-US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latin typeface="Chalkboard"/>
                <a:cs typeface="Chalkboard"/>
              </a:rPr>
              <a:t>1. Line up the numbers on your </a:t>
            </a:r>
            <a:r>
              <a:rPr lang="en-US" dirty="0" err="1" smtClean="0">
                <a:latin typeface="Chalkboard"/>
                <a:cs typeface="Chalkboard"/>
              </a:rPr>
              <a:t>workmat</a:t>
            </a:r>
            <a:r>
              <a:rPr lang="en-US" dirty="0" smtClean="0">
                <a:latin typeface="Chalkboard"/>
                <a:cs typeface="Chalkboard"/>
              </a:rPr>
              <a:t>.</a:t>
            </a:r>
          </a:p>
          <a:p>
            <a:pPr marL="514350" indent="-514350">
              <a:buNone/>
            </a:pPr>
            <a:r>
              <a:rPr lang="en-US" dirty="0" smtClean="0">
                <a:latin typeface="Chalkboard"/>
                <a:cs typeface="Chalkboard"/>
              </a:rPr>
              <a:t>	</a:t>
            </a:r>
            <a:r>
              <a:rPr lang="en-US" sz="2800" dirty="0" smtClean="0">
                <a:latin typeface="Chalkboard"/>
                <a:cs typeface="Chalkboard"/>
              </a:rPr>
              <a:t>(start with the ones place)</a:t>
            </a:r>
            <a:endParaRPr lang="en-US" sz="2800" dirty="0" smtClean="0">
              <a:latin typeface="Chalkboard"/>
              <a:cs typeface="Chalkboard"/>
            </a:endParaRPr>
          </a:p>
          <a:p>
            <a:pPr marL="514350" indent="-514350">
              <a:buNone/>
            </a:pPr>
            <a:r>
              <a:rPr lang="en-US" dirty="0" smtClean="0">
                <a:latin typeface="Chalkboard"/>
                <a:cs typeface="Chalkboard"/>
              </a:rPr>
              <a:t>2</a:t>
            </a:r>
            <a:r>
              <a:rPr lang="en-US" dirty="0" smtClean="0">
                <a:latin typeface="Chalkboard"/>
                <a:cs typeface="Chalkboard"/>
              </a:rPr>
              <a:t>. </a:t>
            </a:r>
            <a:r>
              <a:rPr lang="en-US" dirty="0" smtClean="0">
                <a:latin typeface="Chalkboard"/>
                <a:cs typeface="Chalkboard"/>
              </a:rPr>
              <a:t>Compare the digits from left to right</a:t>
            </a:r>
            <a:endParaRPr lang="en-US" dirty="0" smtClean="0">
              <a:latin typeface="Chalkboard"/>
              <a:cs typeface="Chalkboard"/>
            </a:endParaRPr>
          </a:p>
          <a:p>
            <a:pPr marL="514350" indent="-514350">
              <a:buNone/>
            </a:pPr>
            <a:r>
              <a:rPr lang="en-US" dirty="0" smtClean="0">
                <a:latin typeface="Chalkboard"/>
                <a:cs typeface="Chalkboard"/>
              </a:rPr>
              <a:t>3</a:t>
            </a:r>
            <a:r>
              <a:rPr lang="en-US" dirty="0" smtClean="0">
                <a:latin typeface="Chalkboard"/>
                <a:cs typeface="Chalkboard"/>
              </a:rPr>
              <a:t>. </a:t>
            </a:r>
            <a:r>
              <a:rPr lang="en-US" dirty="0" smtClean="0">
                <a:latin typeface="Chalkboard"/>
                <a:cs typeface="Chalkboard"/>
              </a:rPr>
              <a:t>When the digits do not match the number with the bigger digit is greater!</a:t>
            </a:r>
            <a:endParaRPr lang="en-US" dirty="0" smtClean="0">
              <a:latin typeface="Chalkboard"/>
              <a:cs typeface="Chalkboard"/>
            </a:endParaRPr>
          </a:p>
          <a:p>
            <a:pPr marL="514350" indent="-514350">
              <a:buNone/>
            </a:pPr>
            <a:r>
              <a:rPr lang="en-US" dirty="0" smtClean="0">
                <a:latin typeface="Chalkboard"/>
                <a:cs typeface="Chalkboard"/>
              </a:rPr>
              <a:t>4</a:t>
            </a:r>
            <a:r>
              <a:rPr lang="en-US" dirty="0" smtClean="0">
                <a:latin typeface="Chalkboard"/>
                <a:cs typeface="Chalkboard"/>
              </a:rPr>
              <a:t>. </a:t>
            </a:r>
            <a:r>
              <a:rPr lang="en-US" dirty="0" smtClean="0">
                <a:latin typeface="Chalkboard"/>
                <a:cs typeface="Chalkboard"/>
              </a:rPr>
              <a:t>Write the correct symbol &lt;, &gt;, or =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73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749,439        749,439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9374"/>
            <a:ext cx="8229600" cy="51967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1. Line up the numbers on the </a:t>
            </a:r>
            <a:r>
              <a:rPr lang="en-US" sz="2000" dirty="0" err="1" smtClean="0">
                <a:latin typeface="Chalkboard"/>
                <a:cs typeface="Chalkboard"/>
              </a:rPr>
              <a:t>workmat</a:t>
            </a:r>
            <a:r>
              <a:rPr lang="en-US" sz="2000" dirty="0" smtClean="0">
                <a:latin typeface="Chalkboard"/>
                <a:cs typeface="Chalkboard"/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	(start with the ones place)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2. Compare the digits from left to right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3. When the digits do not match the number with the bigger digit is greater, if they are the same the numbers are equal.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4. Write the correct symbol &lt;, &gt;, or =</a:t>
            </a:r>
          </a:p>
          <a:p>
            <a:pPr marL="514350" indent="-514350">
              <a:buNone/>
            </a:pPr>
            <a:endParaRPr lang="en-US" sz="20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1800" dirty="0" smtClean="0">
                <a:latin typeface="Chalkboard"/>
                <a:cs typeface="Chalkboard"/>
              </a:rPr>
              <a:t>      Millions                          Thousands                      Ones</a:t>
            </a:r>
            <a:endParaRPr lang="en-US" sz="1800" dirty="0">
              <a:latin typeface="Chalkboard"/>
              <a:cs typeface="Chalkboard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084" y="4115201"/>
          <a:ext cx="8686799" cy="201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18"/>
                <a:gridCol w="948565"/>
                <a:gridCol w="852100"/>
                <a:gridCol w="377453"/>
                <a:gridCol w="924813"/>
                <a:gridCol w="900332"/>
                <a:gridCol w="787791"/>
                <a:gridCol w="304744"/>
                <a:gridCol w="997523"/>
                <a:gridCol w="823051"/>
                <a:gridCol w="789709"/>
              </a:tblGrid>
              <a:tr h="6703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293562"/>
            <a:ext cx="854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What 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did I do to compare numbers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?</a:t>
            </a:r>
          </a:p>
          <a:p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How did I line them up?</a:t>
            </a:r>
            <a:endParaRPr lang="en-US" dirty="0">
              <a:solidFill>
                <a:srgbClr val="7F7F7F"/>
              </a:solidFill>
              <a:latin typeface="Chalkboard"/>
              <a:cs typeface="Chalkboard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45965" y="274637"/>
            <a:ext cx="803048" cy="6547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73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4,542,633        4,542,633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9374"/>
            <a:ext cx="8229600" cy="51967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1. Line up the numbers on the </a:t>
            </a:r>
            <a:r>
              <a:rPr lang="en-US" sz="2000" dirty="0" err="1" smtClean="0">
                <a:latin typeface="Chalkboard"/>
                <a:cs typeface="Chalkboard"/>
              </a:rPr>
              <a:t>workmat</a:t>
            </a:r>
            <a:r>
              <a:rPr lang="en-US" sz="2000" dirty="0" smtClean="0">
                <a:latin typeface="Chalkboard"/>
                <a:cs typeface="Chalkboard"/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	(start with the ones place)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2. Compare the digits from left to right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3. When the digits do not match the number with the bigger digit is greater, if they are the same the numbers are equal.</a:t>
            </a:r>
          </a:p>
          <a:p>
            <a:pPr marL="514350" indent="-514350">
              <a:buNone/>
            </a:pPr>
            <a:r>
              <a:rPr lang="en-US" sz="2000" dirty="0" smtClean="0">
                <a:latin typeface="Chalkboard"/>
                <a:cs typeface="Chalkboard"/>
              </a:rPr>
              <a:t>4. Write the correct symbol &lt;, &gt;, or =</a:t>
            </a:r>
          </a:p>
          <a:p>
            <a:pPr marL="514350" indent="-514350">
              <a:buNone/>
            </a:pPr>
            <a:endParaRPr lang="en-US" sz="20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1800" dirty="0" smtClean="0">
                <a:latin typeface="Chalkboard"/>
                <a:cs typeface="Chalkboard"/>
              </a:rPr>
              <a:t>      Millions                          Thousands                      Ones</a:t>
            </a:r>
            <a:endParaRPr lang="en-US" sz="1800" dirty="0">
              <a:latin typeface="Chalkboard"/>
              <a:cs typeface="Chalkboard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084" y="4115201"/>
          <a:ext cx="8686799" cy="201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18"/>
                <a:gridCol w="948565"/>
                <a:gridCol w="852100"/>
                <a:gridCol w="377453"/>
                <a:gridCol w="924813"/>
                <a:gridCol w="900332"/>
                <a:gridCol w="787791"/>
                <a:gridCol w="304744"/>
                <a:gridCol w="997523"/>
                <a:gridCol w="823051"/>
                <a:gridCol w="789709"/>
              </a:tblGrid>
              <a:tr h="6703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halkboard"/>
                          <a:cs typeface="Chalkboard"/>
                        </a:rPr>
                        <a:t>Hundreds</a:t>
                      </a:r>
                      <a:endParaRPr lang="en-US" sz="14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Tens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halkboard"/>
                          <a:cs typeface="Chalkboard"/>
                        </a:rPr>
                        <a:t>Ones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3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halkboard"/>
                          <a:cs typeface="Chalkboard"/>
                        </a:rPr>
                        <a:t>,</a:t>
                      </a:r>
                      <a:endParaRPr lang="en-US" sz="36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293562"/>
            <a:ext cx="85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How 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did we know</a:t>
            </a:r>
            <a:r>
              <a:rPr lang="en-US" dirty="0" smtClean="0">
                <a:solidFill>
                  <a:srgbClr val="7F7F7F"/>
                </a:solidFill>
                <a:latin typeface="Chalkboard"/>
                <a:cs typeface="Chalkboard"/>
              </a:rPr>
              <a:t>?</a:t>
            </a:r>
            <a:endParaRPr lang="en-US" dirty="0">
              <a:solidFill>
                <a:srgbClr val="7F7F7F"/>
              </a:solidFill>
              <a:latin typeface="Chalkboard"/>
              <a:cs typeface="Chalkboard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64640" y="274638"/>
            <a:ext cx="877750" cy="6547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5060</TotalTime>
  <Words>915</Words>
  <Application>Microsoft Macintosh PowerPoint</Application>
  <PresentationFormat>On-screen Show (4:3)</PresentationFormat>
  <Paragraphs>201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Comparing Numbers Through Millions 4th grade</vt:lpstr>
      <vt:lpstr>Learning Objective</vt:lpstr>
      <vt:lpstr>Slide 3</vt:lpstr>
      <vt:lpstr>Comparing Numbers</vt:lpstr>
      <vt:lpstr>Which choice shows an example of comparing numbers?</vt:lpstr>
      <vt:lpstr>Why is comparing numbers important?</vt:lpstr>
      <vt:lpstr>Steps to compare numbers</vt:lpstr>
      <vt:lpstr>749,439        749,439</vt:lpstr>
      <vt:lpstr>4,542,633        4,542,633</vt:lpstr>
      <vt:lpstr>490,654,633       49,654,927</vt:lpstr>
      <vt:lpstr>46,871,098         461,867,086</vt:lpstr>
      <vt:lpstr>754,981,905       754,985,658</vt:lpstr>
      <vt:lpstr>348,874,123       348,874,567</vt:lpstr>
      <vt:lpstr>Slide 14</vt:lpstr>
      <vt:lpstr>What is something important you learned today about comparing numbers?</vt:lpstr>
      <vt:lpstr>Independent Practice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and Order Numbers Through Millions 4th grade</dc:title>
  <dc:creator>District Office</dc:creator>
  <cp:lastModifiedBy>District Office</cp:lastModifiedBy>
  <cp:revision>12</cp:revision>
  <cp:lastPrinted>2010-08-18T15:58:14Z</cp:lastPrinted>
  <dcterms:created xsi:type="dcterms:W3CDTF">2010-08-26T05:05:21Z</dcterms:created>
  <dcterms:modified xsi:type="dcterms:W3CDTF">2010-08-26T15:09:56Z</dcterms:modified>
</cp:coreProperties>
</file>